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handoutMasterIdLst>
    <p:handoutMasterId r:id="rId16"/>
  </p:handoutMasterIdLst>
  <p:sldIdLst>
    <p:sldId id="257" r:id="rId6"/>
    <p:sldId id="271" r:id="rId7"/>
    <p:sldId id="276" r:id="rId8"/>
    <p:sldId id="283" r:id="rId9"/>
    <p:sldId id="288" r:id="rId10"/>
    <p:sldId id="285" r:id="rId11"/>
    <p:sldId id="287" r:id="rId12"/>
    <p:sldId id="280" r:id="rId13"/>
    <p:sldId id="284"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A62C"/>
    <a:srgbClr val="DBE4EE"/>
    <a:srgbClr val="3179B9"/>
    <a:srgbClr val="2B8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2" autoAdjust="0"/>
    <p:restoredTop sz="92706" autoAdjust="0"/>
  </p:normalViewPr>
  <p:slideViewPr>
    <p:cSldViewPr snapToGrid="0">
      <p:cViewPr varScale="1">
        <p:scale>
          <a:sx n="80" d="100"/>
          <a:sy n="80"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8D372C-BC30-412B-8428-43A431FD5BB7}"/>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02C2900-B3B2-44CF-8000-41AA3D02E4B0}"/>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BE721B64-D959-45FD-81AA-6430A70B4E10}" type="datetimeFigureOut">
              <a:rPr lang="en-US" smtClean="0"/>
              <a:t>10/24/2018</a:t>
            </a:fld>
            <a:endParaRPr lang="en-US"/>
          </a:p>
        </p:txBody>
      </p:sp>
      <p:sp>
        <p:nvSpPr>
          <p:cNvPr id="4" name="Footer Placeholder 3">
            <a:extLst>
              <a:ext uri="{FF2B5EF4-FFF2-40B4-BE49-F238E27FC236}">
                <a16:creationId xmlns:a16="http://schemas.microsoft.com/office/drawing/2014/main" id="{EAE69493-EB58-46FB-96DD-D799540C5515}"/>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15FABF-4664-408E-A623-4C49A15D5209}"/>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764AA98C-C343-46D1-9547-DFA526740CEA}" type="slidenum">
              <a:rPr lang="en-US" smtClean="0"/>
              <a:t>‹#›</a:t>
            </a:fld>
            <a:endParaRPr lang="en-US"/>
          </a:p>
        </p:txBody>
      </p:sp>
    </p:spTree>
    <p:extLst>
      <p:ext uri="{BB962C8B-B14F-4D97-AF65-F5344CB8AC3E}">
        <p14:creationId xmlns:p14="http://schemas.microsoft.com/office/powerpoint/2010/main" val="3288061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1"/>
          </a:xfrm>
          <a:prstGeom prst="rect">
            <a:avLst/>
          </a:prstGeom>
        </p:spPr>
        <p:txBody>
          <a:bodyPr vert="horz" lIns="93321" tIns="46660" rIns="93321" bIns="46660" rtlCol="0"/>
          <a:lstStyle>
            <a:lvl1pPr algn="l">
              <a:defRPr sz="1200"/>
            </a:lvl1pPr>
          </a:lstStyle>
          <a:p>
            <a:endParaRPr lang="en-US"/>
          </a:p>
        </p:txBody>
      </p:sp>
      <p:sp>
        <p:nvSpPr>
          <p:cNvPr id="3" name="Date Placeholder 2"/>
          <p:cNvSpPr>
            <a:spLocks noGrp="1"/>
          </p:cNvSpPr>
          <p:nvPr>
            <p:ph type="dt" idx="1"/>
          </p:nvPr>
        </p:nvSpPr>
        <p:spPr>
          <a:xfrm>
            <a:off x="3978132" y="1"/>
            <a:ext cx="3043343" cy="467071"/>
          </a:xfrm>
          <a:prstGeom prst="rect">
            <a:avLst/>
          </a:prstGeom>
        </p:spPr>
        <p:txBody>
          <a:bodyPr vert="horz" lIns="93321" tIns="46660" rIns="93321" bIns="46660" rtlCol="0"/>
          <a:lstStyle>
            <a:lvl1pPr algn="r">
              <a:defRPr sz="1200"/>
            </a:lvl1pPr>
          </a:lstStyle>
          <a:p>
            <a:fld id="{3A08AB86-1630-4014-816B-674C003B85F8}" type="datetimeFigureOut">
              <a:rPr lang="en-US" smtClean="0"/>
              <a:t>10/24/2018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1" tIns="46660" rIns="93321" bIns="46660" rtlCol="0" anchor="ctr"/>
          <a:lstStyle/>
          <a:p>
            <a:endParaRPr lang="en-US"/>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3321" tIns="46660" rIns="93321" bIns="4666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0"/>
          </a:xfrm>
          <a:prstGeom prst="rect">
            <a:avLst/>
          </a:prstGeom>
        </p:spPr>
        <p:txBody>
          <a:bodyPr vert="horz" lIns="93321" tIns="46660" rIns="93321" bIns="46660"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21" tIns="46660" rIns="93321" bIns="46660" rtlCol="0" anchor="b"/>
          <a:lstStyle>
            <a:lvl1pPr algn="r">
              <a:defRPr sz="1200"/>
            </a:lvl1pPr>
          </a:lstStyle>
          <a:p>
            <a:fld id="{3F0D3519-1B5C-4444-B1CB-7971078646D5}" type="slidenum">
              <a:rPr lang="en-US" smtClean="0"/>
              <a:t>‹#›</a:t>
            </a:fld>
            <a:endParaRPr lang="en-US"/>
          </a:p>
        </p:txBody>
      </p:sp>
    </p:spTree>
    <p:extLst>
      <p:ext uri="{BB962C8B-B14F-4D97-AF65-F5344CB8AC3E}">
        <p14:creationId xmlns:p14="http://schemas.microsoft.com/office/powerpoint/2010/main" val="1956268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04">
              <a:defRPr/>
            </a:pPr>
            <a:endParaRPr lang="en-US" dirty="0"/>
          </a:p>
          <a:p>
            <a:endParaRPr lang="en-US" dirty="0"/>
          </a:p>
        </p:txBody>
      </p:sp>
      <p:sp>
        <p:nvSpPr>
          <p:cNvPr id="4" name="Slide Number Placeholder 3"/>
          <p:cNvSpPr>
            <a:spLocks noGrp="1"/>
          </p:cNvSpPr>
          <p:nvPr>
            <p:ph type="sldNum" sz="quarter" idx="10"/>
          </p:nvPr>
        </p:nvSpPr>
        <p:spPr/>
        <p:txBody>
          <a:bodyPr/>
          <a:lstStyle/>
          <a:p>
            <a:fld id="{3F0D3519-1B5C-4444-B1CB-7971078646D5}" type="slidenum">
              <a:rPr lang="en-US" smtClean="0"/>
              <a:t>2</a:t>
            </a:fld>
            <a:endParaRPr lang="en-US"/>
          </a:p>
        </p:txBody>
      </p:sp>
    </p:spTree>
    <p:extLst>
      <p:ext uri="{BB962C8B-B14F-4D97-AF65-F5344CB8AC3E}">
        <p14:creationId xmlns:p14="http://schemas.microsoft.com/office/powerpoint/2010/main" val="2015166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the preliminary items prior to execution of short term lease – site boundary and parking study/analysis </a:t>
            </a:r>
          </a:p>
        </p:txBody>
      </p:sp>
      <p:sp>
        <p:nvSpPr>
          <p:cNvPr id="4" name="Slide Number Placeholder 3"/>
          <p:cNvSpPr>
            <a:spLocks noGrp="1"/>
          </p:cNvSpPr>
          <p:nvPr>
            <p:ph type="sldNum" sz="quarter" idx="10"/>
          </p:nvPr>
        </p:nvSpPr>
        <p:spPr/>
        <p:txBody>
          <a:bodyPr/>
          <a:lstStyle/>
          <a:p>
            <a:fld id="{3F0D3519-1B5C-4444-B1CB-7971078646D5}" type="slidenum">
              <a:rPr lang="en-US" smtClean="0"/>
              <a:t>3</a:t>
            </a:fld>
            <a:endParaRPr lang="en-US"/>
          </a:p>
        </p:txBody>
      </p:sp>
    </p:spTree>
    <p:extLst>
      <p:ext uri="{BB962C8B-B14F-4D97-AF65-F5344CB8AC3E}">
        <p14:creationId xmlns:p14="http://schemas.microsoft.com/office/powerpoint/2010/main" val="567800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11.45 acres identified</a:t>
            </a:r>
          </a:p>
        </p:txBody>
      </p:sp>
      <p:sp>
        <p:nvSpPr>
          <p:cNvPr id="4" name="Slide Number Placeholder 3"/>
          <p:cNvSpPr>
            <a:spLocks noGrp="1"/>
          </p:cNvSpPr>
          <p:nvPr>
            <p:ph type="sldNum" sz="quarter" idx="10"/>
          </p:nvPr>
        </p:nvSpPr>
        <p:spPr/>
        <p:txBody>
          <a:bodyPr/>
          <a:lstStyle/>
          <a:p>
            <a:fld id="{3F0D3519-1B5C-4444-B1CB-7971078646D5}" type="slidenum">
              <a:rPr lang="en-US" smtClean="0"/>
              <a:t>6</a:t>
            </a:fld>
            <a:endParaRPr lang="en-US"/>
          </a:p>
        </p:txBody>
      </p:sp>
    </p:spTree>
    <p:extLst>
      <p:ext uri="{BB962C8B-B14F-4D97-AF65-F5344CB8AC3E}">
        <p14:creationId xmlns:p14="http://schemas.microsoft.com/office/powerpoint/2010/main" val="3699818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D3519-1B5C-4444-B1CB-7971078646D5}" type="slidenum">
              <a:rPr lang="en-US" smtClean="0"/>
              <a:t>7</a:t>
            </a:fld>
            <a:endParaRPr lang="en-US"/>
          </a:p>
        </p:txBody>
      </p:sp>
    </p:spTree>
    <p:extLst>
      <p:ext uri="{BB962C8B-B14F-4D97-AF65-F5344CB8AC3E}">
        <p14:creationId xmlns:p14="http://schemas.microsoft.com/office/powerpoint/2010/main" val="2050843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D3519-1B5C-4444-B1CB-7971078646D5}" type="slidenum">
              <a:rPr lang="en-US" smtClean="0"/>
              <a:t>8</a:t>
            </a:fld>
            <a:endParaRPr lang="en-US"/>
          </a:p>
        </p:txBody>
      </p:sp>
    </p:spTree>
    <p:extLst>
      <p:ext uri="{BB962C8B-B14F-4D97-AF65-F5344CB8AC3E}">
        <p14:creationId xmlns:p14="http://schemas.microsoft.com/office/powerpoint/2010/main" val="961793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D3519-1B5C-4444-B1CB-7971078646D5}" type="slidenum">
              <a:rPr lang="en-US" smtClean="0"/>
              <a:t>9</a:t>
            </a:fld>
            <a:endParaRPr lang="en-US"/>
          </a:p>
        </p:txBody>
      </p:sp>
    </p:spTree>
    <p:extLst>
      <p:ext uri="{BB962C8B-B14F-4D97-AF65-F5344CB8AC3E}">
        <p14:creationId xmlns:p14="http://schemas.microsoft.com/office/powerpoint/2010/main" val="908344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 subtitle full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B65F-EB92-4668-AD7B-4344D7D54EAB}"/>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dirty="0"/>
              <a:t>Insert Title - Myriad Pro Bold, 28 pt.</a:t>
            </a:r>
          </a:p>
        </p:txBody>
      </p:sp>
      <p:sp>
        <p:nvSpPr>
          <p:cNvPr id="8" name="Content Placeholder 7">
            <a:extLst>
              <a:ext uri="{FF2B5EF4-FFF2-40B4-BE49-F238E27FC236}">
                <a16:creationId xmlns:a16="http://schemas.microsoft.com/office/drawing/2014/main" id="{C61197BE-B27B-4BF9-A167-E1391BB8FFFF}"/>
              </a:ext>
            </a:extLst>
          </p:cNvPr>
          <p:cNvSpPr>
            <a:spLocks noGrp="1"/>
          </p:cNvSpPr>
          <p:nvPr>
            <p:ph sz="quarter" idx="10" hasCustomPrompt="1"/>
          </p:nvPr>
        </p:nvSpPr>
        <p:spPr>
          <a:xfrm>
            <a:off x="847725" y="1864951"/>
            <a:ext cx="10496550" cy="463109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latin typeface="Myriad Pro" panose="020B0503030403020204" pitchFamily="34" charset="0"/>
              </a:defRPr>
            </a:lvl1pPr>
          </a:lstStyle>
          <a:p>
            <a:pPr lvl="0"/>
            <a:r>
              <a:rPr lang="en-US" dirty="0"/>
              <a:t>Insert body text here – Myriad Pro, 24 pt.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b="1" dirty="0">
              <a:solidFill>
                <a:srgbClr val="FF0000"/>
              </a:solidFill>
              <a:latin typeface="Myriad Pro Cond" panose="020B0506030403020204" pitchFamily="34" charset="0"/>
            </a:endParaRPr>
          </a:p>
          <a:p>
            <a:pPr lvl="0"/>
            <a:endParaRPr lang="en-US" dirty="0"/>
          </a:p>
        </p:txBody>
      </p:sp>
      <p:sp>
        <p:nvSpPr>
          <p:cNvPr id="6" name="Content Placeholder 7">
            <a:extLst>
              <a:ext uri="{FF2B5EF4-FFF2-40B4-BE49-F238E27FC236}">
                <a16:creationId xmlns:a16="http://schemas.microsoft.com/office/drawing/2014/main" id="{AC4E247D-391E-4DBB-8128-F9FFD33DA83C}"/>
              </a:ext>
            </a:extLst>
          </p:cNvPr>
          <p:cNvSpPr>
            <a:spLocks noGrp="1"/>
          </p:cNvSpPr>
          <p:nvPr>
            <p:ph sz="quarter" idx="12" hasCustomPrompt="1"/>
          </p:nvPr>
        </p:nvSpPr>
        <p:spPr>
          <a:xfrm>
            <a:off x="847725" y="1308702"/>
            <a:ext cx="10496550" cy="50601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latin typeface="Myriad Pro" panose="020B0503030403020204" pitchFamily="34" charset="0"/>
              </a:defRPr>
            </a:lvl1pPr>
          </a:lstStyle>
          <a:p>
            <a:pPr lvl="0"/>
            <a:r>
              <a:rPr lang="en-US" dirty="0"/>
              <a:t>Insert Subtitle Text – Myriad Pro Bold, 24pt. </a:t>
            </a:r>
          </a:p>
        </p:txBody>
      </p:sp>
    </p:spTree>
    <p:extLst>
      <p:ext uri="{BB962C8B-B14F-4D97-AF65-F5344CB8AC3E}">
        <p14:creationId xmlns:p14="http://schemas.microsoft.com/office/powerpoint/2010/main" val="606704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White body - split p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5BE263-4700-4DD1-8F3B-7B5D6400ABF7}"/>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dirty="0"/>
              <a:t>Insert Title - Myriad Pro Bold, 28 pt.</a:t>
            </a:r>
          </a:p>
        </p:txBody>
      </p:sp>
      <p:sp>
        <p:nvSpPr>
          <p:cNvPr id="4" name="Content Placeholder 7">
            <a:extLst>
              <a:ext uri="{FF2B5EF4-FFF2-40B4-BE49-F238E27FC236}">
                <a16:creationId xmlns:a16="http://schemas.microsoft.com/office/drawing/2014/main" id="{6724C904-C9F4-4FFA-87A2-B618BE768604}"/>
              </a:ext>
            </a:extLst>
          </p:cNvPr>
          <p:cNvSpPr>
            <a:spLocks noGrp="1"/>
          </p:cNvSpPr>
          <p:nvPr>
            <p:ph sz="quarter" idx="10" hasCustomPrompt="1"/>
          </p:nvPr>
        </p:nvSpPr>
        <p:spPr>
          <a:xfrm>
            <a:off x="7096125" y="1400175"/>
            <a:ext cx="4248149" cy="50958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content or image.</a:t>
            </a:r>
          </a:p>
          <a:p>
            <a:pPr lvl="0"/>
            <a:endParaRPr lang="en-US" dirty="0"/>
          </a:p>
        </p:txBody>
      </p:sp>
      <p:sp>
        <p:nvSpPr>
          <p:cNvPr id="5" name="Content Placeholder 7">
            <a:extLst>
              <a:ext uri="{FF2B5EF4-FFF2-40B4-BE49-F238E27FC236}">
                <a16:creationId xmlns:a16="http://schemas.microsoft.com/office/drawing/2014/main" id="{8C3D3394-E9DA-45E9-A76F-9D59EE9D468B}"/>
              </a:ext>
            </a:extLst>
          </p:cNvPr>
          <p:cNvSpPr>
            <a:spLocks noGrp="1"/>
          </p:cNvSpPr>
          <p:nvPr>
            <p:ph sz="quarter" idx="11" hasCustomPrompt="1"/>
          </p:nvPr>
        </p:nvSpPr>
        <p:spPr>
          <a:xfrm>
            <a:off x="847726" y="1400175"/>
            <a:ext cx="6115050" cy="50958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content or image.</a:t>
            </a:r>
          </a:p>
          <a:p>
            <a:pPr lvl="0"/>
            <a:endParaRPr lang="en-US" dirty="0"/>
          </a:p>
        </p:txBody>
      </p:sp>
    </p:spTree>
    <p:extLst>
      <p:ext uri="{BB962C8B-B14F-4D97-AF65-F5344CB8AC3E}">
        <p14:creationId xmlns:p14="http://schemas.microsoft.com/office/powerpoint/2010/main" val="331922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body - subtitle, split page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5BE263-4700-4DD1-8F3B-7B5D6400ABF7}"/>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dirty="0"/>
              <a:t>Insert Title - Myriad Pro Bold, 28 pt.</a:t>
            </a:r>
          </a:p>
        </p:txBody>
      </p:sp>
      <p:sp>
        <p:nvSpPr>
          <p:cNvPr id="6" name="Content Placeholder 7">
            <a:extLst>
              <a:ext uri="{FF2B5EF4-FFF2-40B4-BE49-F238E27FC236}">
                <a16:creationId xmlns:a16="http://schemas.microsoft.com/office/drawing/2014/main" id="{D11DEDAC-16B7-44F1-AC0B-DEA4B2340603}"/>
              </a:ext>
            </a:extLst>
          </p:cNvPr>
          <p:cNvSpPr>
            <a:spLocks noGrp="1"/>
          </p:cNvSpPr>
          <p:nvPr>
            <p:ph sz="quarter" idx="10" hasCustomPrompt="1"/>
          </p:nvPr>
        </p:nvSpPr>
        <p:spPr>
          <a:xfrm>
            <a:off x="5229225" y="1864950"/>
            <a:ext cx="6115050" cy="46311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 or image.</a:t>
            </a:r>
          </a:p>
          <a:p>
            <a:pPr lvl="0"/>
            <a:endParaRPr lang="en-US" dirty="0"/>
          </a:p>
        </p:txBody>
      </p:sp>
      <p:sp>
        <p:nvSpPr>
          <p:cNvPr id="8" name="Content Placeholder 7">
            <a:extLst>
              <a:ext uri="{FF2B5EF4-FFF2-40B4-BE49-F238E27FC236}">
                <a16:creationId xmlns:a16="http://schemas.microsoft.com/office/drawing/2014/main" id="{7FB4ADD6-253E-4518-B70B-57A925163820}"/>
              </a:ext>
            </a:extLst>
          </p:cNvPr>
          <p:cNvSpPr>
            <a:spLocks noGrp="1"/>
          </p:cNvSpPr>
          <p:nvPr>
            <p:ph sz="quarter" idx="11" hasCustomPrompt="1"/>
          </p:nvPr>
        </p:nvSpPr>
        <p:spPr>
          <a:xfrm>
            <a:off x="838200" y="1864950"/>
            <a:ext cx="4257674" cy="46310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 or image.</a:t>
            </a:r>
          </a:p>
          <a:p>
            <a:pPr lvl="0"/>
            <a:endParaRPr lang="en-US" dirty="0"/>
          </a:p>
        </p:txBody>
      </p:sp>
      <p:sp>
        <p:nvSpPr>
          <p:cNvPr id="10" name="Content Placeholder 7">
            <a:extLst>
              <a:ext uri="{FF2B5EF4-FFF2-40B4-BE49-F238E27FC236}">
                <a16:creationId xmlns:a16="http://schemas.microsoft.com/office/drawing/2014/main" id="{E4D1A521-0894-4A92-BEF0-ED267E78DF63}"/>
              </a:ext>
            </a:extLst>
          </p:cNvPr>
          <p:cNvSpPr>
            <a:spLocks noGrp="1"/>
          </p:cNvSpPr>
          <p:nvPr>
            <p:ph sz="quarter" idx="12" hasCustomPrompt="1"/>
          </p:nvPr>
        </p:nvSpPr>
        <p:spPr>
          <a:xfrm>
            <a:off x="847725" y="1308702"/>
            <a:ext cx="10496550" cy="50601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latin typeface="Myriad Pro" panose="020B0503030403020204" pitchFamily="34" charset="0"/>
              </a:defRPr>
            </a:lvl1pPr>
          </a:lstStyle>
          <a:p>
            <a:pPr lvl="0"/>
            <a:r>
              <a:rPr lang="en-US" dirty="0"/>
              <a:t>Insert Subtitle Text – Myriad Pro Bold, 24pt. </a:t>
            </a:r>
          </a:p>
        </p:txBody>
      </p:sp>
    </p:spTree>
    <p:extLst>
      <p:ext uri="{BB962C8B-B14F-4D97-AF65-F5344CB8AC3E}">
        <p14:creationId xmlns:p14="http://schemas.microsoft.com/office/powerpoint/2010/main" val="787313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White body - split page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5BE263-4700-4DD1-8F3B-7B5D6400ABF7}"/>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dirty="0"/>
              <a:t>Insert Title - Myriad Pro Bold, 28 pt.</a:t>
            </a:r>
          </a:p>
        </p:txBody>
      </p:sp>
      <p:sp>
        <p:nvSpPr>
          <p:cNvPr id="6" name="Content Placeholder 7">
            <a:extLst>
              <a:ext uri="{FF2B5EF4-FFF2-40B4-BE49-F238E27FC236}">
                <a16:creationId xmlns:a16="http://schemas.microsoft.com/office/drawing/2014/main" id="{D11DEDAC-16B7-44F1-AC0B-DEA4B2340603}"/>
              </a:ext>
            </a:extLst>
          </p:cNvPr>
          <p:cNvSpPr>
            <a:spLocks noGrp="1"/>
          </p:cNvSpPr>
          <p:nvPr>
            <p:ph sz="quarter" idx="10" hasCustomPrompt="1"/>
          </p:nvPr>
        </p:nvSpPr>
        <p:spPr>
          <a:xfrm>
            <a:off x="5229225" y="1400175"/>
            <a:ext cx="6115050" cy="50958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 or image.</a:t>
            </a:r>
          </a:p>
          <a:p>
            <a:pPr lvl="0"/>
            <a:endParaRPr lang="en-US" dirty="0"/>
          </a:p>
        </p:txBody>
      </p:sp>
      <p:sp>
        <p:nvSpPr>
          <p:cNvPr id="8" name="Content Placeholder 7">
            <a:extLst>
              <a:ext uri="{FF2B5EF4-FFF2-40B4-BE49-F238E27FC236}">
                <a16:creationId xmlns:a16="http://schemas.microsoft.com/office/drawing/2014/main" id="{7FB4ADD6-253E-4518-B70B-57A925163820}"/>
              </a:ext>
            </a:extLst>
          </p:cNvPr>
          <p:cNvSpPr>
            <a:spLocks noGrp="1"/>
          </p:cNvSpPr>
          <p:nvPr>
            <p:ph sz="quarter" idx="11" hasCustomPrompt="1"/>
          </p:nvPr>
        </p:nvSpPr>
        <p:spPr>
          <a:xfrm>
            <a:off x="838200" y="1400175"/>
            <a:ext cx="4257674" cy="50958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 or image.</a:t>
            </a:r>
          </a:p>
          <a:p>
            <a:pPr lvl="0"/>
            <a:endParaRPr lang="en-US" dirty="0"/>
          </a:p>
        </p:txBody>
      </p:sp>
    </p:spTree>
    <p:extLst>
      <p:ext uri="{BB962C8B-B14F-4D97-AF65-F5344CB8AC3E}">
        <p14:creationId xmlns:p14="http://schemas.microsoft.com/office/powerpoint/2010/main" val="101687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fault - full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B65F-EB92-4668-AD7B-4344D7D54EAB}"/>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dirty="0"/>
              <a:t>Insert Title - Myriad Pro Bold, 28 pt.</a:t>
            </a:r>
          </a:p>
        </p:txBody>
      </p:sp>
      <p:sp>
        <p:nvSpPr>
          <p:cNvPr id="8" name="Content Placeholder 7">
            <a:extLst>
              <a:ext uri="{FF2B5EF4-FFF2-40B4-BE49-F238E27FC236}">
                <a16:creationId xmlns:a16="http://schemas.microsoft.com/office/drawing/2014/main" id="{C61197BE-B27B-4BF9-A167-E1391BB8FFFF}"/>
              </a:ext>
            </a:extLst>
          </p:cNvPr>
          <p:cNvSpPr>
            <a:spLocks noGrp="1"/>
          </p:cNvSpPr>
          <p:nvPr>
            <p:ph sz="quarter" idx="10" hasCustomPrompt="1"/>
          </p:nvPr>
        </p:nvSpPr>
        <p:spPr>
          <a:xfrm>
            <a:off x="847725" y="1335186"/>
            <a:ext cx="10496550" cy="516086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latin typeface="Myriad Pro" panose="020B0503030403020204" pitchFamily="34" charset="0"/>
              </a:defRPr>
            </a:lvl1pPr>
          </a:lstStyle>
          <a:p>
            <a:pPr lvl="0"/>
            <a:r>
              <a:rPr lang="en-US" dirty="0"/>
              <a:t>Insert body text here – Myriad Pro, 24 pt.</a:t>
            </a:r>
          </a:p>
          <a:p>
            <a:pPr lvl="0"/>
            <a:endParaRPr lang="en-US" dirty="0"/>
          </a:p>
          <a:p>
            <a:pPr lvl="0"/>
            <a:endParaRPr lang="en-US" dirty="0"/>
          </a:p>
        </p:txBody>
      </p:sp>
    </p:spTree>
    <p:extLst>
      <p:ext uri="{BB962C8B-B14F-4D97-AF65-F5344CB8AC3E}">
        <p14:creationId xmlns:p14="http://schemas.microsoft.com/office/powerpoint/2010/main" val="162317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 subtitle, split p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B65F-EB92-4668-AD7B-4344D7D54EAB}"/>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dirty="0"/>
              <a:t>Insert Title - Myriad Pro Bold, 28 pt.</a:t>
            </a:r>
          </a:p>
        </p:txBody>
      </p:sp>
      <p:sp>
        <p:nvSpPr>
          <p:cNvPr id="6" name="Content Placeholder 7">
            <a:extLst>
              <a:ext uri="{FF2B5EF4-FFF2-40B4-BE49-F238E27FC236}">
                <a16:creationId xmlns:a16="http://schemas.microsoft.com/office/drawing/2014/main" id="{9C2CCE94-1ACB-4790-9385-875E93EA6C12}"/>
              </a:ext>
            </a:extLst>
          </p:cNvPr>
          <p:cNvSpPr>
            <a:spLocks noGrp="1"/>
          </p:cNvSpPr>
          <p:nvPr>
            <p:ph sz="quarter" idx="10" hasCustomPrompt="1"/>
          </p:nvPr>
        </p:nvSpPr>
        <p:spPr>
          <a:xfrm>
            <a:off x="7096125" y="1864950"/>
            <a:ext cx="4248149" cy="46310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 or image.</a:t>
            </a:r>
          </a:p>
          <a:p>
            <a:pPr lvl="0"/>
            <a:endParaRPr lang="en-US" dirty="0"/>
          </a:p>
        </p:txBody>
      </p:sp>
      <p:sp>
        <p:nvSpPr>
          <p:cNvPr id="8" name="Content Placeholder 7">
            <a:extLst>
              <a:ext uri="{FF2B5EF4-FFF2-40B4-BE49-F238E27FC236}">
                <a16:creationId xmlns:a16="http://schemas.microsoft.com/office/drawing/2014/main" id="{B39E0D90-FD4A-493C-AE65-6B6D82438C01}"/>
              </a:ext>
            </a:extLst>
          </p:cNvPr>
          <p:cNvSpPr>
            <a:spLocks noGrp="1"/>
          </p:cNvSpPr>
          <p:nvPr>
            <p:ph sz="quarter" idx="11" hasCustomPrompt="1"/>
          </p:nvPr>
        </p:nvSpPr>
        <p:spPr>
          <a:xfrm>
            <a:off x="847726" y="1864951"/>
            <a:ext cx="6115050" cy="463109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 or image.</a:t>
            </a:r>
          </a:p>
          <a:p>
            <a:pPr lvl="0"/>
            <a:endParaRPr lang="en-US" dirty="0"/>
          </a:p>
        </p:txBody>
      </p:sp>
      <p:sp>
        <p:nvSpPr>
          <p:cNvPr id="7" name="Content Placeholder 7">
            <a:extLst>
              <a:ext uri="{FF2B5EF4-FFF2-40B4-BE49-F238E27FC236}">
                <a16:creationId xmlns:a16="http://schemas.microsoft.com/office/drawing/2014/main" id="{96008014-3E17-4946-B320-8DE87B2E474A}"/>
              </a:ext>
            </a:extLst>
          </p:cNvPr>
          <p:cNvSpPr>
            <a:spLocks noGrp="1"/>
          </p:cNvSpPr>
          <p:nvPr>
            <p:ph sz="quarter" idx="12" hasCustomPrompt="1"/>
          </p:nvPr>
        </p:nvSpPr>
        <p:spPr>
          <a:xfrm>
            <a:off x="847725" y="1308702"/>
            <a:ext cx="10496550" cy="50601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latin typeface="Myriad Pro" panose="020B0503030403020204" pitchFamily="34" charset="0"/>
              </a:defRPr>
            </a:lvl1pPr>
          </a:lstStyle>
          <a:p>
            <a:pPr lvl="0"/>
            <a:r>
              <a:rPr lang="en-US" dirty="0"/>
              <a:t>Insert Subtitle Text – Myriad Pro Bold, 24pt. </a:t>
            </a:r>
          </a:p>
        </p:txBody>
      </p:sp>
    </p:spTree>
    <p:extLst>
      <p:ext uri="{BB962C8B-B14F-4D97-AF65-F5344CB8AC3E}">
        <p14:creationId xmlns:p14="http://schemas.microsoft.com/office/powerpoint/2010/main" val="407994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fault - split p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B65F-EB92-4668-AD7B-4344D7D54EAB}"/>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dirty="0"/>
              <a:t>Insert Title - Myriad Pro Bold, 28 pt.</a:t>
            </a:r>
          </a:p>
        </p:txBody>
      </p:sp>
      <p:sp>
        <p:nvSpPr>
          <p:cNvPr id="6" name="Content Placeholder 7">
            <a:extLst>
              <a:ext uri="{FF2B5EF4-FFF2-40B4-BE49-F238E27FC236}">
                <a16:creationId xmlns:a16="http://schemas.microsoft.com/office/drawing/2014/main" id="{9C2CCE94-1ACB-4790-9385-875E93EA6C12}"/>
              </a:ext>
            </a:extLst>
          </p:cNvPr>
          <p:cNvSpPr>
            <a:spLocks noGrp="1"/>
          </p:cNvSpPr>
          <p:nvPr>
            <p:ph sz="quarter" idx="10" hasCustomPrompt="1"/>
          </p:nvPr>
        </p:nvSpPr>
        <p:spPr>
          <a:xfrm>
            <a:off x="7096125" y="1400175"/>
            <a:ext cx="4248149" cy="50958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 or image.</a:t>
            </a:r>
          </a:p>
          <a:p>
            <a:pPr lvl="0"/>
            <a:endParaRPr lang="en-US" dirty="0"/>
          </a:p>
        </p:txBody>
      </p:sp>
      <p:sp>
        <p:nvSpPr>
          <p:cNvPr id="8" name="Content Placeholder 7">
            <a:extLst>
              <a:ext uri="{FF2B5EF4-FFF2-40B4-BE49-F238E27FC236}">
                <a16:creationId xmlns:a16="http://schemas.microsoft.com/office/drawing/2014/main" id="{B39E0D90-FD4A-493C-AE65-6B6D82438C01}"/>
              </a:ext>
            </a:extLst>
          </p:cNvPr>
          <p:cNvSpPr>
            <a:spLocks noGrp="1"/>
          </p:cNvSpPr>
          <p:nvPr>
            <p:ph sz="quarter" idx="11" hasCustomPrompt="1"/>
          </p:nvPr>
        </p:nvSpPr>
        <p:spPr>
          <a:xfrm>
            <a:off x="847726" y="1400175"/>
            <a:ext cx="6115050" cy="50958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 or image.</a:t>
            </a:r>
          </a:p>
          <a:p>
            <a:pPr lvl="0"/>
            <a:endParaRPr lang="en-US" dirty="0"/>
          </a:p>
        </p:txBody>
      </p:sp>
    </p:spTree>
    <p:extLst>
      <p:ext uri="{BB962C8B-B14F-4D97-AF65-F5344CB8AC3E}">
        <p14:creationId xmlns:p14="http://schemas.microsoft.com/office/powerpoint/2010/main" val="83408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fault - subtitle, split page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B65F-EB92-4668-AD7B-4344D7D54EAB}"/>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dirty="0"/>
              <a:t>Insert Title - Myriad Pro Bold, 28 pt.</a:t>
            </a:r>
          </a:p>
        </p:txBody>
      </p:sp>
      <p:sp>
        <p:nvSpPr>
          <p:cNvPr id="8" name="Content Placeholder 7">
            <a:extLst>
              <a:ext uri="{FF2B5EF4-FFF2-40B4-BE49-F238E27FC236}">
                <a16:creationId xmlns:a16="http://schemas.microsoft.com/office/drawing/2014/main" id="{B010A974-220B-4247-BCEE-4BC884EBB6EB}"/>
              </a:ext>
            </a:extLst>
          </p:cNvPr>
          <p:cNvSpPr>
            <a:spLocks noGrp="1"/>
          </p:cNvSpPr>
          <p:nvPr>
            <p:ph sz="quarter" idx="10" hasCustomPrompt="1"/>
          </p:nvPr>
        </p:nvSpPr>
        <p:spPr>
          <a:xfrm>
            <a:off x="5229225" y="1864950"/>
            <a:ext cx="6115050" cy="46311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 or image.</a:t>
            </a:r>
          </a:p>
          <a:p>
            <a:pPr lvl="0"/>
            <a:endParaRPr lang="en-US" dirty="0"/>
          </a:p>
        </p:txBody>
      </p:sp>
      <p:sp>
        <p:nvSpPr>
          <p:cNvPr id="9" name="Content Placeholder 7">
            <a:extLst>
              <a:ext uri="{FF2B5EF4-FFF2-40B4-BE49-F238E27FC236}">
                <a16:creationId xmlns:a16="http://schemas.microsoft.com/office/drawing/2014/main" id="{EAC4BF0F-D5A9-4E29-B649-E48D46D62AED}"/>
              </a:ext>
            </a:extLst>
          </p:cNvPr>
          <p:cNvSpPr>
            <a:spLocks noGrp="1"/>
          </p:cNvSpPr>
          <p:nvPr>
            <p:ph sz="quarter" idx="11" hasCustomPrompt="1"/>
          </p:nvPr>
        </p:nvSpPr>
        <p:spPr>
          <a:xfrm>
            <a:off x="838200" y="1864950"/>
            <a:ext cx="4257674" cy="46310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 or image.</a:t>
            </a:r>
          </a:p>
          <a:p>
            <a:pPr lvl="0"/>
            <a:endParaRPr lang="en-US" dirty="0"/>
          </a:p>
        </p:txBody>
      </p:sp>
      <p:sp>
        <p:nvSpPr>
          <p:cNvPr id="6" name="Content Placeholder 7">
            <a:extLst>
              <a:ext uri="{FF2B5EF4-FFF2-40B4-BE49-F238E27FC236}">
                <a16:creationId xmlns:a16="http://schemas.microsoft.com/office/drawing/2014/main" id="{F1366802-4A0D-4A89-92BA-BAB319CD6544}"/>
              </a:ext>
            </a:extLst>
          </p:cNvPr>
          <p:cNvSpPr>
            <a:spLocks noGrp="1"/>
          </p:cNvSpPr>
          <p:nvPr>
            <p:ph sz="quarter" idx="12" hasCustomPrompt="1"/>
          </p:nvPr>
        </p:nvSpPr>
        <p:spPr>
          <a:xfrm>
            <a:off x="847725" y="1308702"/>
            <a:ext cx="10496550" cy="50601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latin typeface="Myriad Pro" panose="020B0503030403020204" pitchFamily="34" charset="0"/>
              </a:defRPr>
            </a:lvl1pPr>
          </a:lstStyle>
          <a:p>
            <a:pPr lvl="0"/>
            <a:r>
              <a:rPr lang="en-US" dirty="0"/>
              <a:t>Insert Subtitle Text – Myriad Pro Bold, 24pt. </a:t>
            </a:r>
          </a:p>
        </p:txBody>
      </p:sp>
    </p:spTree>
    <p:extLst>
      <p:ext uri="{BB962C8B-B14F-4D97-AF65-F5344CB8AC3E}">
        <p14:creationId xmlns:p14="http://schemas.microsoft.com/office/powerpoint/2010/main" val="325769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efault - split page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B65F-EB92-4668-AD7B-4344D7D54EAB}"/>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dirty="0"/>
              <a:t>Insert Title - Myriad Pro Bold, 28 pt.</a:t>
            </a:r>
          </a:p>
        </p:txBody>
      </p:sp>
      <p:sp>
        <p:nvSpPr>
          <p:cNvPr id="8" name="Content Placeholder 7">
            <a:extLst>
              <a:ext uri="{FF2B5EF4-FFF2-40B4-BE49-F238E27FC236}">
                <a16:creationId xmlns:a16="http://schemas.microsoft.com/office/drawing/2014/main" id="{B010A974-220B-4247-BCEE-4BC884EBB6EB}"/>
              </a:ext>
            </a:extLst>
          </p:cNvPr>
          <p:cNvSpPr>
            <a:spLocks noGrp="1"/>
          </p:cNvSpPr>
          <p:nvPr>
            <p:ph sz="quarter" idx="10" hasCustomPrompt="1"/>
          </p:nvPr>
        </p:nvSpPr>
        <p:spPr>
          <a:xfrm>
            <a:off x="5229225" y="1400175"/>
            <a:ext cx="6115050" cy="50958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 or image.</a:t>
            </a:r>
          </a:p>
          <a:p>
            <a:pPr lvl="0"/>
            <a:endParaRPr lang="en-US" dirty="0"/>
          </a:p>
        </p:txBody>
      </p:sp>
      <p:sp>
        <p:nvSpPr>
          <p:cNvPr id="9" name="Content Placeholder 7">
            <a:extLst>
              <a:ext uri="{FF2B5EF4-FFF2-40B4-BE49-F238E27FC236}">
                <a16:creationId xmlns:a16="http://schemas.microsoft.com/office/drawing/2014/main" id="{EAC4BF0F-D5A9-4E29-B649-E48D46D62AED}"/>
              </a:ext>
            </a:extLst>
          </p:cNvPr>
          <p:cNvSpPr>
            <a:spLocks noGrp="1"/>
          </p:cNvSpPr>
          <p:nvPr>
            <p:ph sz="quarter" idx="11" hasCustomPrompt="1"/>
          </p:nvPr>
        </p:nvSpPr>
        <p:spPr>
          <a:xfrm>
            <a:off x="838200" y="1400175"/>
            <a:ext cx="4257674" cy="50958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text or image.</a:t>
            </a:r>
          </a:p>
          <a:p>
            <a:pPr lvl="0"/>
            <a:endParaRPr lang="en-US" dirty="0"/>
          </a:p>
        </p:txBody>
      </p:sp>
    </p:spTree>
    <p:extLst>
      <p:ext uri="{BB962C8B-B14F-4D97-AF65-F5344CB8AC3E}">
        <p14:creationId xmlns:p14="http://schemas.microsoft.com/office/powerpoint/2010/main" val="3715915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body - subtitle, full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5BE263-4700-4DD1-8F3B-7B5D6400ABF7}"/>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dirty="0"/>
              <a:t>Insert Title - Myriad Pro Bold, 28 pt.</a:t>
            </a:r>
          </a:p>
        </p:txBody>
      </p:sp>
      <p:sp>
        <p:nvSpPr>
          <p:cNvPr id="8" name="Subtitle 2">
            <a:extLst>
              <a:ext uri="{FF2B5EF4-FFF2-40B4-BE49-F238E27FC236}">
                <a16:creationId xmlns:a16="http://schemas.microsoft.com/office/drawing/2014/main" id="{992C3F75-7B58-4470-8D2E-A35A73D40D2F}"/>
              </a:ext>
            </a:extLst>
          </p:cNvPr>
          <p:cNvSpPr>
            <a:spLocks noGrp="1"/>
          </p:cNvSpPr>
          <p:nvPr>
            <p:ph type="subTitle" idx="1" hasCustomPrompt="1"/>
          </p:nvPr>
        </p:nvSpPr>
        <p:spPr>
          <a:xfrm>
            <a:off x="847724" y="1864951"/>
            <a:ext cx="10467975" cy="4640624"/>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Insert body text here – Myriad Pro, 24 pt.</a:t>
            </a:r>
          </a:p>
          <a:p>
            <a:pPr lvl="0"/>
            <a:br>
              <a:rPr lang="en-US" dirty="0"/>
            </a:br>
            <a:r>
              <a:rPr lang="en-US" dirty="0"/>
              <a:t>Use this solid background when overlaying logos and elements with a white background that you wish to appear transparent.</a:t>
            </a:r>
          </a:p>
        </p:txBody>
      </p:sp>
      <p:sp>
        <p:nvSpPr>
          <p:cNvPr id="6" name="Content Placeholder 7">
            <a:extLst>
              <a:ext uri="{FF2B5EF4-FFF2-40B4-BE49-F238E27FC236}">
                <a16:creationId xmlns:a16="http://schemas.microsoft.com/office/drawing/2014/main" id="{C1AC2A23-C2A5-4CC8-B918-79C96607BADF}"/>
              </a:ext>
            </a:extLst>
          </p:cNvPr>
          <p:cNvSpPr>
            <a:spLocks noGrp="1"/>
          </p:cNvSpPr>
          <p:nvPr>
            <p:ph sz="quarter" idx="12" hasCustomPrompt="1"/>
          </p:nvPr>
        </p:nvSpPr>
        <p:spPr>
          <a:xfrm>
            <a:off x="847725" y="1308702"/>
            <a:ext cx="10496550" cy="50601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latin typeface="Myriad Pro" panose="020B0503030403020204" pitchFamily="34" charset="0"/>
              </a:defRPr>
            </a:lvl1pPr>
          </a:lstStyle>
          <a:p>
            <a:pPr lvl="0"/>
            <a:r>
              <a:rPr lang="en-US" dirty="0"/>
              <a:t>Insert Subtitle Text – Myriad Pro Bold, 24pt. </a:t>
            </a:r>
          </a:p>
        </p:txBody>
      </p:sp>
    </p:spTree>
    <p:extLst>
      <p:ext uri="{BB962C8B-B14F-4D97-AF65-F5344CB8AC3E}">
        <p14:creationId xmlns:p14="http://schemas.microsoft.com/office/powerpoint/2010/main" val="291873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ite body - full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5BE263-4700-4DD1-8F3B-7B5D6400ABF7}"/>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dirty="0"/>
              <a:t>Insert Title - Myriad Pro Bold, 28 pt.</a:t>
            </a:r>
          </a:p>
        </p:txBody>
      </p:sp>
      <p:sp>
        <p:nvSpPr>
          <p:cNvPr id="8" name="Subtitle 2">
            <a:extLst>
              <a:ext uri="{FF2B5EF4-FFF2-40B4-BE49-F238E27FC236}">
                <a16:creationId xmlns:a16="http://schemas.microsoft.com/office/drawing/2014/main" id="{992C3F75-7B58-4470-8D2E-A35A73D40D2F}"/>
              </a:ext>
            </a:extLst>
          </p:cNvPr>
          <p:cNvSpPr>
            <a:spLocks noGrp="1"/>
          </p:cNvSpPr>
          <p:nvPr>
            <p:ph type="subTitle" idx="1" hasCustomPrompt="1"/>
          </p:nvPr>
        </p:nvSpPr>
        <p:spPr>
          <a:xfrm>
            <a:off x="847724" y="1401763"/>
            <a:ext cx="10467975" cy="5103812"/>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Insert body text here – Myriad Pro, 24 pt.</a:t>
            </a:r>
          </a:p>
          <a:p>
            <a:pPr lvl="0"/>
            <a:r>
              <a:rPr lang="en-US" dirty="0"/>
              <a:t>Use this solid background when overlaying logos and elements with a white background that you wish to appear transparent.</a:t>
            </a:r>
          </a:p>
        </p:txBody>
      </p:sp>
    </p:spTree>
    <p:extLst>
      <p:ext uri="{BB962C8B-B14F-4D97-AF65-F5344CB8AC3E}">
        <p14:creationId xmlns:p14="http://schemas.microsoft.com/office/powerpoint/2010/main" val="6798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body - subtitle, split p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5BE263-4700-4DD1-8F3B-7B5D6400ABF7}"/>
              </a:ext>
            </a:extLst>
          </p:cNvPr>
          <p:cNvSpPr>
            <a:spLocks noGrp="1"/>
          </p:cNvSpPr>
          <p:nvPr>
            <p:ph type="ctrTitle" hasCustomPrompt="1"/>
          </p:nvPr>
        </p:nvSpPr>
        <p:spPr>
          <a:xfrm>
            <a:off x="847725" y="523875"/>
            <a:ext cx="8391525" cy="647699"/>
          </a:xfrm>
          <a:prstGeom prst="rect">
            <a:avLst/>
          </a:prstGeom>
        </p:spPr>
        <p:txBody>
          <a:bodyPr anchor="b">
            <a:normAutofit/>
          </a:bodyPr>
          <a:lstStyle>
            <a:lvl1pPr algn="l">
              <a:defRPr sz="2800" b="1">
                <a:solidFill>
                  <a:schemeClr val="bg1"/>
                </a:solidFill>
                <a:latin typeface="Myriad Pro" panose="020B0503030403020204" pitchFamily="34" charset="0"/>
              </a:defRPr>
            </a:lvl1pPr>
          </a:lstStyle>
          <a:p>
            <a:r>
              <a:rPr lang="en-US" dirty="0"/>
              <a:t>Insert Title - Myriad Pro Bold, 28 pt.</a:t>
            </a:r>
          </a:p>
        </p:txBody>
      </p:sp>
      <p:sp>
        <p:nvSpPr>
          <p:cNvPr id="4" name="Content Placeholder 7">
            <a:extLst>
              <a:ext uri="{FF2B5EF4-FFF2-40B4-BE49-F238E27FC236}">
                <a16:creationId xmlns:a16="http://schemas.microsoft.com/office/drawing/2014/main" id="{6724C904-C9F4-4FFA-87A2-B618BE768604}"/>
              </a:ext>
            </a:extLst>
          </p:cNvPr>
          <p:cNvSpPr>
            <a:spLocks noGrp="1"/>
          </p:cNvSpPr>
          <p:nvPr>
            <p:ph sz="quarter" idx="10" hasCustomPrompt="1"/>
          </p:nvPr>
        </p:nvSpPr>
        <p:spPr>
          <a:xfrm>
            <a:off x="7096125" y="1864949"/>
            <a:ext cx="4248149" cy="463110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content or image.</a:t>
            </a:r>
          </a:p>
          <a:p>
            <a:pPr lvl="0"/>
            <a:endParaRPr lang="en-US" dirty="0"/>
          </a:p>
        </p:txBody>
      </p:sp>
      <p:sp>
        <p:nvSpPr>
          <p:cNvPr id="5" name="Content Placeholder 7">
            <a:extLst>
              <a:ext uri="{FF2B5EF4-FFF2-40B4-BE49-F238E27FC236}">
                <a16:creationId xmlns:a16="http://schemas.microsoft.com/office/drawing/2014/main" id="{8C3D3394-E9DA-45E9-A76F-9D59EE9D468B}"/>
              </a:ext>
            </a:extLst>
          </p:cNvPr>
          <p:cNvSpPr>
            <a:spLocks noGrp="1"/>
          </p:cNvSpPr>
          <p:nvPr>
            <p:ph sz="quarter" idx="11" hasCustomPrompt="1"/>
          </p:nvPr>
        </p:nvSpPr>
        <p:spPr>
          <a:xfrm>
            <a:off x="847726" y="1864950"/>
            <a:ext cx="6115050" cy="46310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Myriad Pro" panose="020B05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content or image.</a:t>
            </a:r>
          </a:p>
          <a:p>
            <a:pPr lvl="0"/>
            <a:endParaRPr lang="en-US" dirty="0"/>
          </a:p>
        </p:txBody>
      </p:sp>
      <p:sp>
        <p:nvSpPr>
          <p:cNvPr id="8" name="Content Placeholder 7">
            <a:extLst>
              <a:ext uri="{FF2B5EF4-FFF2-40B4-BE49-F238E27FC236}">
                <a16:creationId xmlns:a16="http://schemas.microsoft.com/office/drawing/2014/main" id="{F94CB55B-5216-43A5-B462-6CFB6E34010D}"/>
              </a:ext>
            </a:extLst>
          </p:cNvPr>
          <p:cNvSpPr>
            <a:spLocks noGrp="1"/>
          </p:cNvSpPr>
          <p:nvPr>
            <p:ph sz="quarter" idx="12" hasCustomPrompt="1"/>
          </p:nvPr>
        </p:nvSpPr>
        <p:spPr>
          <a:xfrm>
            <a:off x="847725" y="1308702"/>
            <a:ext cx="10496550" cy="50601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latin typeface="Myriad Pro" panose="020B0503030403020204" pitchFamily="34" charset="0"/>
              </a:defRPr>
            </a:lvl1pPr>
          </a:lstStyle>
          <a:p>
            <a:pPr lvl="0"/>
            <a:r>
              <a:rPr lang="en-US" dirty="0"/>
              <a:t>Insert Subtitle Text – Myriad Pro Bold, 24pt. </a:t>
            </a:r>
          </a:p>
        </p:txBody>
      </p:sp>
    </p:spTree>
    <p:extLst>
      <p:ext uri="{BB962C8B-B14F-4D97-AF65-F5344CB8AC3E}">
        <p14:creationId xmlns:p14="http://schemas.microsoft.com/office/powerpoint/2010/main" val="114492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 name="Content Placeholder 7">
            <a:extLst>
              <a:ext uri="{FF2B5EF4-FFF2-40B4-BE49-F238E27FC236}">
                <a16:creationId xmlns:a16="http://schemas.microsoft.com/office/drawing/2014/main" id="{956B5260-351A-465D-972B-2967F626C986}"/>
              </a:ext>
            </a:extLst>
          </p:cNvPr>
          <p:cNvSpPr txBox="1">
            <a:spLocks/>
          </p:cNvSpPr>
          <p:nvPr userDrawn="1"/>
        </p:nvSpPr>
        <p:spPr>
          <a:xfrm>
            <a:off x="847725" y="1400175"/>
            <a:ext cx="10496550" cy="50958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Title 1">
            <a:extLst>
              <a:ext uri="{FF2B5EF4-FFF2-40B4-BE49-F238E27FC236}">
                <a16:creationId xmlns:a16="http://schemas.microsoft.com/office/drawing/2014/main" id="{60DD7CCD-A010-4207-B58F-30C446B454A9}"/>
              </a:ext>
            </a:extLst>
          </p:cNvPr>
          <p:cNvSpPr txBox="1">
            <a:spLocks/>
          </p:cNvSpPr>
          <p:nvPr userDrawn="1"/>
        </p:nvSpPr>
        <p:spPr>
          <a:xfrm>
            <a:off x="847725" y="523875"/>
            <a:ext cx="8391525" cy="647699"/>
          </a:xfrm>
          <a:prstGeom prst="rect">
            <a:avLst/>
          </a:prstGeom>
        </p:spPr>
        <p:txBody>
          <a:bodyPr anchor="b">
            <a:normAutofit/>
          </a:bodyPr>
          <a:lstStyle>
            <a:lvl1pPr algn="l" defTabSz="914400" rtl="0" eaLnBrk="1" latinLnBrk="0" hangingPunct="1">
              <a:lnSpc>
                <a:spcPct val="90000"/>
              </a:lnSpc>
              <a:spcBef>
                <a:spcPct val="0"/>
              </a:spcBef>
              <a:buNone/>
              <a:defRPr sz="2800" b="1" kern="1200">
                <a:solidFill>
                  <a:schemeClr val="bg1"/>
                </a:solidFill>
                <a:latin typeface="Myriad Pro" panose="020B0503030403020204" pitchFamily="34" charset="0"/>
                <a:ea typeface="+mj-ea"/>
                <a:cs typeface="+mj-cs"/>
              </a:defRPr>
            </a:lvl1pPr>
          </a:lstStyle>
          <a:p>
            <a:endParaRPr lang="en-US" dirty="0"/>
          </a:p>
        </p:txBody>
      </p:sp>
    </p:spTree>
    <p:extLst>
      <p:ext uri="{BB962C8B-B14F-4D97-AF65-F5344CB8AC3E}">
        <p14:creationId xmlns:p14="http://schemas.microsoft.com/office/powerpoint/2010/main" val="286311785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2" r:id="rId3"/>
    <p:sldLayoutId id="2147483656" r:id="rId4"/>
    <p:sldLayoutId id="2147483651" r:id="rId5"/>
    <p:sldLayoutId id="2147483657" r:id="rId6"/>
    <p:sldLayoutId id="2147483650" r:id="rId7"/>
    <p:sldLayoutId id="2147483658" r:id="rId8"/>
    <p:sldLayoutId id="2147483653" r:id="rId9"/>
    <p:sldLayoutId id="2147483659" r:id="rId10"/>
    <p:sldLayoutId id="2147483654"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FF45AC-F8F5-4822-BAB5-23AE502A839A}"/>
              </a:ext>
            </a:extLst>
          </p:cNvPr>
          <p:cNvSpPr>
            <a:spLocks noGrp="1"/>
          </p:cNvSpPr>
          <p:nvPr>
            <p:ph sz="quarter" idx="10"/>
          </p:nvPr>
        </p:nvSpPr>
        <p:spPr>
          <a:xfrm>
            <a:off x="847725" y="4277562"/>
            <a:ext cx="10496550" cy="1203613"/>
          </a:xfrm>
        </p:spPr>
        <p:txBody>
          <a:bodyPr/>
          <a:lstStyle/>
          <a:p>
            <a:pPr algn="ctr"/>
            <a:r>
              <a:rPr lang="en-US" b="1" dirty="0"/>
              <a:t>Sarasota County Commission Meeting</a:t>
            </a:r>
          </a:p>
          <a:p>
            <a:pPr algn="ctr"/>
            <a:r>
              <a:rPr lang="en-US" b="1" dirty="0"/>
              <a:t>October 24, 2018</a:t>
            </a:r>
          </a:p>
        </p:txBody>
      </p:sp>
      <p:sp>
        <p:nvSpPr>
          <p:cNvPr id="4" name="Content Placeholder 3">
            <a:extLst>
              <a:ext uri="{FF2B5EF4-FFF2-40B4-BE49-F238E27FC236}">
                <a16:creationId xmlns:a16="http://schemas.microsoft.com/office/drawing/2014/main" id="{1964E1F8-E70A-4F04-ADAE-253BE632E7D0}"/>
              </a:ext>
            </a:extLst>
          </p:cNvPr>
          <p:cNvSpPr>
            <a:spLocks noGrp="1"/>
          </p:cNvSpPr>
          <p:nvPr>
            <p:ph sz="quarter" idx="12"/>
          </p:nvPr>
        </p:nvSpPr>
        <p:spPr>
          <a:xfrm>
            <a:off x="847725" y="2454011"/>
            <a:ext cx="10496550" cy="1120462"/>
          </a:xfrm>
        </p:spPr>
        <p:txBody>
          <a:bodyPr/>
          <a:lstStyle/>
          <a:p>
            <a:r>
              <a:rPr lang="en-US" sz="3600" dirty="0"/>
              <a:t>Mote Science Education Aquarium </a:t>
            </a:r>
          </a:p>
          <a:p>
            <a:endParaRPr lang="en-US" sz="3600" dirty="0"/>
          </a:p>
        </p:txBody>
      </p:sp>
    </p:spTree>
    <p:extLst>
      <p:ext uri="{BB962C8B-B14F-4D97-AF65-F5344CB8AC3E}">
        <p14:creationId xmlns:p14="http://schemas.microsoft.com/office/powerpoint/2010/main" val="1480134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56A4E-AB73-4B57-B0E4-A03FCCEC8371}"/>
              </a:ext>
            </a:extLst>
          </p:cNvPr>
          <p:cNvSpPr>
            <a:spLocks noGrp="1"/>
          </p:cNvSpPr>
          <p:nvPr>
            <p:ph type="ctrTitle"/>
          </p:nvPr>
        </p:nvSpPr>
        <p:spPr/>
        <p:txBody>
          <a:bodyPr/>
          <a:lstStyle/>
          <a:p>
            <a:r>
              <a:rPr lang="en-US" dirty="0"/>
              <a:t>Background</a:t>
            </a:r>
          </a:p>
        </p:txBody>
      </p:sp>
      <p:sp>
        <p:nvSpPr>
          <p:cNvPr id="4" name="Content Placeholder 3">
            <a:extLst>
              <a:ext uri="{FF2B5EF4-FFF2-40B4-BE49-F238E27FC236}">
                <a16:creationId xmlns:a16="http://schemas.microsoft.com/office/drawing/2014/main" id="{F95A3162-F7C8-4C2B-AE5D-78786B5034AE}"/>
              </a:ext>
            </a:extLst>
          </p:cNvPr>
          <p:cNvSpPr>
            <a:spLocks noGrp="1"/>
          </p:cNvSpPr>
          <p:nvPr>
            <p:ph sz="quarter" idx="11"/>
          </p:nvPr>
        </p:nvSpPr>
        <p:spPr>
          <a:xfrm>
            <a:off x="847726" y="1256145"/>
            <a:ext cx="10466268" cy="5239904"/>
          </a:xfrm>
        </p:spPr>
        <p:txBody>
          <a:bodyPr/>
          <a:lstStyle/>
          <a:p>
            <a:pPr marL="460375"/>
            <a:endParaRPr lang="en-US" dirty="0">
              <a:highlight>
                <a:srgbClr val="FFFF00"/>
              </a:highlight>
            </a:endParaRPr>
          </a:p>
          <a:p>
            <a:pPr marL="803275" indent="-342900">
              <a:spcAft>
                <a:spcPts val="1200"/>
              </a:spcAft>
              <a:buFont typeface="Arial" panose="020B0604020202020204" pitchFamily="34" charset="0"/>
              <a:buChar char="•"/>
            </a:pPr>
            <a:r>
              <a:rPr lang="en-US" sz="2000" dirty="0"/>
              <a:t>Sarasota County received a series of three letters from Mote Aquarium regarding the Science Education Aquarium in the spring of 2018 requesting a long-term lease and financial support. </a:t>
            </a:r>
          </a:p>
          <a:p>
            <a:pPr marL="803275" indent="-342900">
              <a:spcAft>
                <a:spcPts val="600"/>
              </a:spcAft>
              <a:buFont typeface="Arial" panose="020B0604020202020204" pitchFamily="34" charset="0"/>
              <a:buChar char="•"/>
            </a:pPr>
            <a:r>
              <a:rPr lang="en-US" sz="2000" dirty="0"/>
              <a:t>July 10, 2018 – Board of County Commission (BCC) requested that an independent review of the Mote Aquarium Business Plan be conducted. </a:t>
            </a:r>
          </a:p>
          <a:p>
            <a:pPr marL="803275" lvl="0" indent="-342900">
              <a:spcAft>
                <a:spcPts val="600"/>
              </a:spcAft>
              <a:buFont typeface="Arial" panose="020B0604020202020204" pitchFamily="34" charset="0"/>
              <a:buChar char="•"/>
            </a:pPr>
            <a:r>
              <a:rPr lang="en-US" sz="2000" dirty="0">
                <a:solidFill>
                  <a:prstClr val="black"/>
                </a:solidFill>
              </a:rPr>
              <a:t>September 11, 2018 –  BCC approved staff continuing working with Mote representatives, approved the separation of the request for land and financial support and requested that staff bring back a resolution supporting the proposed aquarium. </a:t>
            </a:r>
          </a:p>
          <a:p>
            <a:pPr marL="803275" lvl="0" indent="-342900">
              <a:spcAft>
                <a:spcPts val="600"/>
              </a:spcAft>
              <a:buFont typeface="Arial" panose="020B0604020202020204" pitchFamily="34" charset="0"/>
              <a:buChar char="•"/>
            </a:pPr>
            <a:r>
              <a:rPr lang="en-US" sz="2000" dirty="0">
                <a:solidFill>
                  <a:prstClr val="black"/>
                </a:solidFill>
              </a:rPr>
              <a:t>October 9, 2018 – BCC approved a resolution supporting the proposed aquarium project and requested a term sheet be developed and brought to them on or before October 24, 2018.</a:t>
            </a:r>
          </a:p>
          <a:p>
            <a:pPr marL="803275" indent="-342900">
              <a:spcAft>
                <a:spcPts val="1200"/>
              </a:spcAft>
              <a:buFont typeface="Arial" panose="020B0604020202020204" pitchFamily="34" charset="0"/>
              <a:buChar char="•"/>
            </a:pPr>
            <a:endParaRPr lang="en-US" dirty="0"/>
          </a:p>
        </p:txBody>
      </p:sp>
    </p:spTree>
    <p:extLst>
      <p:ext uri="{BB962C8B-B14F-4D97-AF65-F5344CB8AC3E}">
        <p14:creationId xmlns:p14="http://schemas.microsoft.com/office/powerpoint/2010/main" val="374431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43B4-DDAF-428E-9E20-76CA74D48C63}"/>
              </a:ext>
            </a:extLst>
          </p:cNvPr>
          <p:cNvSpPr>
            <a:spLocks noGrp="1"/>
          </p:cNvSpPr>
          <p:nvPr>
            <p:ph type="ctrTitle"/>
          </p:nvPr>
        </p:nvSpPr>
        <p:spPr/>
        <p:txBody>
          <a:bodyPr/>
          <a:lstStyle/>
          <a:p>
            <a:r>
              <a:rPr lang="en-US" dirty="0"/>
              <a:t>Project Agreement Process</a:t>
            </a:r>
          </a:p>
        </p:txBody>
      </p:sp>
      <p:sp>
        <p:nvSpPr>
          <p:cNvPr id="3" name="Text Box 2">
            <a:extLst>
              <a:ext uri="{FF2B5EF4-FFF2-40B4-BE49-F238E27FC236}">
                <a16:creationId xmlns:a16="http://schemas.microsoft.com/office/drawing/2014/main" id="{66214512-8DF4-4638-A800-30CCC47C0B37}"/>
              </a:ext>
            </a:extLst>
          </p:cNvPr>
          <p:cNvSpPr txBox="1">
            <a:spLocks noChangeArrowheads="1"/>
          </p:cNvSpPr>
          <p:nvPr/>
        </p:nvSpPr>
        <p:spPr bwMode="auto">
          <a:xfrm>
            <a:off x="4023630" y="1909458"/>
            <a:ext cx="4202113" cy="607925"/>
          </a:xfrm>
          <a:prstGeom prst="rect">
            <a:avLst/>
          </a:prstGeom>
          <a:solidFill>
            <a:srgbClr val="3179B9"/>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FFFF"/>
                </a:solidFill>
                <a:effectLst/>
                <a:latin typeface="Calibri" panose="020F0502020204030204" pitchFamily="34" charset="0"/>
              </a:rPr>
              <a:t>Approval of Omnibus Agreement and Execution of Short-Term Two-Year Lease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27" name="AutoShape 3">
            <a:extLst>
              <a:ext uri="{FF2B5EF4-FFF2-40B4-BE49-F238E27FC236}">
                <a16:creationId xmlns:a16="http://schemas.microsoft.com/office/drawing/2014/main" id="{C968F6C2-F5C6-4517-AB86-4807DD4A7753}"/>
              </a:ext>
            </a:extLst>
          </p:cNvPr>
          <p:cNvCxnSpPr>
            <a:cxnSpLocks noChangeShapeType="1"/>
          </p:cNvCxnSpPr>
          <p:nvPr/>
        </p:nvCxnSpPr>
        <p:spPr bwMode="auto">
          <a:xfrm flipH="1">
            <a:off x="6084999" y="2502189"/>
            <a:ext cx="10527" cy="1155588"/>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5" name="Text Box 4">
            <a:extLst>
              <a:ext uri="{FF2B5EF4-FFF2-40B4-BE49-F238E27FC236}">
                <a16:creationId xmlns:a16="http://schemas.microsoft.com/office/drawing/2014/main" id="{E5EFFEC4-A05B-491E-8C77-B3B5D1231662}"/>
              </a:ext>
            </a:extLst>
          </p:cNvPr>
          <p:cNvSpPr txBox="1">
            <a:spLocks noChangeArrowheads="1"/>
          </p:cNvSpPr>
          <p:nvPr/>
        </p:nvSpPr>
        <p:spPr bwMode="auto">
          <a:xfrm>
            <a:off x="4375260" y="4726516"/>
            <a:ext cx="3278187" cy="377825"/>
          </a:xfrm>
          <a:prstGeom prst="rect">
            <a:avLst/>
          </a:prstGeom>
          <a:solidFill>
            <a:srgbClr val="3179B9"/>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FFFF"/>
                </a:solidFill>
                <a:effectLst/>
                <a:latin typeface="Calibri" panose="020F0502020204030204" pitchFamily="34" charset="0"/>
              </a:rPr>
              <a:t> Entitlements (SPA/REZ)</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D7EEC5AA-12F4-4EF9-84FD-B9BCB69D8A38}"/>
              </a:ext>
            </a:extLst>
          </p:cNvPr>
          <p:cNvSpPr txBox="1">
            <a:spLocks noChangeArrowheads="1"/>
          </p:cNvSpPr>
          <p:nvPr/>
        </p:nvSpPr>
        <p:spPr bwMode="auto">
          <a:xfrm>
            <a:off x="3047894" y="5697072"/>
            <a:ext cx="2887663" cy="377825"/>
          </a:xfrm>
          <a:prstGeom prst="rect">
            <a:avLst/>
          </a:prstGeom>
          <a:solidFill>
            <a:srgbClr val="3179B9"/>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Calibri" panose="020F0502020204030204" pitchFamily="34" charset="0"/>
              </a:rPr>
              <a:t>Conveyance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535AB52C-FBE1-4BE8-90E5-4AF68170483D}"/>
              </a:ext>
            </a:extLst>
          </p:cNvPr>
          <p:cNvSpPr txBox="1">
            <a:spLocks noChangeArrowheads="1"/>
          </p:cNvSpPr>
          <p:nvPr/>
        </p:nvSpPr>
        <p:spPr bwMode="auto">
          <a:xfrm>
            <a:off x="6192238" y="5697072"/>
            <a:ext cx="2886075" cy="377825"/>
          </a:xfrm>
          <a:prstGeom prst="rect">
            <a:avLst/>
          </a:prstGeom>
          <a:solidFill>
            <a:srgbClr val="3179B9"/>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FFFF"/>
                </a:solidFill>
                <a:effectLst/>
                <a:latin typeface="Calibri" panose="020F0502020204030204" pitchFamily="34" charset="0"/>
              </a:rPr>
              <a:t>Long-Term Lease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31" name="AutoShape 7">
            <a:extLst>
              <a:ext uri="{FF2B5EF4-FFF2-40B4-BE49-F238E27FC236}">
                <a16:creationId xmlns:a16="http://schemas.microsoft.com/office/drawing/2014/main" id="{C40551D0-C942-476E-896F-02A2422DC929}"/>
              </a:ext>
            </a:extLst>
          </p:cNvPr>
          <p:cNvCxnSpPr>
            <a:cxnSpLocks noChangeShapeType="1"/>
          </p:cNvCxnSpPr>
          <p:nvPr/>
        </p:nvCxnSpPr>
        <p:spPr bwMode="auto">
          <a:xfrm>
            <a:off x="6705600" y="5104341"/>
            <a:ext cx="873760" cy="592731"/>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2" name="AutoShape 8">
            <a:extLst>
              <a:ext uri="{FF2B5EF4-FFF2-40B4-BE49-F238E27FC236}">
                <a16:creationId xmlns:a16="http://schemas.microsoft.com/office/drawing/2014/main" id="{5516379B-B6F1-42FA-8B35-D9E9384CB427}"/>
              </a:ext>
            </a:extLst>
          </p:cNvPr>
          <p:cNvCxnSpPr>
            <a:cxnSpLocks noChangeShapeType="1"/>
          </p:cNvCxnSpPr>
          <p:nvPr/>
        </p:nvCxnSpPr>
        <p:spPr bwMode="auto">
          <a:xfrm flipH="1">
            <a:off x="4375260" y="5104341"/>
            <a:ext cx="818357" cy="592732"/>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8" name="Text Box 9">
            <a:extLst>
              <a:ext uri="{FF2B5EF4-FFF2-40B4-BE49-F238E27FC236}">
                <a16:creationId xmlns:a16="http://schemas.microsoft.com/office/drawing/2014/main" id="{C272F9B3-9F2E-43A1-9763-8C6138709931}"/>
              </a:ext>
            </a:extLst>
          </p:cNvPr>
          <p:cNvSpPr txBox="1">
            <a:spLocks noChangeArrowheads="1"/>
          </p:cNvSpPr>
          <p:nvPr/>
        </p:nvSpPr>
        <p:spPr bwMode="auto">
          <a:xfrm>
            <a:off x="4994387" y="1268021"/>
            <a:ext cx="2181225" cy="457200"/>
          </a:xfrm>
          <a:prstGeom prst="rect">
            <a:avLst/>
          </a:prstGeom>
          <a:solidFill>
            <a:srgbClr val="3179B9"/>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FFFF"/>
                </a:solidFill>
                <a:effectLst/>
                <a:latin typeface="Calibri" panose="020F0502020204030204" pitchFamily="34" charset="0"/>
              </a:rPr>
              <a:t>Term Sheet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10">
            <a:extLst>
              <a:ext uri="{FF2B5EF4-FFF2-40B4-BE49-F238E27FC236}">
                <a16:creationId xmlns:a16="http://schemas.microsoft.com/office/drawing/2014/main" id="{2F561FAF-F87E-450E-A2B7-B647865050AB}"/>
              </a:ext>
            </a:extLst>
          </p:cNvPr>
          <p:cNvSpPr txBox="1">
            <a:spLocks noChangeArrowheads="1"/>
          </p:cNvSpPr>
          <p:nvPr/>
        </p:nvSpPr>
        <p:spPr bwMode="auto">
          <a:xfrm>
            <a:off x="3759311" y="2823310"/>
            <a:ext cx="2181225" cy="403225"/>
          </a:xfrm>
          <a:prstGeom prst="rect">
            <a:avLst/>
          </a:prstGeom>
          <a:solidFill>
            <a:srgbClr val="6CA62C"/>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panose="020F0502020204030204" pitchFamily="34" charset="0"/>
              </a:rPr>
              <a:t>Conditions Precedent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1">
            <a:extLst>
              <a:ext uri="{FF2B5EF4-FFF2-40B4-BE49-F238E27FC236}">
                <a16:creationId xmlns:a16="http://schemas.microsoft.com/office/drawing/2014/main" id="{48E27558-1761-49AE-A9C2-BD7D680128F9}"/>
              </a:ext>
            </a:extLst>
          </p:cNvPr>
          <p:cNvSpPr txBox="1">
            <a:spLocks noChangeArrowheads="1"/>
          </p:cNvSpPr>
          <p:nvPr/>
        </p:nvSpPr>
        <p:spPr bwMode="auto">
          <a:xfrm>
            <a:off x="6192238" y="2823310"/>
            <a:ext cx="2181225" cy="403224"/>
          </a:xfrm>
          <a:prstGeom prst="rect">
            <a:avLst/>
          </a:prstGeom>
          <a:solidFill>
            <a:srgbClr val="6CA62C"/>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Mote Due Diligence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2">
            <a:extLst>
              <a:ext uri="{FF2B5EF4-FFF2-40B4-BE49-F238E27FC236}">
                <a16:creationId xmlns:a16="http://schemas.microsoft.com/office/drawing/2014/main" id="{AE0AFF1D-1B23-4EE0-938A-AA954921514B}"/>
              </a:ext>
            </a:extLst>
          </p:cNvPr>
          <p:cNvSpPr txBox="1">
            <a:spLocks noChangeArrowheads="1"/>
          </p:cNvSpPr>
          <p:nvPr/>
        </p:nvSpPr>
        <p:spPr bwMode="auto">
          <a:xfrm>
            <a:off x="3759311" y="3665397"/>
            <a:ext cx="4510087" cy="423863"/>
          </a:xfrm>
          <a:prstGeom prst="rect">
            <a:avLst/>
          </a:prstGeom>
          <a:solidFill>
            <a:srgbClr val="3179B9"/>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FFFFFF"/>
                </a:solidFill>
                <a:effectLst/>
                <a:latin typeface="Calibri" panose="020F0502020204030204" pitchFamily="34" charset="0"/>
              </a:rPr>
              <a:t>Commencement of Short-Term Two-Year Lease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7" name="AutoShape 13">
            <a:extLst>
              <a:ext uri="{FF2B5EF4-FFF2-40B4-BE49-F238E27FC236}">
                <a16:creationId xmlns:a16="http://schemas.microsoft.com/office/drawing/2014/main" id="{AD9E693E-AAE9-445B-A776-6465322966CF}"/>
              </a:ext>
            </a:extLst>
          </p:cNvPr>
          <p:cNvCxnSpPr>
            <a:cxnSpLocks noChangeShapeType="1"/>
          </p:cNvCxnSpPr>
          <p:nvPr/>
        </p:nvCxnSpPr>
        <p:spPr bwMode="auto">
          <a:xfrm>
            <a:off x="6055838" y="4080404"/>
            <a:ext cx="9525" cy="646112"/>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Tree>
    <p:extLst>
      <p:ext uri="{BB962C8B-B14F-4D97-AF65-F5344CB8AC3E}">
        <p14:creationId xmlns:p14="http://schemas.microsoft.com/office/powerpoint/2010/main" val="1584059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7A0F-8B5B-46DF-A12B-1605655824E7}"/>
              </a:ext>
            </a:extLst>
          </p:cNvPr>
          <p:cNvSpPr>
            <a:spLocks noGrp="1"/>
          </p:cNvSpPr>
          <p:nvPr>
            <p:ph type="ctrTitle"/>
          </p:nvPr>
        </p:nvSpPr>
        <p:spPr/>
        <p:txBody>
          <a:bodyPr/>
          <a:lstStyle/>
          <a:p>
            <a:r>
              <a:rPr lang="en-US" dirty="0"/>
              <a:t>Nathan Benderson Park Aerial Map </a:t>
            </a:r>
          </a:p>
        </p:txBody>
      </p:sp>
      <p:pic>
        <p:nvPicPr>
          <p:cNvPr id="7" name="Content Placeholder 6">
            <a:extLst>
              <a:ext uri="{FF2B5EF4-FFF2-40B4-BE49-F238E27FC236}">
                <a16:creationId xmlns:a16="http://schemas.microsoft.com/office/drawing/2014/main" id="{5E84EA73-05BD-4361-8E55-D9D7A57A2AEB}"/>
              </a:ext>
            </a:extLst>
          </p:cNvPr>
          <p:cNvPicPr>
            <a:picLocks noGrp="1" noChangeAspect="1"/>
          </p:cNvPicPr>
          <p:nvPr>
            <p:ph sz="quarter" idx="11"/>
          </p:nvPr>
        </p:nvPicPr>
        <p:blipFill rotWithShape="1">
          <a:blip r:embed="rId2">
            <a:extLst>
              <a:ext uri="{28A0092B-C50C-407E-A947-70E740481C1C}">
                <a14:useLocalDpi xmlns:a14="http://schemas.microsoft.com/office/drawing/2010/main" val="0"/>
              </a:ext>
            </a:extLst>
          </a:blip>
          <a:srcRect l="4013" t="6962" r="3002" b="11451"/>
          <a:stretch/>
        </p:blipFill>
        <p:spPr>
          <a:xfrm>
            <a:off x="2336800" y="1432560"/>
            <a:ext cx="7132320" cy="4835766"/>
          </a:xfrm>
        </p:spPr>
      </p:pic>
    </p:spTree>
    <p:extLst>
      <p:ext uri="{BB962C8B-B14F-4D97-AF65-F5344CB8AC3E}">
        <p14:creationId xmlns:p14="http://schemas.microsoft.com/office/powerpoint/2010/main" val="116294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7A0F-8B5B-46DF-A12B-1605655824E7}"/>
              </a:ext>
            </a:extLst>
          </p:cNvPr>
          <p:cNvSpPr>
            <a:spLocks noGrp="1"/>
          </p:cNvSpPr>
          <p:nvPr>
            <p:ph type="ctrTitle"/>
          </p:nvPr>
        </p:nvSpPr>
        <p:spPr/>
        <p:txBody>
          <a:bodyPr/>
          <a:lstStyle/>
          <a:p>
            <a:r>
              <a:rPr lang="en-US" dirty="0"/>
              <a:t>Proposed Property</a:t>
            </a:r>
          </a:p>
        </p:txBody>
      </p:sp>
      <p:pic>
        <p:nvPicPr>
          <p:cNvPr id="7" name="Content Placeholder 6">
            <a:extLst>
              <a:ext uri="{FF2B5EF4-FFF2-40B4-BE49-F238E27FC236}">
                <a16:creationId xmlns:a16="http://schemas.microsoft.com/office/drawing/2014/main" id="{95424AA2-44D8-4E3F-93AE-12701CEE6B7F}"/>
              </a:ext>
            </a:extLst>
          </p:cNvPr>
          <p:cNvPicPr>
            <a:picLocks noGrp="1" noChangeAspect="1"/>
          </p:cNvPicPr>
          <p:nvPr>
            <p:ph sz="quarter" idx="11"/>
          </p:nvPr>
        </p:nvPicPr>
        <p:blipFill rotWithShape="1">
          <a:blip r:embed="rId2">
            <a:extLst>
              <a:ext uri="{28A0092B-C50C-407E-A947-70E740481C1C}">
                <a14:useLocalDpi xmlns:a14="http://schemas.microsoft.com/office/drawing/2010/main" val="0"/>
              </a:ext>
            </a:extLst>
          </a:blip>
          <a:srcRect l="5128" t="6313" r="8009" b="9970"/>
          <a:stretch/>
        </p:blipFill>
        <p:spPr>
          <a:xfrm>
            <a:off x="2403836" y="1185615"/>
            <a:ext cx="7183224" cy="5349590"/>
          </a:xfrm>
        </p:spPr>
      </p:pic>
    </p:spTree>
    <p:extLst>
      <p:ext uri="{BB962C8B-B14F-4D97-AF65-F5344CB8AC3E}">
        <p14:creationId xmlns:p14="http://schemas.microsoft.com/office/powerpoint/2010/main" val="87559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43B4-DDAF-428E-9E20-76CA74D48C63}"/>
              </a:ext>
            </a:extLst>
          </p:cNvPr>
          <p:cNvSpPr>
            <a:spLocks noGrp="1"/>
          </p:cNvSpPr>
          <p:nvPr>
            <p:ph type="ctrTitle"/>
          </p:nvPr>
        </p:nvSpPr>
        <p:spPr/>
        <p:txBody>
          <a:bodyPr/>
          <a:lstStyle/>
          <a:p>
            <a:r>
              <a:rPr lang="en-US" dirty="0"/>
              <a:t>Terms of Land Agreement</a:t>
            </a:r>
          </a:p>
        </p:txBody>
      </p:sp>
      <p:graphicFrame>
        <p:nvGraphicFramePr>
          <p:cNvPr id="3" name="Content Placeholder 2">
            <a:extLst>
              <a:ext uri="{FF2B5EF4-FFF2-40B4-BE49-F238E27FC236}">
                <a16:creationId xmlns:a16="http://schemas.microsoft.com/office/drawing/2014/main" id="{3BEE582F-F56F-426A-A04D-EE6F929EC734}"/>
              </a:ext>
            </a:extLst>
          </p:cNvPr>
          <p:cNvGraphicFramePr>
            <a:graphicFrameLocks noGrp="1"/>
          </p:cNvGraphicFramePr>
          <p:nvPr>
            <p:ph sz="quarter" idx="11"/>
            <p:extLst>
              <p:ext uri="{D42A27DB-BD31-4B8C-83A1-F6EECF244321}">
                <p14:modId xmlns:p14="http://schemas.microsoft.com/office/powerpoint/2010/main" val="4181424517"/>
              </p:ext>
            </p:extLst>
          </p:nvPr>
        </p:nvGraphicFramePr>
        <p:xfrm>
          <a:off x="1203324" y="1724442"/>
          <a:ext cx="9474835" cy="4124960"/>
        </p:xfrm>
        <a:graphic>
          <a:graphicData uri="http://schemas.openxmlformats.org/drawingml/2006/table">
            <a:tbl>
              <a:tblPr firstRow="1" bandRow="1">
                <a:tableStyleId>{5C22544A-7EE6-4342-B048-85BDC9FD1C3A}</a:tableStyleId>
              </a:tblPr>
              <a:tblGrid>
                <a:gridCol w="3793907">
                  <a:extLst>
                    <a:ext uri="{9D8B030D-6E8A-4147-A177-3AD203B41FA5}">
                      <a16:colId xmlns:a16="http://schemas.microsoft.com/office/drawing/2014/main" val="1001388718"/>
                    </a:ext>
                  </a:extLst>
                </a:gridCol>
                <a:gridCol w="5680928">
                  <a:extLst>
                    <a:ext uri="{9D8B030D-6E8A-4147-A177-3AD203B41FA5}">
                      <a16:colId xmlns:a16="http://schemas.microsoft.com/office/drawing/2014/main" val="2300015048"/>
                    </a:ext>
                  </a:extLst>
                </a:gridCol>
              </a:tblGrid>
              <a:tr h="370840">
                <a:tc>
                  <a:txBody>
                    <a:bodyPr/>
                    <a:lstStyle/>
                    <a:p>
                      <a:pPr algn="ctr"/>
                      <a:r>
                        <a:rPr lang="en-US" dirty="0"/>
                        <a:t>Term </a:t>
                      </a:r>
                    </a:p>
                  </a:txBody>
                  <a:tcPr/>
                </a:tc>
                <a:tc>
                  <a:txBody>
                    <a:bodyPr/>
                    <a:lstStyle/>
                    <a:p>
                      <a:pPr algn="ctr"/>
                      <a:r>
                        <a:rPr lang="en-US" dirty="0"/>
                        <a:t>Description</a:t>
                      </a:r>
                    </a:p>
                  </a:txBody>
                  <a:tcPr/>
                </a:tc>
                <a:extLst>
                  <a:ext uri="{0D108BD9-81ED-4DB2-BD59-A6C34878D82A}">
                    <a16:rowId xmlns:a16="http://schemas.microsoft.com/office/drawing/2014/main" val="1103643124"/>
                  </a:ext>
                </a:extLst>
              </a:tr>
              <a:tr h="370840">
                <a:tc>
                  <a:txBody>
                    <a:bodyPr/>
                    <a:lstStyle/>
                    <a:p>
                      <a:r>
                        <a:rPr lang="en-US" dirty="0"/>
                        <a:t>Project Agreement Process </a:t>
                      </a:r>
                    </a:p>
                  </a:txBody>
                  <a:tcPr/>
                </a:tc>
                <a:tc>
                  <a:txBody>
                    <a:bodyPr/>
                    <a:lstStyle/>
                    <a:p>
                      <a:r>
                        <a:rPr lang="en-US" dirty="0"/>
                        <a:t>Identified process beginning with short-term lease, entitlement phase and then conveyance or long-term lease.</a:t>
                      </a:r>
                    </a:p>
                  </a:txBody>
                  <a:tcPr/>
                </a:tc>
                <a:extLst>
                  <a:ext uri="{0D108BD9-81ED-4DB2-BD59-A6C34878D82A}">
                    <a16:rowId xmlns:a16="http://schemas.microsoft.com/office/drawing/2014/main" val="1151664459"/>
                  </a:ext>
                </a:extLst>
              </a:tr>
              <a:tr h="370840">
                <a:tc>
                  <a:txBody>
                    <a:bodyPr/>
                    <a:lstStyle/>
                    <a:p>
                      <a:r>
                        <a:rPr lang="en-US" dirty="0"/>
                        <a:t>Property Boundary </a:t>
                      </a:r>
                    </a:p>
                  </a:txBody>
                  <a:tcPr/>
                </a:tc>
                <a:tc>
                  <a:txBody>
                    <a:bodyPr/>
                    <a:lstStyle/>
                    <a:p>
                      <a:r>
                        <a:rPr lang="en-US" dirty="0"/>
                        <a:t>Land identified for proposed aquarium exclusive</a:t>
                      </a:r>
                      <a:r>
                        <a:rPr lang="en-US" baseline="0" dirty="0"/>
                        <a:t> use</a:t>
                      </a:r>
                      <a:r>
                        <a:rPr lang="en-US" dirty="0"/>
                        <a:t>.</a:t>
                      </a:r>
                    </a:p>
                  </a:txBody>
                  <a:tcPr/>
                </a:tc>
                <a:extLst>
                  <a:ext uri="{0D108BD9-81ED-4DB2-BD59-A6C34878D82A}">
                    <a16:rowId xmlns:a16="http://schemas.microsoft.com/office/drawing/2014/main" val="2134591827"/>
                  </a:ext>
                </a:extLst>
              </a:tr>
              <a:tr h="370840">
                <a:tc>
                  <a:txBody>
                    <a:bodyPr/>
                    <a:lstStyle/>
                    <a:p>
                      <a:r>
                        <a:rPr lang="en-US" dirty="0"/>
                        <a:t>Adjacent Lake and Pond</a:t>
                      </a:r>
                    </a:p>
                  </a:txBody>
                  <a:tcPr/>
                </a:tc>
                <a:tc>
                  <a:txBody>
                    <a:bodyPr/>
                    <a:lstStyle/>
                    <a:p>
                      <a:r>
                        <a:rPr lang="en-US" dirty="0"/>
                        <a:t>County to retain ownership and will enter into an agreement with Mote regarding future use. </a:t>
                      </a:r>
                    </a:p>
                  </a:txBody>
                  <a:tcPr/>
                </a:tc>
                <a:extLst>
                  <a:ext uri="{0D108BD9-81ED-4DB2-BD59-A6C34878D82A}">
                    <a16:rowId xmlns:a16="http://schemas.microsoft.com/office/drawing/2014/main" val="3918950484"/>
                  </a:ext>
                </a:extLst>
              </a:tr>
              <a:tr h="370840">
                <a:tc>
                  <a:txBody>
                    <a:bodyPr/>
                    <a:lstStyle/>
                    <a:p>
                      <a:r>
                        <a:rPr lang="en-US" dirty="0"/>
                        <a:t>Adjacent Lake and Pond</a:t>
                      </a:r>
                    </a:p>
                  </a:txBody>
                  <a:tcPr/>
                </a:tc>
                <a:tc>
                  <a:txBody>
                    <a:bodyPr/>
                    <a:lstStyle/>
                    <a:p>
                      <a:r>
                        <a:rPr lang="en-US" dirty="0"/>
                        <a:t>Maintenance to be determined between SANCA and Mote during conditions precedent.</a:t>
                      </a:r>
                    </a:p>
                  </a:txBody>
                  <a:tcPr/>
                </a:tc>
                <a:extLst>
                  <a:ext uri="{0D108BD9-81ED-4DB2-BD59-A6C34878D82A}">
                    <a16:rowId xmlns:a16="http://schemas.microsoft.com/office/drawing/2014/main" val="89541731"/>
                  </a:ext>
                </a:extLst>
              </a:tr>
              <a:tr h="370840">
                <a:tc>
                  <a:txBody>
                    <a:bodyPr/>
                    <a:lstStyle/>
                    <a:p>
                      <a:r>
                        <a:rPr lang="en-US" dirty="0"/>
                        <a:t>Easements</a:t>
                      </a:r>
                    </a:p>
                  </a:txBody>
                  <a:tcPr/>
                </a:tc>
                <a:tc>
                  <a:txBody>
                    <a:bodyPr/>
                    <a:lstStyle/>
                    <a:p>
                      <a:r>
                        <a:rPr lang="en-US" dirty="0"/>
                        <a:t>Variety of easements have been identified as being needed to address public access, ingress, egress, utilities, sidewalks, </a:t>
                      </a:r>
                      <a:r>
                        <a:rPr lang="en-US" dirty="0" err="1"/>
                        <a:t>stormwater</a:t>
                      </a:r>
                      <a:r>
                        <a:rPr lang="en-US" dirty="0"/>
                        <a:t>, drainage and maintenance functions.</a:t>
                      </a:r>
                    </a:p>
                  </a:txBody>
                  <a:tcPr/>
                </a:tc>
                <a:extLst>
                  <a:ext uri="{0D108BD9-81ED-4DB2-BD59-A6C34878D82A}">
                    <a16:rowId xmlns:a16="http://schemas.microsoft.com/office/drawing/2014/main" val="3521776758"/>
                  </a:ext>
                </a:extLst>
              </a:tr>
            </a:tbl>
          </a:graphicData>
        </a:graphic>
      </p:graphicFrame>
    </p:spTree>
    <p:extLst>
      <p:ext uri="{BB962C8B-B14F-4D97-AF65-F5344CB8AC3E}">
        <p14:creationId xmlns:p14="http://schemas.microsoft.com/office/powerpoint/2010/main" val="3954230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43B4-DDAF-428E-9E20-76CA74D48C63}"/>
              </a:ext>
            </a:extLst>
          </p:cNvPr>
          <p:cNvSpPr>
            <a:spLocks noGrp="1"/>
          </p:cNvSpPr>
          <p:nvPr>
            <p:ph type="ctrTitle"/>
          </p:nvPr>
        </p:nvSpPr>
        <p:spPr/>
        <p:txBody>
          <a:bodyPr/>
          <a:lstStyle/>
          <a:p>
            <a:r>
              <a:rPr lang="en-US" dirty="0"/>
              <a:t>Terms of Land Agreement</a:t>
            </a:r>
          </a:p>
        </p:txBody>
      </p:sp>
      <p:graphicFrame>
        <p:nvGraphicFramePr>
          <p:cNvPr id="3" name="Content Placeholder 2">
            <a:extLst>
              <a:ext uri="{FF2B5EF4-FFF2-40B4-BE49-F238E27FC236}">
                <a16:creationId xmlns:a16="http://schemas.microsoft.com/office/drawing/2014/main" id="{3BEE582F-F56F-426A-A04D-EE6F929EC734}"/>
              </a:ext>
            </a:extLst>
          </p:cNvPr>
          <p:cNvGraphicFramePr>
            <a:graphicFrameLocks noGrp="1"/>
          </p:cNvGraphicFramePr>
          <p:nvPr>
            <p:ph sz="quarter" idx="11"/>
            <p:extLst>
              <p:ext uri="{D42A27DB-BD31-4B8C-83A1-F6EECF244321}">
                <p14:modId xmlns:p14="http://schemas.microsoft.com/office/powerpoint/2010/main" val="1857967067"/>
              </p:ext>
            </p:extLst>
          </p:nvPr>
        </p:nvGraphicFramePr>
        <p:xfrm>
          <a:off x="1198244" y="1520226"/>
          <a:ext cx="9606915" cy="4668520"/>
        </p:xfrm>
        <a:graphic>
          <a:graphicData uri="http://schemas.openxmlformats.org/drawingml/2006/table">
            <a:tbl>
              <a:tblPr firstRow="1" bandRow="1">
                <a:tableStyleId>{5C22544A-7EE6-4342-B048-85BDC9FD1C3A}</a:tableStyleId>
              </a:tblPr>
              <a:tblGrid>
                <a:gridCol w="3846794">
                  <a:extLst>
                    <a:ext uri="{9D8B030D-6E8A-4147-A177-3AD203B41FA5}">
                      <a16:colId xmlns:a16="http://schemas.microsoft.com/office/drawing/2014/main" val="1001388718"/>
                    </a:ext>
                  </a:extLst>
                </a:gridCol>
                <a:gridCol w="5760121">
                  <a:extLst>
                    <a:ext uri="{9D8B030D-6E8A-4147-A177-3AD203B41FA5}">
                      <a16:colId xmlns:a16="http://schemas.microsoft.com/office/drawing/2014/main" val="2300015048"/>
                    </a:ext>
                  </a:extLst>
                </a:gridCol>
              </a:tblGrid>
              <a:tr h="370840">
                <a:tc>
                  <a:txBody>
                    <a:bodyPr/>
                    <a:lstStyle/>
                    <a:p>
                      <a:pPr algn="ctr"/>
                      <a:r>
                        <a:rPr lang="en-US" dirty="0"/>
                        <a:t>Term </a:t>
                      </a:r>
                    </a:p>
                  </a:txBody>
                  <a:tcPr/>
                </a:tc>
                <a:tc>
                  <a:txBody>
                    <a:bodyPr/>
                    <a:lstStyle/>
                    <a:p>
                      <a:pPr algn="ctr"/>
                      <a:r>
                        <a:rPr lang="en-US" dirty="0"/>
                        <a:t>Description</a:t>
                      </a:r>
                    </a:p>
                  </a:txBody>
                  <a:tcPr/>
                </a:tc>
                <a:extLst>
                  <a:ext uri="{0D108BD9-81ED-4DB2-BD59-A6C34878D82A}">
                    <a16:rowId xmlns:a16="http://schemas.microsoft.com/office/drawing/2014/main" val="1103643124"/>
                  </a:ext>
                </a:extLst>
              </a:tr>
              <a:tr h="370840">
                <a:tc>
                  <a:txBody>
                    <a:bodyPr/>
                    <a:lstStyle/>
                    <a:p>
                      <a:r>
                        <a:rPr lang="en-US" dirty="0"/>
                        <a:t>Timeline of Agreements and Land Use Applications</a:t>
                      </a:r>
                    </a:p>
                  </a:txBody>
                  <a:tcPr/>
                </a:tc>
                <a:tc>
                  <a:txBody>
                    <a:bodyPr/>
                    <a:lstStyle/>
                    <a:p>
                      <a:r>
                        <a:rPr lang="en-US" dirty="0"/>
                        <a:t>Process and timelines for agreements and application steps have been outlined within the term sheet. </a:t>
                      </a:r>
                    </a:p>
                  </a:txBody>
                  <a:tcPr/>
                </a:tc>
                <a:extLst>
                  <a:ext uri="{0D108BD9-81ED-4DB2-BD59-A6C34878D82A}">
                    <a16:rowId xmlns:a16="http://schemas.microsoft.com/office/drawing/2014/main" val="2134591827"/>
                  </a:ext>
                </a:extLst>
              </a:tr>
              <a:tr h="370840">
                <a:tc>
                  <a:txBody>
                    <a:bodyPr/>
                    <a:lstStyle/>
                    <a:p>
                      <a:r>
                        <a:rPr lang="en-US" dirty="0"/>
                        <a:t>Conditions Precedent and Due Diligence Activities</a:t>
                      </a:r>
                    </a:p>
                  </a:txBody>
                  <a:tcPr/>
                </a:tc>
                <a:tc>
                  <a:txBody>
                    <a:bodyPr/>
                    <a:lstStyle/>
                    <a:p>
                      <a:r>
                        <a:rPr lang="en-US" dirty="0"/>
                        <a:t>A list of conditions precedent have been identified and outlined in the term sheet. These conditions and due diligence</a:t>
                      </a:r>
                      <a:r>
                        <a:rPr lang="en-US" baseline="0" dirty="0"/>
                        <a:t> activities</a:t>
                      </a:r>
                      <a:r>
                        <a:rPr lang="en-US" dirty="0"/>
                        <a:t> must be met for the short-term lease to commence. </a:t>
                      </a:r>
                    </a:p>
                  </a:txBody>
                  <a:tcPr/>
                </a:tc>
                <a:extLst>
                  <a:ext uri="{0D108BD9-81ED-4DB2-BD59-A6C34878D82A}">
                    <a16:rowId xmlns:a16="http://schemas.microsoft.com/office/drawing/2014/main" val="3918950484"/>
                  </a:ext>
                </a:extLst>
              </a:tr>
              <a:tr h="370840">
                <a:tc>
                  <a:txBody>
                    <a:bodyPr/>
                    <a:lstStyle/>
                    <a:p>
                      <a:r>
                        <a:rPr lang="en-US" dirty="0"/>
                        <a:t>Proof of Funding</a:t>
                      </a:r>
                    </a:p>
                  </a:txBody>
                  <a:tcPr/>
                </a:tc>
                <a:tc>
                  <a:txBody>
                    <a:bodyPr/>
                    <a:lstStyle/>
                    <a:p>
                      <a:r>
                        <a:rPr lang="en-US" dirty="0"/>
                        <a:t>Proof of full project funding required prior to conveyance or construction commencing.</a:t>
                      </a:r>
                    </a:p>
                  </a:txBody>
                  <a:tcPr/>
                </a:tc>
                <a:extLst>
                  <a:ext uri="{0D108BD9-81ED-4DB2-BD59-A6C34878D82A}">
                    <a16:rowId xmlns:a16="http://schemas.microsoft.com/office/drawing/2014/main" val="371474404"/>
                  </a:ext>
                </a:extLst>
              </a:tr>
              <a:tr h="370840">
                <a:tc>
                  <a:txBody>
                    <a:bodyPr/>
                    <a:lstStyle/>
                    <a:p>
                      <a:r>
                        <a:rPr lang="en-US" dirty="0"/>
                        <a:t>Construction Commencement</a:t>
                      </a:r>
                    </a:p>
                  </a:txBody>
                  <a:tcPr/>
                </a:tc>
                <a:tc>
                  <a:txBody>
                    <a:bodyPr/>
                    <a:lstStyle/>
                    <a:p>
                      <a:r>
                        <a:rPr lang="en-US" dirty="0"/>
                        <a:t>Construction commencement will not occur until land use decision has occurred or other conditions in the term sheet are triggered. </a:t>
                      </a:r>
                    </a:p>
                  </a:txBody>
                  <a:tcPr/>
                </a:tc>
                <a:extLst>
                  <a:ext uri="{0D108BD9-81ED-4DB2-BD59-A6C34878D82A}">
                    <a16:rowId xmlns:a16="http://schemas.microsoft.com/office/drawing/2014/main" val="89541731"/>
                  </a:ext>
                </a:extLst>
              </a:tr>
              <a:tr h="370840">
                <a:tc>
                  <a:txBody>
                    <a:bodyPr/>
                    <a:lstStyle/>
                    <a:p>
                      <a:r>
                        <a:rPr lang="en-US" dirty="0"/>
                        <a:t>Parking </a:t>
                      </a:r>
                    </a:p>
                  </a:txBody>
                  <a:tcPr/>
                </a:tc>
                <a:tc>
                  <a:txBody>
                    <a:bodyPr/>
                    <a:lstStyle/>
                    <a:p>
                      <a:r>
                        <a:rPr lang="en-US" dirty="0"/>
                        <a:t>Exclusive use of parking for Mote in the west parking lot with an exception of 50 dedicated parking spaces for exclusive use by Sarasota County.</a:t>
                      </a:r>
                    </a:p>
                  </a:txBody>
                  <a:tcPr/>
                </a:tc>
                <a:extLst>
                  <a:ext uri="{0D108BD9-81ED-4DB2-BD59-A6C34878D82A}">
                    <a16:rowId xmlns:a16="http://schemas.microsoft.com/office/drawing/2014/main" val="3521776758"/>
                  </a:ext>
                </a:extLst>
              </a:tr>
            </a:tbl>
          </a:graphicData>
        </a:graphic>
      </p:graphicFrame>
    </p:spTree>
    <p:extLst>
      <p:ext uri="{BB962C8B-B14F-4D97-AF65-F5344CB8AC3E}">
        <p14:creationId xmlns:p14="http://schemas.microsoft.com/office/powerpoint/2010/main" val="4158807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F9931-8D32-4EFA-A5CA-643BF6CD9E38}"/>
              </a:ext>
            </a:extLst>
          </p:cNvPr>
          <p:cNvSpPr>
            <a:spLocks noGrp="1"/>
          </p:cNvSpPr>
          <p:nvPr>
            <p:ph type="ctrTitle"/>
          </p:nvPr>
        </p:nvSpPr>
        <p:spPr/>
        <p:txBody>
          <a:bodyPr>
            <a:normAutofit/>
          </a:bodyPr>
          <a:lstStyle/>
          <a:p>
            <a:r>
              <a:rPr lang="en-US" dirty="0"/>
              <a:t>Next Steps</a:t>
            </a:r>
          </a:p>
        </p:txBody>
      </p:sp>
      <p:sp>
        <p:nvSpPr>
          <p:cNvPr id="4" name="Content Placeholder 3">
            <a:extLst>
              <a:ext uri="{FF2B5EF4-FFF2-40B4-BE49-F238E27FC236}">
                <a16:creationId xmlns:a16="http://schemas.microsoft.com/office/drawing/2014/main" id="{91CDEF39-5F07-4699-8C55-79C70ECA9B6E}"/>
              </a:ext>
            </a:extLst>
          </p:cNvPr>
          <p:cNvSpPr>
            <a:spLocks noGrp="1"/>
          </p:cNvSpPr>
          <p:nvPr>
            <p:ph sz="quarter" idx="11"/>
          </p:nvPr>
        </p:nvSpPr>
        <p:spPr>
          <a:xfrm>
            <a:off x="1111886" y="2587522"/>
            <a:ext cx="9371312" cy="2797278"/>
          </a:xfrm>
        </p:spPr>
        <p:txBody>
          <a:bodyPr/>
          <a:lstStyle/>
          <a:p>
            <a:pPr marL="1139825"/>
            <a:r>
              <a:rPr lang="en-US" sz="2800" dirty="0"/>
              <a:t>With Board approval of the term sheet, County and Mote representatives will continue to work collaboratively to develop the Omnibus Agreement and will use their best efforts to present the proposed agreement to the Board on or before January 30, 2019.</a:t>
            </a:r>
          </a:p>
        </p:txBody>
      </p:sp>
    </p:spTree>
    <p:extLst>
      <p:ext uri="{BB962C8B-B14F-4D97-AF65-F5344CB8AC3E}">
        <p14:creationId xmlns:p14="http://schemas.microsoft.com/office/powerpoint/2010/main" val="368458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F9931-8D32-4EFA-A5CA-643BF6CD9E38}"/>
              </a:ext>
            </a:extLst>
          </p:cNvPr>
          <p:cNvSpPr>
            <a:spLocks noGrp="1"/>
          </p:cNvSpPr>
          <p:nvPr>
            <p:ph type="ctrTitle"/>
          </p:nvPr>
        </p:nvSpPr>
        <p:spPr/>
        <p:txBody>
          <a:bodyPr>
            <a:normAutofit/>
          </a:bodyPr>
          <a:lstStyle/>
          <a:p>
            <a:r>
              <a:rPr lang="en-US" dirty="0"/>
              <a:t>Recommendation</a:t>
            </a:r>
          </a:p>
        </p:txBody>
      </p:sp>
      <p:sp>
        <p:nvSpPr>
          <p:cNvPr id="4" name="Content Placeholder 3">
            <a:extLst>
              <a:ext uri="{FF2B5EF4-FFF2-40B4-BE49-F238E27FC236}">
                <a16:creationId xmlns:a16="http://schemas.microsoft.com/office/drawing/2014/main" id="{91CDEF39-5F07-4699-8C55-79C70ECA9B6E}"/>
              </a:ext>
            </a:extLst>
          </p:cNvPr>
          <p:cNvSpPr>
            <a:spLocks noGrp="1"/>
          </p:cNvSpPr>
          <p:nvPr>
            <p:ph sz="quarter" idx="11"/>
          </p:nvPr>
        </p:nvSpPr>
        <p:spPr>
          <a:xfrm>
            <a:off x="994030" y="2546882"/>
            <a:ext cx="9371312" cy="1787374"/>
          </a:xfrm>
        </p:spPr>
        <p:txBody>
          <a:bodyPr/>
          <a:lstStyle/>
          <a:p>
            <a:pPr marL="1139825"/>
            <a:r>
              <a:rPr lang="en-US" sz="2800" dirty="0"/>
              <a:t>The approve a term sheet for the transaction of land in partnership with Mote Marine Laboratory and Aquarium related to a proposed new Mote Science Education Aquarium. </a:t>
            </a:r>
          </a:p>
        </p:txBody>
      </p:sp>
    </p:spTree>
    <p:extLst>
      <p:ext uri="{BB962C8B-B14F-4D97-AF65-F5344CB8AC3E}">
        <p14:creationId xmlns:p14="http://schemas.microsoft.com/office/powerpoint/2010/main" val="1055160931"/>
      </p:ext>
    </p:extLst>
  </p:cSld>
  <p:clrMapOvr>
    <a:masterClrMapping/>
  </p:clrMapOvr>
</p:sld>
</file>

<file path=ppt/theme/theme1.xml><?xml version="1.0" encoding="utf-8"?>
<a:theme xmlns:a="http://schemas.openxmlformats.org/drawingml/2006/main" name="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478F30437E53E349AB03B1D43CC7B712" ma:contentTypeVersion="0" ma:contentTypeDescription="Create a new document." ma:contentTypeScope="" ma:versionID="428c7afb17ff0d39fe9eb44e7b619a4e">
  <xsd:schema xmlns:xsd="http://www.w3.org/2001/XMLSchema" xmlns:xs="http://www.w3.org/2001/XMLSchema" xmlns:p="http://schemas.microsoft.com/office/2006/metadata/properties" xmlns:ns2="1951de74-cf58-49a4-a251-81ff99c6d97b" targetNamespace="http://schemas.microsoft.com/office/2006/metadata/properties" ma:root="true" ma:fieldsID="d1770cccdf5dfc0d304d210d05f1fd27" ns2:_="">
    <xsd:import namespace="1951de74-cf58-49a4-a251-81ff99c6d9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51de74-cf58-49a4-a251-81ff99c6d9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E9A41C-F4E0-43DB-87C0-67D7E5D8D384}">
  <ds:schemaRefs>
    <ds:schemaRef ds:uri="http://schemas.microsoft.com/sharepoint/events"/>
  </ds:schemaRefs>
</ds:datastoreItem>
</file>

<file path=customXml/itemProps2.xml><?xml version="1.0" encoding="utf-8"?>
<ds:datastoreItem xmlns:ds="http://schemas.openxmlformats.org/officeDocument/2006/customXml" ds:itemID="{A3B4C634-545A-4B1C-88E6-CF76FFEF65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51de74-cf58-49a4-a251-81ff99c6d9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E619A6-906D-48E5-9FCD-8E543E73BB56}">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951de74-cf58-49a4-a251-81ff99c6d97b"/>
    <ds:schemaRef ds:uri="http://purl.org/dc/term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1FC4DA6D-2823-4DFB-95AB-8AE9E73CC1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3700</TotalTime>
  <Words>517</Words>
  <Application>Microsoft Office PowerPoint</Application>
  <PresentationFormat>Widescreen</PresentationFormat>
  <Paragraphs>58</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Myriad Pro</vt:lpstr>
      <vt:lpstr>Myriad Pro Cond</vt:lpstr>
      <vt:lpstr>Theme</vt:lpstr>
      <vt:lpstr>PowerPoint Presentation</vt:lpstr>
      <vt:lpstr>Background</vt:lpstr>
      <vt:lpstr>Project Agreement Process</vt:lpstr>
      <vt:lpstr>Nathan Benderson Park Aerial Map </vt:lpstr>
      <vt:lpstr>Proposed Property</vt:lpstr>
      <vt:lpstr>Terms of Land Agreement</vt:lpstr>
      <vt:lpstr>Terms of Land Agreement</vt:lpstr>
      <vt:lpstr>Next Steps</vt:lpstr>
      <vt:lpstr>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Dawson</dc:creator>
  <cp:lastModifiedBy>Drew Winchester</cp:lastModifiedBy>
  <cp:revision>113</cp:revision>
  <cp:lastPrinted>2018-10-18T19:10:59Z</cp:lastPrinted>
  <dcterms:created xsi:type="dcterms:W3CDTF">2018-01-16T18:41:18Z</dcterms:created>
  <dcterms:modified xsi:type="dcterms:W3CDTF">2018-10-24T13:41:00Z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0x010100478F30437E53E349AB03B1D43CC7B712</vt:lpwstr>
  </property>
</Properties>
</file>