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262" r:id="rId3"/>
    <p:sldId id="263" r:id="rId4"/>
    <p:sldId id="257" r:id="rId5"/>
    <p:sldId id="581" r:id="rId6"/>
    <p:sldId id="582" r:id="rId7"/>
    <p:sldId id="583" r:id="rId8"/>
    <p:sldId id="589" r:id="rId9"/>
    <p:sldId id="584" r:id="rId10"/>
    <p:sldId id="585" r:id="rId11"/>
    <p:sldId id="258" r:id="rId12"/>
    <p:sldId id="571" r:id="rId13"/>
    <p:sldId id="573" r:id="rId14"/>
    <p:sldId id="574" r:id="rId15"/>
    <p:sldId id="575" r:id="rId16"/>
    <p:sldId id="577" r:id="rId17"/>
    <p:sldId id="578" r:id="rId18"/>
    <p:sldId id="579" r:id="rId19"/>
    <p:sldId id="588" r:id="rId20"/>
    <p:sldId id="587" r:id="rId21"/>
    <p:sldId id="412" r:id="rId22"/>
    <p:sldId id="541" r:id="rId23"/>
    <p:sldId id="544" r:id="rId24"/>
    <p:sldId id="528" r:id="rId25"/>
    <p:sldId id="543" r:id="rId26"/>
    <p:sldId id="542" r:id="rId27"/>
    <p:sldId id="537" r:id="rId28"/>
    <p:sldId id="547" r:id="rId29"/>
    <p:sldId id="536" r:id="rId30"/>
    <p:sldId id="545" r:id="rId31"/>
    <p:sldId id="264" r:id="rId32"/>
    <p:sldId id="568" r:id="rId33"/>
    <p:sldId id="566" r:id="rId34"/>
    <p:sldId id="570" r:id="rId35"/>
    <p:sldId id="562" r:id="rId36"/>
    <p:sldId id="563" r:id="rId37"/>
    <p:sldId id="564" r:id="rId38"/>
    <p:sldId id="565" r:id="rId39"/>
    <p:sldId id="586" r:id="rId40"/>
    <p:sldId id="261"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418A"/>
    <a:srgbClr val="274289"/>
    <a:srgbClr val="263A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99"/>
    <p:restoredTop sz="94660"/>
  </p:normalViewPr>
  <p:slideViewPr>
    <p:cSldViewPr snapToGrid="0" snapToObjects="1">
      <p:cViewPr varScale="1">
        <p:scale>
          <a:sx n="108" d="100"/>
          <a:sy n="108" d="100"/>
        </p:scale>
        <p:origin x="690" y="10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23" d="100"/>
          <a:sy n="123" d="100"/>
        </p:scale>
        <p:origin x="3848"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349163385826774E-2"/>
          <c:y val="6.9406392694063929E-2"/>
          <c:w val="0.92307012795275589"/>
          <c:h val="0.80663340883759393"/>
        </c:manualLayout>
      </c:layout>
      <c:scatterChart>
        <c:scatterStyle val="lineMarker"/>
        <c:varyColors val="0"/>
        <c:ser>
          <c:idx val="2"/>
          <c:order val="0"/>
          <c:tx>
            <c:v>2008 RDII (Pre)</c:v>
          </c:tx>
          <c:spPr>
            <a:ln w="25400" cap="rnd">
              <a:noFill/>
              <a:round/>
            </a:ln>
            <a:effectLst/>
          </c:spPr>
          <c:marker>
            <c:symbol val="square"/>
            <c:size val="6"/>
            <c:spPr>
              <a:solidFill>
                <a:schemeClr val="accent1"/>
              </a:solidFill>
              <a:ln w="9525">
                <a:solidFill>
                  <a:schemeClr val="accent1"/>
                </a:solidFill>
                <a:round/>
              </a:ln>
              <a:effectLst/>
            </c:spPr>
          </c:marker>
          <c:trendline>
            <c:spPr>
              <a:ln w="9525" cap="rnd">
                <a:solidFill>
                  <a:schemeClr val="accent1"/>
                </a:solidFill>
              </a:ln>
              <a:effectLst/>
            </c:spPr>
            <c:trendlineType val="linear"/>
            <c:dispRSqr val="1"/>
            <c:dispEq val="1"/>
            <c:trendlineLbl>
              <c:layout>
                <c:manualLayout>
                  <c:x val="-0.20584916338582676"/>
                  <c:y val="0.12229928450724481"/>
                </c:manualLayout>
              </c:layout>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b="1" baseline="0" dirty="0"/>
                      <a:t>2008</a:t>
                    </a:r>
                    <a:endParaRPr lang="en-US" b="1" dirty="0"/>
                  </a:p>
                </c:rich>
              </c:tx>
              <c:numFmt formatCode="General" sourceLinked="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rendlineLbl>
          </c:trendline>
          <c:xVal>
            <c:numRef>
              <c:f>'Pre RDII'!$C$7:$C$342</c:f>
              <c:numCache>
                <c:formatCode>0.00</c:formatCode>
                <c:ptCount val="336"/>
                <c:pt idx="0">
                  <c:v>0.88</c:v>
                </c:pt>
                <c:pt idx="1">
                  <c:v>0.02</c:v>
                </c:pt>
                <c:pt idx="2">
                  <c:v>0</c:v>
                </c:pt>
                <c:pt idx="3">
                  <c:v>0</c:v>
                </c:pt>
                <c:pt idx="4">
                  <c:v>0.24</c:v>
                </c:pt>
                <c:pt idx="5">
                  <c:v>0.03</c:v>
                </c:pt>
                <c:pt idx="6">
                  <c:v>0.5</c:v>
                </c:pt>
                <c:pt idx="7">
                  <c:v>0</c:v>
                </c:pt>
                <c:pt idx="8">
                  <c:v>0</c:v>
                </c:pt>
                <c:pt idx="9">
                  <c:v>0</c:v>
                </c:pt>
                <c:pt idx="10">
                  <c:v>0</c:v>
                </c:pt>
                <c:pt idx="11">
                  <c:v>0</c:v>
                </c:pt>
                <c:pt idx="12">
                  <c:v>0.6</c:v>
                </c:pt>
                <c:pt idx="13">
                  <c:v>0</c:v>
                </c:pt>
                <c:pt idx="14">
                  <c:v>0.01</c:v>
                </c:pt>
                <c:pt idx="15">
                  <c:v>0</c:v>
                </c:pt>
                <c:pt idx="16">
                  <c:v>0</c:v>
                </c:pt>
                <c:pt idx="17">
                  <c:v>0.55000000000000004</c:v>
                </c:pt>
                <c:pt idx="18">
                  <c:v>0</c:v>
                </c:pt>
                <c:pt idx="19">
                  <c:v>0</c:v>
                </c:pt>
                <c:pt idx="20">
                  <c:v>0</c:v>
                </c:pt>
                <c:pt idx="21">
                  <c:v>0</c:v>
                </c:pt>
                <c:pt idx="22">
                  <c:v>0.54</c:v>
                </c:pt>
                <c:pt idx="23">
                  <c:v>0</c:v>
                </c:pt>
                <c:pt idx="24">
                  <c:v>0</c:v>
                </c:pt>
                <c:pt idx="25">
                  <c:v>0</c:v>
                </c:pt>
                <c:pt idx="26">
                  <c:v>0.04</c:v>
                </c:pt>
                <c:pt idx="27">
                  <c:v>0.02</c:v>
                </c:pt>
                <c:pt idx="28">
                  <c:v>0</c:v>
                </c:pt>
                <c:pt idx="29">
                  <c:v>0.21</c:v>
                </c:pt>
                <c:pt idx="30">
                  <c:v>0</c:v>
                </c:pt>
                <c:pt idx="31">
                  <c:v>0</c:v>
                </c:pt>
                <c:pt idx="32">
                  <c:v>0.9</c:v>
                </c:pt>
                <c:pt idx="33">
                  <c:v>0.19</c:v>
                </c:pt>
                <c:pt idx="34">
                  <c:v>0</c:v>
                </c:pt>
                <c:pt idx="35">
                  <c:v>0</c:v>
                </c:pt>
                <c:pt idx="36">
                  <c:v>0.53</c:v>
                </c:pt>
                <c:pt idx="37">
                  <c:v>0.15</c:v>
                </c:pt>
                <c:pt idx="38">
                  <c:v>0</c:v>
                </c:pt>
                <c:pt idx="39">
                  <c:v>0</c:v>
                </c:pt>
                <c:pt idx="40">
                  <c:v>0</c:v>
                </c:pt>
                <c:pt idx="41">
                  <c:v>0</c:v>
                </c:pt>
                <c:pt idx="42">
                  <c:v>0</c:v>
                </c:pt>
                <c:pt idx="43">
                  <c:v>0.09</c:v>
                </c:pt>
                <c:pt idx="44">
                  <c:v>0.82</c:v>
                </c:pt>
                <c:pt idx="45">
                  <c:v>0</c:v>
                </c:pt>
                <c:pt idx="46">
                  <c:v>0</c:v>
                </c:pt>
                <c:pt idx="47">
                  <c:v>0</c:v>
                </c:pt>
                <c:pt idx="48">
                  <c:v>0.76</c:v>
                </c:pt>
                <c:pt idx="49">
                  <c:v>0</c:v>
                </c:pt>
                <c:pt idx="50">
                  <c:v>0</c:v>
                </c:pt>
                <c:pt idx="51">
                  <c:v>0</c:v>
                </c:pt>
                <c:pt idx="52">
                  <c:v>0</c:v>
                </c:pt>
                <c:pt idx="53">
                  <c:v>0</c:v>
                </c:pt>
                <c:pt idx="54">
                  <c:v>0</c:v>
                </c:pt>
                <c:pt idx="55">
                  <c:v>0</c:v>
                </c:pt>
                <c:pt idx="56">
                  <c:v>0</c:v>
                </c:pt>
                <c:pt idx="57">
                  <c:v>0.04</c:v>
                </c:pt>
                <c:pt idx="58">
                  <c:v>0.81</c:v>
                </c:pt>
                <c:pt idx="59">
                  <c:v>0.01</c:v>
                </c:pt>
                <c:pt idx="60">
                  <c:v>0.06</c:v>
                </c:pt>
                <c:pt idx="61">
                  <c:v>0.52</c:v>
                </c:pt>
                <c:pt idx="62">
                  <c:v>0</c:v>
                </c:pt>
                <c:pt idx="63">
                  <c:v>1.1399999999999999</c:v>
                </c:pt>
                <c:pt idx="64">
                  <c:v>1.84</c:v>
                </c:pt>
                <c:pt idx="65">
                  <c:v>0</c:v>
                </c:pt>
                <c:pt idx="66">
                  <c:v>0</c:v>
                </c:pt>
                <c:pt idx="67">
                  <c:v>0</c:v>
                </c:pt>
                <c:pt idx="68">
                  <c:v>0</c:v>
                </c:pt>
                <c:pt idx="69">
                  <c:v>0.05</c:v>
                </c:pt>
                <c:pt idx="70">
                  <c:v>0</c:v>
                </c:pt>
                <c:pt idx="71">
                  <c:v>1.64</c:v>
                </c:pt>
                <c:pt idx="72">
                  <c:v>0</c:v>
                </c:pt>
                <c:pt idx="73">
                  <c:v>0.01</c:v>
                </c:pt>
                <c:pt idx="74">
                  <c:v>0.01</c:v>
                </c:pt>
                <c:pt idx="75">
                  <c:v>0</c:v>
                </c:pt>
                <c:pt idx="76">
                  <c:v>0</c:v>
                </c:pt>
                <c:pt idx="77">
                  <c:v>0</c:v>
                </c:pt>
                <c:pt idx="78">
                  <c:v>0.56999999999999995</c:v>
                </c:pt>
                <c:pt idx="79">
                  <c:v>0</c:v>
                </c:pt>
                <c:pt idx="80">
                  <c:v>0</c:v>
                </c:pt>
                <c:pt idx="81">
                  <c:v>0</c:v>
                </c:pt>
                <c:pt idx="82">
                  <c:v>0</c:v>
                </c:pt>
                <c:pt idx="83">
                  <c:v>0</c:v>
                </c:pt>
                <c:pt idx="84">
                  <c:v>0</c:v>
                </c:pt>
                <c:pt idx="85">
                  <c:v>0</c:v>
                </c:pt>
                <c:pt idx="86">
                  <c:v>0.48</c:v>
                </c:pt>
                <c:pt idx="87">
                  <c:v>0.17</c:v>
                </c:pt>
                <c:pt idx="88">
                  <c:v>0</c:v>
                </c:pt>
                <c:pt idx="89">
                  <c:v>0</c:v>
                </c:pt>
                <c:pt idx="90">
                  <c:v>0</c:v>
                </c:pt>
                <c:pt idx="91">
                  <c:v>0</c:v>
                </c:pt>
                <c:pt idx="92">
                  <c:v>0.18</c:v>
                </c:pt>
                <c:pt idx="93">
                  <c:v>1.1599999999999999</c:v>
                </c:pt>
                <c:pt idx="94">
                  <c:v>0</c:v>
                </c:pt>
                <c:pt idx="95">
                  <c:v>0</c:v>
                </c:pt>
                <c:pt idx="96">
                  <c:v>0</c:v>
                </c:pt>
                <c:pt idx="97">
                  <c:v>0.12</c:v>
                </c:pt>
                <c:pt idx="98">
                  <c:v>0.65</c:v>
                </c:pt>
                <c:pt idx="99">
                  <c:v>0</c:v>
                </c:pt>
                <c:pt idx="100">
                  <c:v>0.3</c:v>
                </c:pt>
                <c:pt idx="101">
                  <c:v>0.13</c:v>
                </c:pt>
                <c:pt idx="102">
                  <c:v>0</c:v>
                </c:pt>
                <c:pt idx="103">
                  <c:v>0</c:v>
                </c:pt>
                <c:pt idx="104">
                  <c:v>0.39</c:v>
                </c:pt>
                <c:pt idx="105">
                  <c:v>0.57999999999999996</c:v>
                </c:pt>
                <c:pt idx="106">
                  <c:v>0</c:v>
                </c:pt>
                <c:pt idx="107">
                  <c:v>0</c:v>
                </c:pt>
                <c:pt idx="108">
                  <c:v>0</c:v>
                </c:pt>
                <c:pt idx="109">
                  <c:v>0</c:v>
                </c:pt>
                <c:pt idx="110">
                  <c:v>0</c:v>
                </c:pt>
                <c:pt idx="111">
                  <c:v>0</c:v>
                </c:pt>
                <c:pt idx="112">
                  <c:v>0</c:v>
                </c:pt>
                <c:pt idx="113">
                  <c:v>0</c:v>
                </c:pt>
                <c:pt idx="114">
                  <c:v>0</c:v>
                </c:pt>
                <c:pt idx="115">
                  <c:v>0</c:v>
                </c:pt>
                <c:pt idx="116">
                  <c:v>0.67</c:v>
                </c:pt>
                <c:pt idx="117">
                  <c:v>0</c:v>
                </c:pt>
                <c:pt idx="118">
                  <c:v>0.03</c:v>
                </c:pt>
                <c:pt idx="119">
                  <c:v>0</c:v>
                </c:pt>
                <c:pt idx="120">
                  <c:v>0</c:v>
                </c:pt>
                <c:pt idx="121">
                  <c:v>0</c:v>
                </c:pt>
                <c:pt idx="122">
                  <c:v>0.71</c:v>
                </c:pt>
                <c:pt idx="123">
                  <c:v>0.01</c:v>
                </c:pt>
                <c:pt idx="124">
                  <c:v>0</c:v>
                </c:pt>
                <c:pt idx="125">
                  <c:v>0</c:v>
                </c:pt>
                <c:pt idx="126">
                  <c:v>0</c:v>
                </c:pt>
                <c:pt idx="127">
                  <c:v>0</c:v>
                </c:pt>
                <c:pt idx="128">
                  <c:v>0</c:v>
                </c:pt>
                <c:pt idx="129">
                  <c:v>0</c:v>
                </c:pt>
                <c:pt idx="130">
                  <c:v>0</c:v>
                </c:pt>
                <c:pt idx="131">
                  <c:v>0</c:v>
                </c:pt>
                <c:pt idx="132">
                  <c:v>0</c:v>
                </c:pt>
                <c:pt idx="133">
                  <c:v>0</c:v>
                </c:pt>
                <c:pt idx="134">
                  <c:v>0.28999999999999998</c:v>
                </c:pt>
                <c:pt idx="135">
                  <c:v>0.33</c:v>
                </c:pt>
                <c:pt idx="136">
                  <c:v>0</c:v>
                </c:pt>
                <c:pt idx="137">
                  <c:v>0</c:v>
                </c:pt>
                <c:pt idx="138">
                  <c:v>0</c:v>
                </c:pt>
                <c:pt idx="139">
                  <c:v>0</c:v>
                </c:pt>
                <c:pt idx="140">
                  <c:v>0</c:v>
                </c:pt>
                <c:pt idx="141">
                  <c:v>0</c:v>
                </c:pt>
                <c:pt idx="142">
                  <c:v>0.17</c:v>
                </c:pt>
                <c:pt idx="143">
                  <c:v>0</c:v>
                </c:pt>
                <c:pt idx="144">
                  <c:v>0</c:v>
                </c:pt>
                <c:pt idx="145">
                  <c:v>0</c:v>
                </c:pt>
                <c:pt idx="146">
                  <c:v>0</c:v>
                </c:pt>
                <c:pt idx="147">
                  <c:v>0</c:v>
                </c:pt>
                <c:pt idx="148">
                  <c:v>0</c:v>
                </c:pt>
                <c:pt idx="149">
                  <c:v>0.04</c:v>
                </c:pt>
                <c:pt idx="150">
                  <c:v>0.61</c:v>
                </c:pt>
                <c:pt idx="151">
                  <c:v>0</c:v>
                </c:pt>
                <c:pt idx="152">
                  <c:v>0</c:v>
                </c:pt>
                <c:pt idx="153">
                  <c:v>0</c:v>
                </c:pt>
                <c:pt idx="154">
                  <c:v>0</c:v>
                </c:pt>
                <c:pt idx="155">
                  <c:v>0.01</c:v>
                </c:pt>
                <c:pt idx="156">
                  <c:v>0.01</c:v>
                </c:pt>
                <c:pt idx="157">
                  <c:v>0</c:v>
                </c:pt>
                <c:pt idx="158">
                  <c:v>0</c:v>
                </c:pt>
                <c:pt idx="159">
                  <c:v>0.11</c:v>
                </c:pt>
                <c:pt idx="160">
                  <c:v>0.42</c:v>
                </c:pt>
                <c:pt idx="161">
                  <c:v>0.05</c:v>
                </c:pt>
                <c:pt idx="162">
                  <c:v>0</c:v>
                </c:pt>
                <c:pt idx="164">
                  <c:v>1.1000000000000001</c:v>
                </c:pt>
                <c:pt idx="165">
                  <c:v>0</c:v>
                </c:pt>
                <c:pt idx="166">
                  <c:v>0</c:v>
                </c:pt>
                <c:pt idx="167">
                  <c:v>0</c:v>
                </c:pt>
                <c:pt idx="168">
                  <c:v>0</c:v>
                </c:pt>
                <c:pt idx="169">
                  <c:v>0</c:v>
                </c:pt>
                <c:pt idx="170">
                  <c:v>0</c:v>
                </c:pt>
                <c:pt idx="171">
                  <c:v>0</c:v>
                </c:pt>
                <c:pt idx="172">
                  <c:v>0</c:v>
                </c:pt>
                <c:pt idx="173">
                  <c:v>0</c:v>
                </c:pt>
                <c:pt idx="174">
                  <c:v>0</c:v>
                </c:pt>
                <c:pt idx="175">
                  <c:v>0</c:v>
                </c:pt>
                <c:pt idx="176">
                  <c:v>0.99</c:v>
                </c:pt>
                <c:pt idx="177">
                  <c:v>0.11</c:v>
                </c:pt>
                <c:pt idx="178">
                  <c:v>0</c:v>
                </c:pt>
                <c:pt idx="179">
                  <c:v>0</c:v>
                </c:pt>
                <c:pt idx="180">
                  <c:v>0</c:v>
                </c:pt>
                <c:pt idx="181">
                  <c:v>2.67</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0.01</c:v>
                </c:pt>
                <c:pt idx="199">
                  <c:v>0</c:v>
                </c:pt>
                <c:pt idx="200">
                  <c:v>0</c:v>
                </c:pt>
                <c:pt idx="201">
                  <c:v>0</c:v>
                </c:pt>
                <c:pt idx="202">
                  <c:v>0</c:v>
                </c:pt>
                <c:pt idx="203">
                  <c:v>0</c:v>
                </c:pt>
                <c:pt idx="204">
                  <c:v>0</c:v>
                </c:pt>
                <c:pt idx="205">
                  <c:v>0</c:v>
                </c:pt>
                <c:pt idx="206">
                  <c:v>0.03</c:v>
                </c:pt>
                <c:pt idx="208">
                  <c:v>1.87</c:v>
                </c:pt>
                <c:pt idx="209">
                  <c:v>0</c:v>
                </c:pt>
                <c:pt idx="210">
                  <c:v>0</c:v>
                </c:pt>
                <c:pt idx="211">
                  <c:v>0</c:v>
                </c:pt>
                <c:pt idx="212">
                  <c:v>0</c:v>
                </c:pt>
                <c:pt idx="213">
                  <c:v>0</c:v>
                </c:pt>
                <c:pt idx="214">
                  <c:v>0</c:v>
                </c:pt>
                <c:pt idx="215">
                  <c:v>0</c:v>
                </c:pt>
                <c:pt idx="216">
                  <c:v>0</c:v>
                </c:pt>
                <c:pt idx="217">
                  <c:v>0</c:v>
                </c:pt>
                <c:pt idx="218">
                  <c:v>0.96</c:v>
                </c:pt>
                <c:pt idx="219">
                  <c:v>0</c:v>
                </c:pt>
                <c:pt idx="220">
                  <c:v>0</c:v>
                </c:pt>
                <c:pt idx="221">
                  <c:v>0</c:v>
                </c:pt>
                <c:pt idx="222">
                  <c:v>0</c:v>
                </c:pt>
                <c:pt idx="223">
                  <c:v>0</c:v>
                </c:pt>
                <c:pt idx="224">
                  <c:v>0</c:v>
                </c:pt>
                <c:pt idx="225">
                  <c:v>0</c:v>
                </c:pt>
                <c:pt idx="226">
                  <c:v>0</c:v>
                </c:pt>
                <c:pt idx="227">
                  <c:v>0.11</c:v>
                </c:pt>
                <c:pt idx="228">
                  <c:v>0</c:v>
                </c:pt>
                <c:pt idx="229">
                  <c:v>0</c:v>
                </c:pt>
                <c:pt idx="230">
                  <c:v>0</c:v>
                </c:pt>
                <c:pt idx="231">
                  <c:v>0</c:v>
                </c:pt>
                <c:pt idx="232">
                  <c:v>0</c:v>
                </c:pt>
                <c:pt idx="233">
                  <c:v>0</c:v>
                </c:pt>
                <c:pt idx="234">
                  <c:v>0.03</c:v>
                </c:pt>
                <c:pt idx="235">
                  <c:v>0.01</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1">
                  <c:v>3.04</c:v>
                </c:pt>
                <c:pt idx="252">
                  <c:v>0</c:v>
                </c:pt>
                <c:pt idx="253">
                  <c:v>0</c:v>
                </c:pt>
                <c:pt idx="254">
                  <c:v>0</c:v>
                </c:pt>
                <c:pt idx="255">
                  <c:v>0</c:v>
                </c:pt>
                <c:pt idx="256">
                  <c:v>0</c:v>
                </c:pt>
                <c:pt idx="257">
                  <c:v>0</c:v>
                </c:pt>
                <c:pt idx="258">
                  <c:v>0</c:v>
                </c:pt>
                <c:pt idx="259">
                  <c:v>0.23</c:v>
                </c:pt>
                <c:pt idx="260">
                  <c:v>0.01</c:v>
                </c:pt>
                <c:pt idx="261">
                  <c:v>0</c:v>
                </c:pt>
                <c:pt idx="262">
                  <c:v>0</c:v>
                </c:pt>
                <c:pt idx="263">
                  <c:v>0</c:v>
                </c:pt>
                <c:pt idx="264">
                  <c:v>0</c:v>
                </c:pt>
                <c:pt idx="265">
                  <c:v>0</c:v>
                </c:pt>
                <c:pt idx="266">
                  <c:v>0.17</c:v>
                </c:pt>
                <c:pt idx="267">
                  <c:v>1.81</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0.56000000000000005</c:v>
                </c:pt>
                <c:pt idx="282">
                  <c:v>0</c:v>
                </c:pt>
                <c:pt idx="283">
                  <c:v>0</c:v>
                </c:pt>
                <c:pt idx="284">
                  <c:v>0</c:v>
                </c:pt>
                <c:pt idx="285">
                  <c:v>0</c:v>
                </c:pt>
                <c:pt idx="286">
                  <c:v>0.35</c:v>
                </c:pt>
                <c:pt idx="287">
                  <c:v>0</c:v>
                </c:pt>
                <c:pt idx="288">
                  <c:v>0.23</c:v>
                </c:pt>
                <c:pt idx="289">
                  <c:v>0.17</c:v>
                </c:pt>
                <c:pt idx="290">
                  <c:v>0</c:v>
                </c:pt>
                <c:pt idx="291">
                  <c:v>0</c:v>
                </c:pt>
                <c:pt idx="292">
                  <c:v>0</c:v>
                </c:pt>
                <c:pt idx="293">
                  <c:v>0</c:v>
                </c:pt>
                <c:pt idx="294">
                  <c:v>0</c:v>
                </c:pt>
                <c:pt idx="295">
                  <c:v>0</c:v>
                </c:pt>
                <c:pt idx="296">
                  <c:v>0</c:v>
                </c:pt>
                <c:pt idx="297">
                  <c:v>0</c:v>
                </c:pt>
                <c:pt idx="298">
                  <c:v>0.41</c:v>
                </c:pt>
                <c:pt idx="299">
                  <c:v>0</c:v>
                </c:pt>
                <c:pt idx="300">
                  <c:v>0</c:v>
                </c:pt>
                <c:pt idx="301">
                  <c:v>0</c:v>
                </c:pt>
                <c:pt idx="302">
                  <c:v>0</c:v>
                </c:pt>
                <c:pt idx="303">
                  <c:v>0</c:v>
                </c:pt>
                <c:pt idx="304">
                  <c:v>0.1</c:v>
                </c:pt>
                <c:pt idx="305">
                  <c:v>0.02</c:v>
                </c:pt>
                <c:pt idx="306">
                  <c:v>0</c:v>
                </c:pt>
                <c:pt idx="307">
                  <c:v>0</c:v>
                </c:pt>
                <c:pt idx="308">
                  <c:v>0.57999999999999996</c:v>
                </c:pt>
                <c:pt idx="309">
                  <c:v>0</c:v>
                </c:pt>
                <c:pt idx="310">
                  <c:v>0</c:v>
                </c:pt>
                <c:pt idx="311">
                  <c:v>0</c:v>
                </c:pt>
                <c:pt idx="312">
                  <c:v>0</c:v>
                </c:pt>
                <c:pt idx="314">
                  <c:v>3.19</c:v>
                </c:pt>
                <c:pt idx="315">
                  <c:v>0.47</c:v>
                </c:pt>
                <c:pt idx="316">
                  <c:v>0.22</c:v>
                </c:pt>
                <c:pt idx="317">
                  <c:v>0</c:v>
                </c:pt>
                <c:pt idx="318">
                  <c:v>0</c:v>
                </c:pt>
                <c:pt idx="319">
                  <c:v>0.42</c:v>
                </c:pt>
                <c:pt idx="320">
                  <c:v>0.35</c:v>
                </c:pt>
                <c:pt idx="321">
                  <c:v>0.02</c:v>
                </c:pt>
                <c:pt idx="322">
                  <c:v>0.03</c:v>
                </c:pt>
                <c:pt idx="323">
                  <c:v>0.02</c:v>
                </c:pt>
                <c:pt idx="324">
                  <c:v>0.18</c:v>
                </c:pt>
                <c:pt idx="325">
                  <c:v>0</c:v>
                </c:pt>
                <c:pt idx="326">
                  <c:v>0</c:v>
                </c:pt>
                <c:pt idx="327">
                  <c:v>0.04</c:v>
                </c:pt>
                <c:pt idx="328">
                  <c:v>0.85</c:v>
                </c:pt>
                <c:pt idx="329">
                  <c:v>0</c:v>
                </c:pt>
                <c:pt idx="330">
                  <c:v>0.01</c:v>
                </c:pt>
                <c:pt idx="331">
                  <c:v>0.43</c:v>
                </c:pt>
                <c:pt idx="332">
                  <c:v>0.14000000000000001</c:v>
                </c:pt>
                <c:pt idx="333">
                  <c:v>0</c:v>
                </c:pt>
                <c:pt idx="334">
                  <c:v>0</c:v>
                </c:pt>
                <c:pt idx="335">
                  <c:v>0</c:v>
                </c:pt>
              </c:numCache>
            </c:numRef>
          </c:xVal>
          <c:yVal>
            <c:numRef>
              <c:f>'Pre RDII'!$I$7:$I$342</c:f>
              <c:numCache>
                <c:formatCode>General</c:formatCode>
                <c:ptCount val="336"/>
                <c:pt idx="12" formatCode="0.00">
                  <c:v>0.64500000000000046</c:v>
                </c:pt>
                <c:pt idx="22" formatCode="0.00">
                  <c:v>0.50600000000000023</c:v>
                </c:pt>
                <c:pt idx="58" formatCode="0.00">
                  <c:v>0.81099999999999994</c:v>
                </c:pt>
                <c:pt idx="71" formatCode="0.00">
                  <c:v>2.1280000000000001</c:v>
                </c:pt>
                <c:pt idx="93" formatCode="0.00">
                  <c:v>1.5110000000000001</c:v>
                </c:pt>
                <c:pt idx="150" formatCode="0.00">
                  <c:v>0.62999999999999989</c:v>
                </c:pt>
                <c:pt idx="164" formatCode="0.00">
                  <c:v>2.0030000000000001</c:v>
                </c:pt>
                <c:pt idx="176" formatCode="0.00">
                  <c:v>1.5709999999999997</c:v>
                </c:pt>
                <c:pt idx="208" formatCode="0.00">
                  <c:v>2.2810000000000001</c:v>
                </c:pt>
                <c:pt idx="218" formatCode="0.00">
                  <c:v>1.2279999999999998</c:v>
                </c:pt>
                <c:pt idx="267" formatCode="0.00">
                  <c:v>2.302</c:v>
                </c:pt>
                <c:pt idx="281" formatCode="0.00">
                  <c:v>0.44200000000000017</c:v>
                </c:pt>
                <c:pt idx="328" formatCode="0.00">
                  <c:v>1.3129999999999997</c:v>
                </c:pt>
              </c:numCache>
            </c:numRef>
          </c:yVal>
          <c:smooth val="0"/>
          <c:extLst>
            <c:ext xmlns:c16="http://schemas.microsoft.com/office/drawing/2014/chart" uri="{C3380CC4-5D6E-409C-BE32-E72D297353CC}">
              <c16:uniqueId val="{00000001-2A8A-4CE1-8103-E168D52D5844}"/>
            </c:ext>
          </c:extLst>
        </c:ser>
        <c:ser>
          <c:idx val="0"/>
          <c:order val="1"/>
          <c:tx>
            <c:v>2019 RDII (Post)</c:v>
          </c:tx>
          <c:spPr>
            <a:ln w="25400" cap="rnd">
              <a:noFill/>
              <a:round/>
            </a:ln>
            <a:effectLst/>
          </c:spPr>
          <c:marker>
            <c:symbol val="diamond"/>
            <c:size val="6"/>
            <c:spPr>
              <a:solidFill>
                <a:schemeClr val="accent4"/>
              </a:solidFill>
              <a:ln w="9525">
                <a:solidFill>
                  <a:schemeClr val="accent4"/>
                </a:solidFill>
                <a:round/>
              </a:ln>
              <a:effectLst/>
            </c:spPr>
          </c:marker>
          <c:trendline>
            <c:spPr>
              <a:ln w="9525" cap="rnd">
                <a:solidFill>
                  <a:schemeClr val="accent4">
                    <a:shade val="76000"/>
                  </a:schemeClr>
                </a:solidFill>
              </a:ln>
              <a:effectLst/>
            </c:spPr>
            <c:trendlineType val="linear"/>
            <c:dispRSqr val="1"/>
            <c:dispEq val="1"/>
            <c:trendlineLbl>
              <c:layout>
                <c:manualLayout>
                  <c:x val="-0.28110416666666665"/>
                  <c:y val="0.25596321863876603"/>
                </c:manualLayout>
              </c:layout>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b="1" baseline="0" dirty="0"/>
                      <a:t>2019</a:t>
                    </a:r>
                    <a:endParaRPr lang="en-US" b="1" dirty="0"/>
                  </a:p>
                </c:rich>
              </c:tx>
              <c:numFmt formatCode="General" sourceLinked="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rendlineLbl>
          </c:trendline>
          <c:xVal>
            <c:numRef>
              <c:f>'Post RDII'!$C$372:$C$756</c:f>
              <c:numCache>
                <c:formatCode>0.00</c:formatCode>
                <c:ptCount val="385"/>
                <c:pt idx="0">
                  <c:v>0</c:v>
                </c:pt>
                <c:pt idx="1">
                  <c:v>0.52</c:v>
                </c:pt>
                <c:pt idx="2">
                  <c:v>7.0000000000000007E-2</c:v>
                </c:pt>
                <c:pt idx="3">
                  <c:v>0.41</c:v>
                </c:pt>
                <c:pt idx="4">
                  <c:v>0</c:v>
                </c:pt>
                <c:pt idx="5">
                  <c:v>0</c:v>
                </c:pt>
                <c:pt idx="6">
                  <c:v>0</c:v>
                </c:pt>
                <c:pt idx="7">
                  <c:v>0</c:v>
                </c:pt>
                <c:pt idx="8">
                  <c:v>0</c:v>
                </c:pt>
                <c:pt idx="9">
                  <c:v>0</c:v>
                </c:pt>
                <c:pt idx="10">
                  <c:v>0.06</c:v>
                </c:pt>
                <c:pt idx="11">
                  <c:v>0.24</c:v>
                </c:pt>
                <c:pt idx="12">
                  <c:v>0.05</c:v>
                </c:pt>
                <c:pt idx="13">
                  <c:v>0</c:v>
                </c:pt>
                <c:pt idx="14">
                  <c:v>0</c:v>
                </c:pt>
                <c:pt idx="15">
                  <c:v>0</c:v>
                </c:pt>
                <c:pt idx="16">
                  <c:v>0.56999999999999995</c:v>
                </c:pt>
                <c:pt idx="17">
                  <c:v>0.01</c:v>
                </c:pt>
                <c:pt idx="18">
                  <c:v>2.0299999999999998</c:v>
                </c:pt>
                <c:pt idx="19">
                  <c:v>0</c:v>
                </c:pt>
                <c:pt idx="20">
                  <c:v>0</c:v>
                </c:pt>
                <c:pt idx="21">
                  <c:v>0</c:v>
                </c:pt>
                <c:pt idx="22">
                  <c:v>1.04</c:v>
                </c:pt>
                <c:pt idx="23">
                  <c:v>0</c:v>
                </c:pt>
                <c:pt idx="24">
                  <c:v>0</c:v>
                </c:pt>
                <c:pt idx="25">
                  <c:v>0</c:v>
                </c:pt>
                <c:pt idx="26">
                  <c:v>0</c:v>
                </c:pt>
                <c:pt idx="27">
                  <c:v>0.04</c:v>
                </c:pt>
                <c:pt idx="28">
                  <c:v>0</c:v>
                </c:pt>
                <c:pt idx="29">
                  <c:v>0</c:v>
                </c:pt>
                <c:pt idx="30">
                  <c:v>0</c:v>
                </c:pt>
                <c:pt idx="31">
                  <c:v>0.02</c:v>
                </c:pt>
                <c:pt idx="32">
                  <c:v>0</c:v>
                </c:pt>
                <c:pt idx="33">
                  <c:v>0</c:v>
                </c:pt>
                <c:pt idx="34">
                  <c:v>0.01</c:v>
                </c:pt>
                <c:pt idx="35">
                  <c:v>0</c:v>
                </c:pt>
                <c:pt idx="37">
                  <c:v>1.94</c:v>
                </c:pt>
                <c:pt idx="38">
                  <c:v>0</c:v>
                </c:pt>
                <c:pt idx="39">
                  <c:v>0</c:v>
                </c:pt>
                <c:pt idx="40">
                  <c:v>0.3</c:v>
                </c:pt>
                <c:pt idx="41">
                  <c:v>0.1</c:v>
                </c:pt>
                <c:pt idx="42">
                  <c:v>0.9</c:v>
                </c:pt>
                <c:pt idx="43">
                  <c:v>0</c:v>
                </c:pt>
                <c:pt idx="44">
                  <c:v>0</c:v>
                </c:pt>
                <c:pt idx="45">
                  <c:v>0.59</c:v>
                </c:pt>
                <c:pt idx="46">
                  <c:v>0.11</c:v>
                </c:pt>
                <c:pt idx="47">
                  <c:v>1.35</c:v>
                </c:pt>
                <c:pt idx="48">
                  <c:v>0</c:v>
                </c:pt>
                <c:pt idx="49">
                  <c:v>0.88</c:v>
                </c:pt>
                <c:pt idx="50">
                  <c:v>1.46</c:v>
                </c:pt>
                <c:pt idx="51">
                  <c:v>0.41</c:v>
                </c:pt>
                <c:pt idx="52">
                  <c:v>0.97</c:v>
                </c:pt>
                <c:pt idx="53">
                  <c:v>1.44</c:v>
                </c:pt>
                <c:pt idx="54">
                  <c:v>0</c:v>
                </c:pt>
                <c:pt idx="55">
                  <c:v>0</c:v>
                </c:pt>
                <c:pt idx="56">
                  <c:v>0</c:v>
                </c:pt>
                <c:pt idx="57">
                  <c:v>0</c:v>
                </c:pt>
                <c:pt idx="58">
                  <c:v>0.12</c:v>
                </c:pt>
                <c:pt idx="59">
                  <c:v>0.01</c:v>
                </c:pt>
                <c:pt idx="60">
                  <c:v>0</c:v>
                </c:pt>
                <c:pt idx="61">
                  <c:v>0.76</c:v>
                </c:pt>
                <c:pt idx="62">
                  <c:v>0</c:v>
                </c:pt>
                <c:pt idx="63">
                  <c:v>0</c:v>
                </c:pt>
                <c:pt idx="64">
                  <c:v>0</c:v>
                </c:pt>
                <c:pt idx="65">
                  <c:v>0</c:v>
                </c:pt>
                <c:pt idx="67">
                  <c:v>2.4300000000000002</c:v>
                </c:pt>
                <c:pt idx="68">
                  <c:v>0</c:v>
                </c:pt>
                <c:pt idx="69">
                  <c:v>0</c:v>
                </c:pt>
                <c:pt idx="70">
                  <c:v>0</c:v>
                </c:pt>
                <c:pt idx="71">
                  <c:v>0</c:v>
                </c:pt>
                <c:pt idx="72">
                  <c:v>0.02</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0.01</c:v>
                </c:pt>
                <c:pt idx="88">
                  <c:v>0.31</c:v>
                </c:pt>
                <c:pt idx="89">
                  <c:v>0</c:v>
                </c:pt>
                <c:pt idx="90">
                  <c:v>0</c:v>
                </c:pt>
                <c:pt idx="91">
                  <c:v>0</c:v>
                </c:pt>
                <c:pt idx="92">
                  <c:v>0</c:v>
                </c:pt>
                <c:pt idx="93">
                  <c:v>0.1</c:v>
                </c:pt>
                <c:pt idx="94">
                  <c:v>0</c:v>
                </c:pt>
                <c:pt idx="95">
                  <c:v>0</c:v>
                </c:pt>
                <c:pt idx="97">
                  <c:v>1.1100000000000001</c:v>
                </c:pt>
                <c:pt idx="98">
                  <c:v>0</c:v>
                </c:pt>
                <c:pt idx="99">
                  <c:v>0</c:v>
                </c:pt>
                <c:pt idx="100">
                  <c:v>0</c:v>
                </c:pt>
                <c:pt idx="101">
                  <c:v>0</c:v>
                </c:pt>
                <c:pt idx="103">
                  <c:v>1.57</c:v>
                </c:pt>
                <c:pt idx="104">
                  <c:v>0.1</c:v>
                </c:pt>
                <c:pt idx="105">
                  <c:v>0</c:v>
                </c:pt>
                <c:pt idx="106">
                  <c:v>0</c:v>
                </c:pt>
                <c:pt idx="107">
                  <c:v>1.2</c:v>
                </c:pt>
                <c:pt idx="108">
                  <c:v>0.92</c:v>
                </c:pt>
                <c:pt idx="109">
                  <c:v>0.41</c:v>
                </c:pt>
                <c:pt idx="110">
                  <c:v>0.01</c:v>
                </c:pt>
                <c:pt idx="111">
                  <c:v>0</c:v>
                </c:pt>
                <c:pt idx="112">
                  <c:v>0</c:v>
                </c:pt>
                <c:pt idx="113">
                  <c:v>0</c:v>
                </c:pt>
                <c:pt idx="114">
                  <c:v>0.48</c:v>
                </c:pt>
                <c:pt idx="115">
                  <c:v>0.01</c:v>
                </c:pt>
                <c:pt idx="116">
                  <c:v>0</c:v>
                </c:pt>
                <c:pt idx="117">
                  <c:v>0</c:v>
                </c:pt>
                <c:pt idx="118">
                  <c:v>0</c:v>
                </c:pt>
                <c:pt idx="119">
                  <c:v>0</c:v>
                </c:pt>
                <c:pt idx="120">
                  <c:v>7.0000000000000007E-2</c:v>
                </c:pt>
                <c:pt idx="121">
                  <c:v>0</c:v>
                </c:pt>
                <c:pt idx="122">
                  <c:v>0.5</c:v>
                </c:pt>
                <c:pt idx="123">
                  <c:v>0.47</c:v>
                </c:pt>
                <c:pt idx="124">
                  <c:v>0.1</c:v>
                </c:pt>
                <c:pt idx="125">
                  <c:v>0</c:v>
                </c:pt>
                <c:pt idx="126">
                  <c:v>0</c:v>
                </c:pt>
                <c:pt idx="127">
                  <c:v>0</c:v>
                </c:pt>
                <c:pt idx="128">
                  <c:v>0.64</c:v>
                </c:pt>
                <c:pt idx="129">
                  <c:v>0.05</c:v>
                </c:pt>
                <c:pt idx="130">
                  <c:v>0.16</c:v>
                </c:pt>
                <c:pt idx="131">
                  <c:v>0.01</c:v>
                </c:pt>
                <c:pt idx="132">
                  <c:v>0</c:v>
                </c:pt>
                <c:pt idx="133">
                  <c:v>0</c:v>
                </c:pt>
                <c:pt idx="134">
                  <c:v>0.17</c:v>
                </c:pt>
                <c:pt idx="135">
                  <c:v>0</c:v>
                </c:pt>
                <c:pt idx="136">
                  <c:v>0</c:v>
                </c:pt>
                <c:pt idx="137">
                  <c:v>0</c:v>
                </c:pt>
                <c:pt idx="138">
                  <c:v>0.14000000000000001</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0.26</c:v>
                </c:pt>
                <c:pt idx="157">
                  <c:v>1.94</c:v>
                </c:pt>
                <c:pt idx="158">
                  <c:v>0.4</c:v>
                </c:pt>
                <c:pt idx="159">
                  <c:v>0.74</c:v>
                </c:pt>
                <c:pt idx="160">
                  <c:v>0</c:v>
                </c:pt>
                <c:pt idx="161">
                  <c:v>0</c:v>
                </c:pt>
                <c:pt idx="162">
                  <c:v>0</c:v>
                </c:pt>
                <c:pt idx="163">
                  <c:v>0</c:v>
                </c:pt>
                <c:pt idx="164">
                  <c:v>0</c:v>
                </c:pt>
                <c:pt idx="165">
                  <c:v>0</c:v>
                </c:pt>
                <c:pt idx="166">
                  <c:v>0</c:v>
                </c:pt>
                <c:pt idx="168">
                  <c:v>1.1099999999999999</c:v>
                </c:pt>
                <c:pt idx="169">
                  <c:v>2.17</c:v>
                </c:pt>
                <c:pt idx="170">
                  <c:v>0.08</c:v>
                </c:pt>
                <c:pt idx="171">
                  <c:v>0.28000000000000003</c:v>
                </c:pt>
                <c:pt idx="172">
                  <c:v>0.03</c:v>
                </c:pt>
                <c:pt idx="173">
                  <c:v>0.18</c:v>
                </c:pt>
                <c:pt idx="174">
                  <c:v>0.61</c:v>
                </c:pt>
                <c:pt idx="175">
                  <c:v>0</c:v>
                </c:pt>
                <c:pt idx="176">
                  <c:v>0</c:v>
                </c:pt>
                <c:pt idx="177">
                  <c:v>0.64</c:v>
                </c:pt>
                <c:pt idx="178">
                  <c:v>0</c:v>
                </c:pt>
                <c:pt idx="179">
                  <c:v>0</c:v>
                </c:pt>
                <c:pt idx="180">
                  <c:v>0</c:v>
                </c:pt>
                <c:pt idx="181">
                  <c:v>0</c:v>
                </c:pt>
                <c:pt idx="182">
                  <c:v>0</c:v>
                </c:pt>
                <c:pt idx="183">
                  <c:v>0</c:v>
                </c:pt>
                <c:pt idx="184">
                  <c:v>0.04</c:v>
                </c:pt>
                <c:pt idx="185">
                  <c:v>0.01</c:v>
                </c:pt>
                <c:pt idx="186">
                  <c:v>0.12</c:v>
                </c:pt>
                <c:pt idx="187">
                  <c:v>1.04</c:v>
                </c:pt>
                <c:pt idx="188">
                  <c:v>0</c:v>
                </c:pt>
                <c:pt idx="189">
                  <c:v>0</c:v>
                </c:pt>
                <c:pt idx="190">
                  <c:v>0.09</c:v>
                </c:pt>
                <c:pt idx="191">
                  <c:v>0</c:v>
                </c:pt>
                <c:pt idx="192">
                  <c:v>0</c:v>
                </c:pt>
                <c:pt idx="193">
                  <c:v>0</c:v>
                </c:pt>
                <c:pt idx="194">
                  <c:v>0</c:v>
                </c:pt>
                <c:pt idx="195">
                  <c:v>0.04</c:v>
                </c:pt>
                <c:pt idx="196">
                  <c:v>0.39</c:v>
                </c:pt>
                <c:pt idx="197">
                  <c:v>0.13</c:v>
                </c:pt>
                <c:pt idx="198">
                  <c:v>0.73</c:v>
                </c:pt>
                <c:pt idx="199">
                  <c:v>0</c:v>
                </c:pt>
                <c:pt idx="200">
                  <c:v>2</c:v>
                </c:pt>
                <c:pt idx="201">
                  <c:v>0.1</c:v>
                </c:pt>
                <c:pt idx="203">
                  <c:v>2.12</c:v>
                </c:pt>
                <c:pt idx="204">
                  <c:v>0</c:v>
                </c:pt>
                <c:pt idx="205">
                  <c:v>0</c:v>
                </c:pt>
                <c:pt idx="206">
                  <c:v>0</c:v>
                </c:pt>
                <c:pt idx="207">
                  <c:v>0</c:v>
                </c:pt>
                <c:pt idx="208">
                  <c:v>0</c:v>
                </c:pt>
                <c:pt idx="209">
                  <c:v>0</c:v>
                </c:pt>
                <c:pt idx="210">
                  <c:v>0.01</c:v>
                </c:pt>
                <c:pt idx="211">
                  <c:v>0</c:v>
                </c:pt>
                <c:pt idx="212">
                  <c:v>0</c:v>
                </c:pt>
                <c:pt idx="213">
                  <c:v>2.12</c:v>
                </c:pt>
                <c:pt idx="214">
                  <c:v>0.7</c:v>
                </c:pt>
                <c:pt idx="215">
                  <c:v>3.5000000000000004</c:v>
                </c:pt>
                <c:pt idx="216">
                  <c:v>0.01</c:v>
                </c:pt>
                <c:pt idx="217">
                  <c:v>0.81</c:v>
                </c:pt>
                <c:pt idx="218">
                  <c:v>0.01</c:v>
                </c:pt>
                <c:pt idx="219">
                  <c:v>0</c:v>
                </c:pt>
                <c:pt idx="220">
                  <c:v>0.25</c:v>
                </c:pt>
                <c:pt idx="221">
                  <c:v>7.0000000000000007E-2</c:v>
                </c:pt>
                <c:pt idx="222">
                  <c:v>0</c:v>
                </c:pt>
                <c:pt idx="223">
                  <c:v>0</c:v>
                </c:pt>
                <c:pt idx="224">
                  <c:v>0.95</c:v>
                </c:pt>
                <c:pt idx="225">
                  <c:v>0</c:v>
                </c:pt>
                <c:pt idx="226">
                  <c:v>0</c:v>
                </c:pt>
                <c:pt idx="227">
                  <c:v>0</c:v>
                </c:pt>
                <c:pt idx="228">
                  <c:v>0</c:v>
                </c:pt>
                <c:pt idx="229">
                  <c:v>0</c:v>
                </c:pt>
                <c:pt idx="230">
                  <c:v>0</c:v>
                </c:pt>
                <c:pt idx="231">
                  <c:v>0</c:v>
                </c:pt>
                <c:pt idx="232">
                  <c:v>0</c:v>
                </c:pt>
                <c:pt idx="233">
                  <c:v>0.45</c:v>
                </c:pt>
                <c:pt idx="234">
                  <c:v>0.01</c:v>
                </c:pt>
                <c:pt idx="235">
                  <c:v>0</c:v>
                </c:pt>
                <c:pt idx="236">
                  <c:v>0.42</c:v>
                </c:pt>
                <c:pt idx="237">
                  <c:v>0.44</c:v>
                </c:pt>
                <c:pt idx="238">
                  <c:v>0</c:v>
                </c:pt>
                <c:pt idx="239">
                  <c:v>0</c:v>
                </c:pt>
                <c:pt idx="240">
                  <c:v>0.01</c:v>
                </c:pt>
                <c:pt idx="241">
                  <c:v>0</c:v>
                </c:pt>
                <c:pt idx="242">
                  <c:v>0</c:v>
                </c:pt>
                <c:pt idx="243">
                  <c:v>0.42</c:v>
                </c:pt>
                <c:pt idx="244">
                  <c:v>0</c:v>
                </c:pt>
                <c:pt idx="245">
                  <c:v>0</c:v>
                </c:pt>
                <c:pt idx="246">
                  <c:v>0</c:v>
                </c:pt>
                <c:pt idx="247">
                  <c:v>0</c:v>
                </c:pt>
                <c:pt idx="248">
                  <c:v>0</c:v>
                </c:pt>
                <c:pt idx="249">
                  <c:v>0</c:v>
                </c:pt>
                <c:pt idx="250">
                  <c:v>0</c:v>
                </c:pt>
                <c:pt idx="251">
                  <c:v>0</c:v>
                </c:pt>
                <c:pt idx="252">
                  <c:v>1.31</c:v>
                </c:pt>
                <c:pt idx="253">
                  <c:v>0</c:v>
                </c:pt>
                <c:pt idx="254">
                  <c:v>0</c:v>
                </c:pt>
                <c:pt idx="255">
                  <c:v>0</c:v>
                </c:pt>
                <c:pt idx="256">
                  <c:v>0</c:v>
                </c:pt>
                <c:pt idx="257">
                  <c:v>0</c:v>
                </c:pt>
                <c:pt idx="258">
                  <c:v>0</c:v>
                </c:pt>
                <c:pt idx="259">
                  <c:v>0</c:v>
                </c:pt>
                <c:pt idx="260">
                  <c:v>0</c:v>
                </c:pt>
                <c:pt idx="261">
                  <c:v>0</c:v>
                </c:pt>
                <c:pt idx="262">
                  <c:v>0</c:v>
                </c:pt>
                <c:pt idx="263">
                  <c:v>0</c:v>
                </c:pt>
                <c:pt idx="264">
                  <c:v>0</c:v>
                </c:pt>
                <c:pt idx="265">
                  <c:v>0.1</c:v>
                </c:pt>
                <c:pt idx="266">
                  <c:v>0</c:v>
                </c:pt>
                <c:pt idx="267">
                  <c:v>0</c:v>
                </c:pt>
                <c:pt idx="268">
                  <c:v>0</c:v>
                </c:pt>
                <c:pt idx="269">
                  <c:v>0</c:v>
                </c:pt>
                <c:pt idx="270">
                  <c:v>0</c:v>
                </c:pt>
                <c:pt idx="271">
                  <c:v>0</c:v>
                </c:pt>
                <c:pt idx="272">
                  <c:v>0</c:v>
                </c:pt>
                <c:pt idx="273">
                  <c:v>0</c:v>
                </c:pt>
                <c:pt idx="274">
                  <c:v>0</c:v>
                </c:pt>
                <c:pt idx="275">
                  <c:v>0</c:v>
                </c:pt>
                <c:pt idx="276">
                  <c:v>0</c:v>
                </c:pt>
                <c:pt idx="277">
                  <c:v>0</c:v>
                </c:pt>
                <c:pt idx="279">
                  <c:v>3.04</c:v>
                </c:pt>
                <c:pt idx="280">
                  <c:v>0</c:v>
                </c:pt>
                <c:pt idx="281">
                  <c:v>0.01</c:v>
                </c:pt>
                <c:pt idx="282">
                  <c:v>0</c:v>
                </c:pt>
                <c:pt idx="283">
                  <c:v>0.57999999999999996</c:v>
                </c:pt>
                <c:pt idx="284">
                  <c:v>0.02</c:v>
                </c:pt>
                <c:pt idx="285">
                  <c:v>0</c:v>
                </c:pt>
                <c:pt idx="286">
                  <c:v>0</c:v>
                </c:pt>
                <c:pt idx="287">
                  <c:v>0</c:v>
                </c:pt>
                <c:pt idx="288">
                  <c:v>0.23</c:v>
                </c:pt>
                <c:pt idx="289">
                  <c:v>0</c:v>
                </c:pt>
                <c:pt idx="290">
                  <c:v>0.01</c:v>
                </c:pt>
                <c:pt idx="291">
                  <c:v>0.01</c:v>
                </c:pt>
                <c:pt idx="292">
                  <c:v>0.01</c:v>
                </c:pt>
                <c:pt idx="294">
                  <c:v>0.71</c:v>
                </c:pt>
                <c:pt idx="295">
                  <c:v>0</c:v>
                </c:pt>
                <c:pt idx="296">
                  <c:v>0</c:v>
                </c:pt>
                <c:pt idx="298">
                  <c:v>2.5499999999999998</c:v>
                </c:pt>
                <c:pt idx="299">
                  <c:v>0</c:v>
                </c:pt>
                <c:pt idx="300">
                  <c:v>0.01</c:v>
                </c:pt>
                <c:pt idx="301">
                  <c:v>0</c:v>
                </c:pt>
                <c:pt idx="303">
                  <c:v>2.04</c:v>
                </c:pt>
                <c:pt idx="304">
                  <c:v>0</c:v>
                </c:pt>
                <c:pt idx="305">
                  <c:v>0.01</c:v>
                </c:pt>
                <c:pt idx="306">
                  <c:v>0</c:v>
                </c:pt>
                <c:pt idx="307">
                  <c:v>0</c:v>
                </c:pt>
                <c:pt idx="308">
                  <c:v>0</c:v>
                </c:pt>
                <c:pt idx="309">
                  <c:v>0</c:v>
                </c:pt>
                <c:pt idx="310">
                  <c:v>0.83</c:v>
                </c:pt>
                <c:pt idx="311">
                  <c:v>0</c:v>
                </c:pt>
                <c:pt idx="312">
                  <c:v>0</c:v>
                </c:pt>
                <c:pt idx="313">
                  <c:v>0</c:v>
                </c:pt>
                <c:pt idx="314">
                  <c:v>0.44</c:v>
                </c:pt>
                <c:pt idx="315">
                  <c:v>0</c:v>
                </c:pt>
                <c:pt idx="316">
                  <c:v>0.06</c:v>
                </c:pt>
                <c:pt idx="317">
                  <c:v>0</c:v>
                </c:pt>
                <c:pt idx="318">
                  <c:v>0</c:v>
                </c:pt>
                <c:pt idx="319">
                  <c:v>0</c:v>
                </c:pt>
                <c:pt idx="320">
                  <c:v>0</c:v>
                </c:pt>
                <c:pt idx="321">
                  <c:v>0</c:v>
                </c:pt>
                <c:pt idx="322">
                  <c:v>0</c:v>
                </c:pt>
                <c:pt idx="323">
                  <c:v>0</c:v>
                </c:pt>
                <c:pt idx="324">
                  <c:v>0</c:v>
                </c:pt>
                <c:pt idx="325">
                  <c:v>1.26</c:v>
                </c:pt>
                <c:pt idx="326">
                  <c:v>0.59</c:v>
                </c:pt>
                <c:pt idx="327">
                  <c:v>0</c:v>
                </c:pt>
                <c:pt idx="328">
                  <c:v>0.01</c:v>
                </c:pt>
                <c:pt idx="330">
                  <c:v>2.09</c:v>
                </c:pt>
                <c:pt idx="331">
                  <c:v>0.21</c:v>
                </c:pt>
                <c:pt idx="332">
                  <c:v>0</c:v>
                </c:pt>
                <c:pt idx="333">
                  <c:v>2.94</c:v>
                </c:pt>
                <c:pt idx="334">
                  <c:v>0</c:v>
                </c:pt>
                <c:pt idx="335">
                  <c:v>0.04</c:v>
                </c:pt>
                <c:pt idx="336">
                  <c:v>0</c:v>
                </c:pt>
                <c:pt idx="337">
                  <c:v>0</c:v>
                </c:pt>
                <c:pt idx="338">
                  <c:v>0</c:v>
                </c:pt>
                <c:pt idx="339">
                  <c:v>0.05</c:v>
                </c:pt>
                <c:pt idx="340">
                  <c:v>0</c:v>
                </c:pt>
                <c:pt idx="341">
                  <c:v>0</c:v>
                </c:pt>
                <c:pt idx="342">
                  <c:v>0.5</c:v>
                </c:pt>
                <c:pt idx="343">
                  <c:v>0.42</c:v>
                </c:pt>
                <c:pt idx="344">
                  <c:v>0.01</c:v>
                </c:pt>
                <c:pt idx="345">
                  <c:v>0</c:v>
                </c:pt>
                <c:pt idx="346">
                  <c:v>0.05</c:v>
                </c:pt>
                <c:pt idx="347">
                  <c:v>0.02</c:v>
                </c:pt>
                <c:pt idx="348">
                  <c:v>0</c:v>
                </c:pt>
                <c:pt idx="349">
                  <c:v>1.53</c:v>
                </c:pt>
                <c:pt idx="350">
                  <c:v>0.04</c:v>
                </c:pt>
                <c:pt idx="351">
                  <c:v>0</c:v>
                </c:pt>
                <c:pt idx="352">
                  <c:v>0</c:v>
                </c:pt>
                <c:pt idx="353">
                  <c:v>0</c:v>
                </c:pt>
                <c:pt idx="354">
                  <c:v>0</c:v>
                </c:pt>
                <c:pt idx="355">
                  <c:v>0.47</c:v>
                </c:pt>
                <c:pt idx="356">
                  <c:v>0.01</c:v>
                </c:pt>
                <c:pt idx="357">
                  <c:v>0</c:v>
                </c:pt>
                <c:pt idx="358">
                  <c:v>0</c:v>
                </c:pt>
                <c:pt idx="359">
                  <c:v>0</c:v>
                </c:pt>
                <c:pt idx="360">
                  <c:v>0.06</c:v>
                </c:pt>
                <c:pt idx="361">
                  <c:v>0.05</c:v>
                </c:pt>
                <c:pt idx="362">
                  <c:v>4.2300000000000004</c:v>
                </c:pt>
                <c:pt idx="363">
                  <c:v>0</c:v>
                </c:pt>
                <c:pt idx="364">
                  <c:v>0</c:v>
                </c:pt>
              </c:numCache>
            </c:numRef>
          </c:xVal>
          <c:yVal>
            <c:numRef>
              <c:f>'Post RDII'!$I$372:$I$756</c:f>
              <c:numCache>
                <c:formatCode>General</c:formatCode>
                <c:ptCount val="385"/>
                <c:pt idx="16" formatCode="0.00">
                  <c:v>0.31599999999999984</c:v>
                </c:pt>
                <c:pt idx="61" formatCode="0.00">
                  <c:v>0.46999999999999975</c:v>
                </c:pt>
                <c:pt idx="128" formatCode="0.00">
                  <c:v>5.600000000000005E-2</c:v>
                </c:pt>
                <c:pt idx="157" formatCode="0.00">
                  <c:v>1.012</c:v>
                </c:pt>
                <c:pt idx="169" formatCode="0.00">
                  <c:v>1.5340000000000003</c:v>
                </c:pt>
                <c:pt idx="187" formatCode="0.00">
                  <c:v>0.54700000000000015</c:v>
                </c:pt>
                <c:pt idx="203" formatCode="0.00">
                  <c:v>2.0999999999999996</c:v>
                </c:pt>
                <c:pt idx="224" formatCode="0.00">
                  <c:v>0.28800000000000026</c:v>
                </c:pt>
                <c:pt idx="252" formatCode="0.00">
                  <c:v>0.39300000000000024</c:v>
                </c:pt>
                <c:pt idx="279" formatCode="0.00">
                  <c:v>1.823</c:v>
                </c:pt>
                <c:pt idx="283" formatCode="0.00">
                  <c:v>0.20999999999999996</c:v>
                </c:pt>
                <c:pt idx="298" formatCode="0.00">
                  <c:v>2.1740000000000004</c:v>
                </c:pt>
                <c:pt idx="303" formatCode="0.00">
                  <c:v>2.1399999999999997</c:v>
                </c:pt>
                <c:pt idx="310" formatCode="0.00">
                  <c:v>0.21899999999999986</c:v>
                </c:pt>
                <c:pt idx="325" formatCode="0.00">
                  <c:v>1.0319999999999996</c:v>
                </c:pt>
                <c:pt idx="326" formatCode="0.00">
                  <c:v>0.56599999999999984</c:v>
                </c:pt>
                <c:pt idx="349" formatCode="0.00">
                  <c:v>1.2649999999999997</c:v>
                </c:pt>
              </c:numCache>
            </c:numRef>
          </c:yVal>
          <c:smooth val="0"/>
          <c:extLst>
            <c:ext xmlns:c16="http://schemas.microsoft.com/office/drawing/2014/chart" uri="{C3380CC4-5D6E-409C-BE32-E72D297353CC}">
              <c16:uniqueId val="{00000003-2A8A-4CE1-8103-E168D52D5844}"/>
            </c:ext>
          </c:extLst>
        </c:ser>
        <c:dLbls>
          <c:showLegendKey val="0"/>
          <c:showVal val="0"/>
          <c:showCatName val="0"/>
          <c:showSerName val="0"/>
          <c:showPercent val="0"/>
          <c:showBubbleSize val="0"/>
        </c:dLbls>
        <c:axId val="150144128"/>
        <c:axId val="150145664"/>
        <c:extLst/>
      </c:scatterChart>
      <c:valAx>
        <c:axId val="150144128"/>
        <c:scaling>
          <c:orientation val="minMax"/>
          <c:max val="3.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000" dirty="0" err="1"/>
                  <a:t>RainFALL</a:t>
                </a:r>
                <a:r>
                  <a:rPr lang="en-US" sz="1000"/>
                  <a:t> (inches)</a:t>
                </a:r>
              </a:p>
            </c:rich>
          </c:tx>
          <c:overlay val="0"/>
          <c:spPr>
            <a:noFill/>
            <a:ln>
              <a:noFill/>
            </a:ln>
            <a:effectLst/>
          </c:spPr>
          <c:txPr>
            <a:bodyPr rot="0" spcFirstLastPara="1" vertOverflow="ellipsis" vert="horz" wrap="square" anchor="ctr" anchorCtr="1"/>
            <a:lstStyle/>
            <a:p>
              <a:pPr>
                <a:defRPr sz="10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0145664"/>
        <c:crosses val="autoZero"/>
        <c:crossBetween val="midCat"/>
      </c:valAx>
      <c:valAx>
        <c:axId val="150145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000" dirty="0"/>
                  <a:t>Inflow Volume (MG)</a:t>
                </a:r>
              </a:p>
            </c:rich>
          </c:tx>
          <c:overlay val="0"/>
          <c:spPr>
            <a:noFill/>
            <a:ln>
              <a:noFill/>
            </a:ln>
            <a:effectLst/>
          </c:spPr>
          <c:txPr>
            <a:bodyPr rot="-5400000" spcFirstLastPara="1" vertOverflow="ellipsis" vert="horz" wrap="square" anchor="ctr" anchorCtr="1"/>
            <a:lstStyle/>
            <a:p>
              <a:pPr>
                <a:defRPr sz="10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0144128"/>
        <c:crosses val="autoZero"/>
        <c:crossBetween val="midCat"/>
      </c:valAx>
      <c:spPr>
        <a:solidFill>
          <a:srgbClr val="FFFFFF"/>
        </a:solid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E5BAE1-9C1D-44E1-B6B9-A2BA9BC6D7B6}"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4FBF8D60-E7C8-4A7E-B8A6-0D633FAD9865}">
      <dgm:prSet phldrT="[Text]" custT="1"/>
      <dgm:spPr/>
      <dgm:t>
        <a:bodyPr/>
        <a:lstStyle/>
        <a:p>
          <a:r>
            <a:rPr lang="en-US" sz="1100" dirty="0">
              <a:latin typeface="+mj-lt"/>
            </a:rPr>
            <a:t>Identify dry periods</a:t>
          </a:r>
        </a:p>
      </dgm:t>
    </dgm:pt>
    <dgm:pt modelId="{055A6C1A-AD6A-4CD8-A23A-3016501822EE}" type="parTrans" cxnId="{DD1BD410-8650-4EB2-B235-FD07916EE363}">
      <dgm:prSet/>
      <dgm:spPr/>
      <dgm:t>
        <a:bodyPr/>
        <a:lstStyle/>
        <a:p>
          <a:endParaRPr lang="en-US" sz="2800">
            <a:latin typeface="+mj-lt"/>
          </a:endParaRPr>
        </a:p>
      </dgm:t>
    </dgm:pt>
    <dgm:pt modelId="{C1EEAD41-6AD0-4341-9F53-237F1DFD0FB1}" type="sibTrans" cxnId="{DD1BD410-8650-4EB2-B235-FD07916EE363}">
      <dgm:prSet/>
      <dgm:spPr/>
      <dgm:t>
        <a:bodyPr/>
        <a:lstStyle/>
        <a:p>
          <a:endParaRPr lang="en-US" sz="2800">
            <a:latin typeface="+mj-lt"/>
          </a:endParaRPr>
        </a:p>
      </dgm:t>
    </dgm:pt>
    <dgm:pt modelId="{BC3EA456-B70D-4D58-BAC0-54E22B82D606}">
      <dgm:prSet phldrT="[Text]" custT="1"/>
      <dgm:spPr/>
      <dgm:t>
        <a:bodyPr/>
        <a:lstStyle/>
        <a:p>
          <a:r>
            <a:rPr lang="en-US" sz="1100" dirty="0">
              <a:latin typeface="+mj-lt"/>
            </a:rPr>
            <a:t>Identify events for analysis</a:t>
          </a:r>
        </a:p>
      </dgm:t>
    </dgm:pt>
    <dgm:pt modelId="{883A2A6D-583F-4A84-8720-6BD79D5BE2C8}" type="parTrans" cxnId="{5C222A4F-9673-40CC-9B78-E0C4635B24E9}">
      <dgm:prSet/>
      <dgm:spPr/>
      <dgm:t>
        <a:bodyPr/>
        <a:lstStyle/>
        <a:p>
          <a:endParaRPr lang="en-US" sz="2800">
            <a:latin typeface="+mj-lt"/>
          </a:endParaRPr>
        </a:p>
      </dgm:t>
    </dgm:pt>
    <dgm:pt modelId="{FC620E3F-23A6-416F-AACD-932A6A9759AE}" type="sibTrans" cxnId="{5C222A4F-9673-40CC-9B78-E0C4635B24E9}">
      <dgm:prSet/>
      <dgm:spPr/>
      <dgm:t>
        <a:bodyPr/>
        <a:lstStyle/>
        <a:p>
          <a:endParaRPr lang="en-US" sz="2800">
            <a:latin typeface="+mj-lt"/>
          </a:endParaRPr>
        </a:p>
      </dgm:t>
    </dgm:pt>
    <dgm:pt modelId="{33D10BA1-A744-41C8-9EC8-1C8DEB296BFD}">
      <dgm:prSet phldrT="[Text]" custT="1"/>
      <dgm:spPr/>
      <dgm:t>
        <a:bodyPr/>
        <a:lstStyle/>
        <a:p>
          <a:r>
            <a:rPr lang="en-US" sz="1100" dirty="0">
              <a:latin typeface="+mj-lt"/>
            </a:rPr>
            <a:t>Calculate excess flow</a:t>
          </a:r>
        </a:p>
      </dgm:t>
    </dgm:pt>
    <dgm:pt modelId="{F0FBF557-9D77-426B-ADC3-1314C3999C37}" type="parTrans" cxnId="{70C8036D-1EFC-4B2D-BDAB-AA03A86777A4}">
      <dgm:prSet/>
      <dgm:spPr/>
      <dgm:t>
        <a:bodyPr/>
        <a:lstStyle/>
        <a:p>
          <a:endParaRPr lang="en-US" sz="2800">
            <a:latin typeface="+mj-lt"/>
          </a:endParaRPr>
        </a:p>
      </dgm:t>
    </dgm:pt>
    <dgm:pt modelId="{CD59091A-2DC9-4FE5-8CCA-121D719E989E}" type="sibTrans" cxnId="{70C8036D-1EFC-4B2D-BDAB-AA03A86777A4}">
      <dgm:prSet/>
      <dgm:spPr/>
      <dgm:t>
        <a:bodyPr/>
        <a:lstStyle/>
        <a:p>
          <a:endParaRPr lang="en-US" sz="2800">
            <a:latin typeface="+mj-lt"/>
          </a:endParaRPr>
        </a:p>
      </dgm:t>
    </dgm:pt>
    <dgm:pt modelId="{C174ED5A-902A-4089-9EAB-6468896204DD}">
      <dgm:prSet phldrT="[Text]" custT="1"/>
      <dgm:spPr/>
      <dgm:t>
        <a:bodyPr/>
        <a:lstStyle/>
        <a:p>
          <a:r>
            <a:rPr lang="en-US" sz="1100" dirty="0">
              <a:latin typeface="+mj-lt"/>
            </a:rPr>
            <a:t>Rank monitoring areas to identify most significant issues</a:t>
          </a:r>
        </a:p>
      </dgm:t>
    </dgm:pt>
    <dgm:pt modelId="{1C1F347E-113B-4702-A790-E8BFAC4FF4B8}" type="parTrans" cxnId="{8AB73DB7-F834-4F23-A368-6832B49CE196}">
      <dgm:prSet/>
      <dgm:spPr/>
      <dgm:t>
        <a:bodyPr/>
        <a:lstStyle/>
        <a:p>
          <a:endParaRPr lang="en-US" sz="2800">
            <a:latin typeface="+mj-lt"/>
          </a:endParaRPr>
        </a:p>
      </dgm:t>
    </dgm:pt>
    <dgm:pt modelId="{A43411CE-B3D5-4DC2-A06C-AFFD2031E3C6}" type="sibTrans" cxnId="{8AB73DB7-F834-4F23-A368-6832B49CE196}">
      <dgm:prSet/>
      <dgm:spPr/>
      <dgm:t>
        <a:bodyPr/>
        <a:lstStyle/>
        <a:p>
          <a:endParaRPr lang="en-US" sz="2800">
            <a:latin typeface="+mj-lt"/>
          </a:endParaRPr>
        </a:p>
      </dgm:t>
    </dgm:pt>
    <dgm:pt modelId="{DA619778-4AD8-4F2F-B85D-EF8B822398B7}">
      <dgm:prSet phldrT="[Text]" custT="1"/>
      <dgm:spPr/>
      <dgm:t>
        <a:bodyPr/>
        <a:lstStyle/>
        <a:p>
          <a:r>
            <a:rPr lang="en-US" sz="1100" dirty="0">
              <a:latin typeface="+mj-lt"/>
            </a:rPr>
            <a:t>Prioritize sewer inspection based on analysis results</a:t>
          </a:r>
        </a:p>
      </dgm:t>
    </dgm:pt>
    <dgm:pt modelId="{13F441AA-067C-4FA5-ADBF-6D46809F4291}" type="parTrans" cxnId="{607B3DF2-EAA2-461B-AAE9-6713BD3417CB}">
      <dgm:prSet/>
      <dgm:spPr/>
      <dgm:t>
        <a:bodyPr/>
        <a:lstStyle/>
        <a:p>
          <a:endParaRPr lang="en-US" sz="2800">
            <a:latin typeface="+mj-lt"/>
          </a:endParaRPr>
        </a:p>
      </dgm:t>
    </dgm:pt>
    <dgm:pt modelId="{3FC64BC4-8B10-4B3B-9C91-DD8ED6D0F210}" type="sibTrans" cxnId="{607B3DF2-EAA2-461B-AAE9-6713BD3417CB}">
      <dgm:prSet/>
      <dgm:spPr/>
      <dgm:t>
        <a:bodyPr/>
        <a:lstStyle/>
        <a:p>
          <a:endParaRPr lang="en-US" sz="2800">
            <a:latin typeface="+mj-lt"/>
          </a:endParaRPr>
        </a:p>
      </dgm:t>
    </dgm:pt>
    <dgm:pt modelId="{C79F1FB2-96A9-43B6-8A08-856CDE4D505C}">
      <dgm:prSet phldrT="[Text]" custT="1"/>
      <dgm:spPr/>
      <dgm:t>
        <a:bodyPr/>
        <a:lstStyle/>
        <a:p>
          <a:r>
            <a:rPr lang="en-US" sz="1100" dirty="0">
              <a:latin typeface="+mj-lt"/>
            </a:rPr>
            <a:t>Prioritize rehab based on inspection findings</a:t>
          </a:r>
        </a:p>
      </dgm:t>
    </dgm:pt>
    <dgm:pt modelId="{68F9F3E4-774C-469C-8910-E456EF8111E8}" type="parTrans" cxnId="{81147974-4553-4864-82CE-E935123F76C1}">
      <dgm:prSet/>
      <dgm:spPr/>
      <dgm:t>
        <a:bodyPr/>
        <a:lstStyle/>
        <a:p>
          <a:endParaRPr lang="en-US" sz="2800">
            <a:latin typeface="+mj-lt"/>
          </a:endParaRPr>
        </a:p>
      </dgm:t>
    </dgm:pt>
    <dgm:pt modelId="{3E4ABE62-4EA6-4B04-91A2-E038356A5085}" type="sibTrans" cxnId="{81147974-4553-4864-82CE-E935123F76C1}">
      <dgm:prSet/>
      <dgm:spPr/>
      <dgm:t>
        <a:bodyPr/>
        <a:lstStyle/>
        <a:p>
          <a:endParaRPr lang="en-US" sz="2800">
            <a:latin typeface="+mj-lt"/>
          </a:endParaRPr>
        </a:p>
      </dgm:t>
    </dgm:pt>
    <dgm:pt modelId="{AF01E55F-FA23-4960-B5AA-E56584184225}" type="pres">
      <dgm:prSet presAssocID="{73E5BAE1-9C1D-44E1-B6B9-A2BA9BC6D7B6}" presName="Name0" presStyleCnt="0">
        <dgm:presLayoutVars>
          <dgm:dir/>
          <dgm:resizeHandles val="exact"/>
        </dgm:presLayoutVars>
      </dgm:prSet>
      <dgm:spPr/>
    </dgm:pt>
    <dgm:pt modelId="{4C84EEAA-4776-4BB1-BA8C-53F04010B452}" type="pres">
      <dgm:prSet presAssocID="{4FBF8D60-E7C8-4A7E-B8A6-0D633FAD9865}" presName="composite" presStyleCnt="0"/>
      <dgm:spPr/>
    </dgm:pt>
    <dgm:pt modelId="{EA8A970F-C489-49B5-8F1D-BB86FED0091C}" type="pres">
      <dgm:prSet presAssocID="{4FBF8D60-E7C8-4A7E-B8A6-0D633FAD9865}" presName="bgChev" presStyleLbl="node1" presStyleIdx="0" presStyleCnt="6"/>
      <dgm:spPr/>
    </dgm:pt>
    <dgm:pt modelId="{C57EA635-C13F-4292-9307-0CEEC8059010}" type="pres">
      <dgm:prSet presAssocID="{4FBF8D60-E7C8-4A7E-B8A6-0D633FAD9865}" presName="txNode" presStyleLbl="fgAcc1" presStyleIdx="0" presStyleCnt="6">
        <dgm:presLayoutVars>
          <dgm:bulletEnabled val="1"/>
        </dgm:presLayoutVars>
      </dgm:prSet>
      <dgm:spPr/>
    </dgm:pt>
    <dgm:pt modelId="{D18A9CD9-F771-49D9-9295-2D0846ADF5C2}" type="pres">
      <dgm:prSet presAssocID="{C1EEAD41-6AD0-4341-9F53-237F1DFD0FB1}" presName="compositeSpace" presStyleCnt="0"/>
      <dgm:spPr/>
    </dgm:pt>
    <dgm:pt modelId="{F59651E7-4909-4FAB-BD91-E113439A0E0F}" type="pres">
      <dgm:prSet presAssocID="{BC3EA456-B70D-4D58-BAC0-54E22B82D606}" presName="composite" presStyleCnt="0"/>
      <dgm:spPr/>
    </dgm:pt>
    <dgm:pt modelId="{368D5E6C-3BE7-4ECA-A162-2D4B5E39FF31}" type="pres">
      <dgm:prSet presAssocID="{BC3EA456-B70D-4D58-BAC0-54E22B82D606}" presName="bgChev" presStyleLbl="node1" presStyleIdx="1" presStyleCnt="6"/>
      <dgm:spPr/>
    </dgm:pt>
    <dgm:pt modelId="{9A4E10CC-1D03-494F-9296-8222CE973743}" type="pres">
      <dgm:prSet presAssocID="{BC3EA456-B70D-4D58-BAC0-54E22B82D606}" presName="txNode" presStyleLbl="fgAcc1" presStyleIdx="1" presStyleCnt="6">
        <dgm:presLayoutVars>
          <dgm:bulletEnabled val="1"/>
        </dgm:presLayoutVars>
      </dgm:prSet>
      <dgm:spPr/>
    </dgm:pt>
    <dgm:pt modelId="{990690C7-BE5B-46E2-85BC-9FEE2758D0C4}" type="pres">
      <dgm:prSet presAssocID="{FC620E3F-23A6-416F-AACD-932A6A9759AE}" presName="compositeSpace" presStyleCnt="0"/>
      <dgm:spPr/>
    </dgm:pt>
    <dgm:pt modelId="{0CF8E979-9F4A-491C-B759-13FDE310906A}" type="pres">
      <dgm:prSet presAssocID="{33D10BA1-A744-41C8-9EC8-1C8DEB296BFD}" presName="composite" presStyleCnt="0"/>
      <dgm:spPr/>
    </dgm:pt>
    <dgm:pt modelId="{D8C71E37-D660-49C2-B34D-5F8222438A9C}" type="pres">
      <dgm:prSet presAssocID="{33D10BA1-A744-41C8-9EC8-1C8DEB296BFD}" presName="bgChev" presStyleLbl="node1" presStyleIdx="2" presStyleCnt="6"/>
      <dgm:spPr/>
    </dgm:pt>
    <dgm:pt modelId="{99778CAB-7CE7-4354-B994-32CC2E74A105}" type="pres">
      <dgm:prSet presAssocID="{33D10BA1-A744-41C8-9EC8-1C8DEB296BFD}" presName="txNode" presStyleLbl="fgAcc1" presStyleIdx="2" presStyleCnt="6">
        <dgm:presLayoutVars>
          <dgm:bulletEnabled val="1"/>
        </dgm:presLayoutVars>
      </dgm:prSet>
      <dgm:spPr/>
    </dgm:pt>
    <dgm:pt modelId="{B38C4C99-9B16-454A-9ADE-EEB9A157B5D5}" type="pres">
      <dgm:prSet presAssocID="{CD59091A-2DC9-4FE5-8CCA-121D719E989E}" presName="compositeSpace" presStyleCnt="0"/>
      <dgm:spPr/>
    </dgm:pt>
    <dgm:pt modelId="{15ED9398-2680-4751-880B-59C8C6DFEE19}" type="pres">
      <dgm:prSet presAssocID="{C174ED5A-902A-4089-9EAB-6468896204DD}" presName="composite" presStyleCnt="0"/>
      <dgm:spPr/>
    </dgm:pt>
    <dgm:pt modelId="{0829DB02-9EF2-46E5-A9AB-BCB9B752F9F0}" type="pres">
      <dgm:prSet presAssocID="{C174ED5A-902A-4089-9EAB-6468896204DD}" presName="bgChev" presStyleLbl="node1" presStyleIdx="3" presStyleCnt="6"/>
      <dgm:spPr/>
    </dgm:pt>
    <dgm:pt modelId="{435F6F1D-E346-4A59-8911-4BB928EAC902}" type="pres">
      <dgm:prSet presAssocID="{C174ED5A-902A-4089-9EAB-6468896204DD}" presName="txNode" presStyleLbl="fgAcc1" presStyleIdx="3" presStyleCnt="6">
        <dgm:presLayoutVars>
          <dgm:bulletEnabled val="1"/>
        </dgm:presLayoutVars>
      </dgm:prSet>
      <dgm:spPr/>
    </dgm:pt>
    <dgm:pt modelId="{FF320EE8-A0C1-4E6F-BB5F-0FB95DC6345C}" type="pres">
      <dgm:prSet presAssocID="{A43411CE-B3D5-4DC2-A06C-AFFD2031E3C6}" presName="compositeSpace" presStyleCnt="0"/>
      <dgm:spPr/>
    </dgm:pt>
    <dgm:pt modelId="{CEC135BB-F65F-4167-8F90-49EB98993D55}" type="pres">
      <dgm:prSet presAssocID="{DA619778-4AD8-4F2F-B85D-EF8B822398B7}" presName="composite" presStyleCnt="0"/>
      <dgm:spPr/>
    </dgm:pt>
    <dgm:pt modelId="{21C48BBD-B0BF-4C1B-8ED7-24541983E502}" type="pres">
      <dgm:prSet presAssocID="{DA619778-4AD8-4F2F-B85D-EF8B822398B7}" presName="bgChev" presStyleLbl="node1" presStyleIdx="4" presStyleCnt="6"/>
      <dgm:spPr/>
    </dgm:pt>
    <dgm:pt modelId="{66E279AB-F800-457E-8944-FCCDB7090E72}" type="pres">
      <dgm:prSet presAssocID="{DA619778-4AD8-4F2F-B85D-EF8B822398B7}" presName="txNode" presStyleLbl="fgAcc1" presStyleIdx="4" presStyleCnt="6">
        <dgm:presLayoutVars>
          <dgm:bulletEnabled val="1"/>
        </dgm:presLayoutVars>
      </dgm:prSet>
      <dgm:spPr/>
    </dgm:pt>
    <dgm:pt modelId="{2EF87986-5D23-4AF4-A9C9-F9A6984D6705}" type="pres">
      <dgm:prSet presAssocID="{3FC64BC4-8B10-4B3B-9C91-DD8ED6D0F210}" presName="compositeSpace" presStyleCnt="0"/>
      <dgm:spPr/>
    </dgm:pt>
    <dgm:pt modelId="{C8E959CC-BDDA-47AA-BF14-EA0558FDCF49}" type="pres">
      <dgm:prSet presAssocID="{C79F1FB2-96A9-43B6-8A08-856CDE4D505C}" presName="composite" presStyleCnt="0"/>
      <dgm:spPr/>
    </dgm:pt>
    <dgm:pt modelId="{E523D39C-AF95-4699-AB26-152C5289D4E7}" type="pres">
      <dgm:prSet presAssocID="{C79F1FB2-96A9-43B6-8A08-856CDE4D505C}" presName="bgChev" presStyleLbl="node1" presStyleIdx="5" presStyleCnt="6"/>
      <dgm:spPr/>
    </dgm:pt>
    <dgm:pt modelId="{F063E443-E418-40BE-85CD-11B0ADB84803}" type="pres">
      <dgm:prSet presAssocID="{C79F1FB2-96A9-43B6-8A08-856CDE4D505C}" presName="txNode" presStyleLbl="fgAcc1" presStyleIdx="5" presStyleCnt="6">
        <dgm:presLayoutVars>
          <dgm:bulletEnabled val="1"/>
        </dgm:presLayoutVars>
      </dgm:prSet>
      <dgm:spPr/>
    </dgm:pt>
  </dgm:ptLst>
  <dgm:cxnLst>
    <dgm:cxn modelId="{DD1BD410-8650-4EB2-B235-FD07916EE363}" srcId="{73E5BAE1-9C1D-44E1-B6B9-A2BA9BC6D7B6}" destId="{4FBF8D60-E7C8-4A7E-B8A6-0D633FAD9865}" srcOrd="0" destOrd="0" parTransId="{055A6C1A-AD6A-4CD8-A23A-3016501822EE}" sibTransId="{C1EEAD41-6AD0-4341-9F53-237F1DFD0FB1}"/>
    <dgm:cxn modelId="{15A23136-9E8E-4527-8343-BB3056263026}" type="presOf" srcId="{33D10BA1-A744-41C8-9EC8-1C8DEB296BFD}" destId="{99778CAB-7CE7-4354-B994-32CC2E74A105}" srcOrd="0" destOrd="0" presId="urn:microsoft.com/office/officeart/2005/8/layout/chevronAccent+Icon"/>
    <dgm:cxn modelId="{CA4C9D65-2129-448C-8CA5-2B01A324E617}" type="presOf" srcId="{4FBF8D60-E7C8-4A7E-B8A6-0D633FAD9865}" destId="{C57EA635-C13F-4292-9307-0CEEC8059010}" srcOrd="0" destOrd="0" presId="urn:microsoft.com/office/officeart/2005/8/layout/chevronAccent+Icon"/>
    <dgm:cxn modelId="{70C8036D-1EFC-4B2D-BDAB-AA03A86777A4}" srcId="{73E5BAE1-9C1D-44E1-B6B9-A2BA9BC6D7B6}" destId="{33D10BA1-A744-41C8-9EC8-1C8DEB296BFD}" srcOrd="2" destOrd="0" parTransId="{F0FBF557-9D77-426B-ADC3-1314C3999C37}" sibTransId="{CD59091A-2DC9-4FE5-8CCA-121D719E989E}"/>
    <dgm:cxn modelId="{5C222A4F-9673-40CC-9B78-E0C4635B24E9}" srcId="{73E5BAE1-9C1D-44E1-B6B9-A2BA9BC6D7B6}" destId="{BC3EA456-B70D-4D58-BAC0-54E22B82D606}" srcOrd="1" destOrd="0" parTransId="{883A2A6D-583F-4A84-8720-6BD79D5BE2C8}" sibTransId="{FC620E3F-23A6-416F-AACD-932A6A9759AE}"/>
    <dgm:cxn modelId="{81147974-4553-4864-82CE-E935123F76C1}" srcId="{73E5BAE1-9C1D-44E1-B6B9-A2BA9BC6D7B6}" destId="{C79F1FB2-96A9-43B6-8A08-856CDE4D505C}" srcOrd="5" destOrd="0" parTransId="{68F9F3E4-774C-469C-8910-E456EF8111E8}" sibTransId="{3E4ABE62-4EA6-4B04-91A2-E038356A5085}"/>
    <dgm:cxn modelId="{396FE78F-6480-4996-900D-4BDA4FB8A9D4}" type="presOf" srcId="{DA619778-4AD8-4F2F-B85D-EF8B822398B7}" destId="{66E279AB-F800-457E-8944-FCCDB7090E72}" srcOrd="0" destOrd="0" presId="urn:microsoft.com/office/officeart/2005/8/layout/chevronAccent+Icon"/>
    <dgm:cxn modelId="{3220FFAE-7806-4B82-A03C-81EFB0C3B83A}" type="presOf" srcId="{C79F1FB2-96A9-43B6-8A08-856CDE4D505C}" destId="{F063E443-E418-40BE-85CD-11B0ADB84803}" srcOrd="0" destOrd="0" presId="urn:microsoft.com/office/officeart/2005/8/layout/chevronAccent+Icon"/>
    <dgm:cxn modelId="{8AB73DB7-F834-4F23-A368-6832B49CE196}" srcId="{73E5BAE1-9C1D-44E1-B6B9-A2BA9BC6D7B6}" destId="{C174ED5A-902A-4089-9EAB-6468896204DD}" srcOrd="3" destOrd="0" parTransId="{1C1F347E-113B-4702-A790-E8BFAC4FF4B8}" sibTransId="{A43411CE-B3D5-4DC2-A06C-AFFD2031E3C6}"/>
    <dgm:cxn modelId="{D40E10CE-66B9-4D85-87FA-A75482D4DE5D}" type="presOf" srcId="{73E5BAE1-9C1D-44E1-B6B9-A2BA9BC6D7B6}" destId="{AF01E55F-FA23-4960-B5AA-E56584184225}" srcOrd="0" destOrd="0" presId="urn:microsoft.com/office/officeart/2005/8/layout/chevronAccent+Icon"/>
    <dgm:cxn modelId="{65F63CCE-1CA9-45E4-8771-6B25919AF71B}" type="presOf" srcId="{BC3EA456-B70D-4D58-BAC0-54E22B82D606}" destId="{9A4E10CC-1D03-494F-9296-8222CE973743}" srcOrd="0" destOrd="0" presId="urn:microsoft.com/office/officeart/2005/8/layout/chevronAccent+Icon"/>
    <dgm:cxn modelId="{D9DD17E0-E88A-44A0-A94B-BE9590582507}" type="presOf" srcId="{C174ED5A-902A-4089-9EAB-6468896204DD}" destId="{435F6F1D-E346-4A59-8911-4BB928EAC902}" srcOrd="0" destOrd="0" presId="urn:microsoft.com/office/officeart/2005/8/layout/chevronAccent+Icon"/>
    <dgm:cxn modelId="{607B3DF2-EAA2-461B-AAE9-6713BD3417CB}" srcId="{73E5BAE1-9C1D-44E1-B6B9-A2BA9BC6D7B6}" destId="{DA619778-4AD8-4F2F-B85D-EF8B822398B7}" srcOrd="4" destOrd="0" parTransId="{13F441AA-067C-4FA5-ADBF-6D46809F4291}" sibTransId="{3FC64BC4-8B10-4B3B-9C91-DD8ED6D0F210}"/>
    <dgm:cxn modelId="{F27B8714-56BA-49E6-B10F-8EA2468C05C9}" type="presParOf" srcId="{AF01E55F-FA23-4960-B5AA-E56584184225}" destId="{4C84EEAA-4776-4BB1-BA8C-53F04010B452}" srcOrd="0" destOrd="0" presId="urn:microsoft.com/office/officeart/2005/8/layout/chevronAccent+Icon"/>
    <dgm:cxn modelId="{EAF7648F-D7E5-4A91-A5E7-24A832133183}" type="presParOf" srcId="{4C84EEAA-4776-4BB1-BA8C-53F04010B452}" destId="{EA8A970F-C489-49B5-8F1D-BB86FED0091C}" srcOrd="0" destOrd="0" presId="urn:microsoft.com/office/officeart/2005/8/layout/chevronAccent+Icon"/>
    <dgm:cxn modelId="{B6FCA4CD-F71F-423C-A16C-ACF8A4DAF12A}" type="presParOf" srcId="{4C84EEAA-4776-4BB1-BA8C-53F04010B452}" destId="{C57EA635-C13F-4292-9307-0CEEC8059010}" srcOrd="1" destOrd="0" presId="urn:microsoft.com/office/officeart/2005/8/layout/chevronAccent+Icon"/>
    <dgm:cxn modelId="{5C88DD9A-F06D-4FB6-817C-C7C3786E3D54}" type="presParOf" srcId="{AF01E55F-FA23-4960-B5AA-E56584184225}" destId="{D18A9CD9-F771-49D9-9295-2D0846ADF5C2}" srcOrd="1" destOrd="0" presId="urn:microsoft.com/office/officeart/2005/8/layout/chevronAccent+Icon"/>
    <dgm:cxn modelId="{3E35F901-542A-49AB-B5B4-98BC69E948CB}" type="presParOf" srcId="{AF01E55F-FA23-4960-B5AA-E56584184225}" destId="{F59651E7-4909-4FAB-BD91-E113439A0E0F}" srcOrd="2" destOrd="0" presId="urn:microsoft.com/office/officeart/2005/8/layout/chevronAccent+Icon"/>
    <dgm:cxn modelId="{4EF0177C-1225-4812-8D1B-D5F2FF081F3C}" type="presParOf" srcId="{F59651E7-4909-4FAB-BD91-E113439A0E0F}" destId="{368D5E6C-3BE7-4ECA-A162-2D4B5E39FF31}" srcOrd="0" destOrd="0" presId="urn:microsoft.com/office/officeart/2005/8/layout/chevronAccent+Icon"/>
    <dgm:cxn modelId="{C6B4753A-1D4D-43D5-BA9A-A08004F6F9EE}" type="presParOf" srcId="{F59651E7-4909-4FAB-BD91-E113439A0E0F}" destId="{9A4E10CC-1D03-494F-9296-8222CE973743}" srcOrd="1" destOrd="0" presId="urn:microsoft.com/office/officeart/2005/8/layout/chevronAccent+Icon"/>
    <dgm:cxn modelId="{2ED2F990-A378-4EA6-8B58-C7E1BB989625}" type="presParOf" srcId="{AF01E55F-FA23-4960-B5AA-E56584184225}" destId="{990690C7-BE5B-46E2-85BC-9FEE2758D0C4}" srcOrd="3" destOrd="0" presId="urn:microsoft.com/office/officeart/2005/8/layout/chevronAccent+Icon"/>
    <dgm:cxn modelId="{CF79C0D2-408D-45B1-AB15-D318F7993BB2}" type="presParOf" srcId="{AF01E55F-FA23-4960-B5AA-E56584184225}" destId="{0CF8E979-9F4A-491C-B759-13FDE310906A}" srcOrd="4" destOrd="0" presId="urn:microsoft.com/office/officeart/2005/8/layout/chevronAccent+Icon"/>
    <dgm:cxn modelId="{5C0C2995-14CE-437B-B25C-53332AD1B084}" type="presParOf" srcId="{0CF8E979-9F4A-491C-B759-13FDE310906A}" destId="{D8C71E37-D660-49C2-B34D-5F8222438A9C}" srcOrd="0" destOrd="0" presId="urn:microsoft.com/office/officeart/2005/8/layout/chevronAccent+Icon"/>
    <dgm:cxn modelId="{86D3B0FE-D45C-489F-B470-B04D751D330F}" type="presParOf" srcId="{0CF8E979-9F4A-491C-B759-13FDE310906A}" destId="{99778CAB-7CE7-4354-B994-32CC2E74A105}" srcOrd="1" destOrd="0" presId="urn:microsoft.com/office/officeart/2005/8/layout/chevronAccent+Icon"/>
    <dgm:cxn modelId="{7C2C411D-6EA9-4CBD-B5CF-4B55C2906483}" type="presParOf" srcId="{AF01E55F-FA23-4960-B5AA-E56584184225}" destId="{B38C4C99-9B16-454A-9ADE-EEB9A157B5D5}" srcOrd="5" destOrd="0" presId="urn:microsoft.com/office/officeart/2005/8/layout/chevronAccent+Icon"/>
    <dgm:cxn modelId="{747454B1-A43E-4216-8125-D3D3AC34EF43}" type="presParOf" srcId="{AF01E55F-FA23-4960-B5AA-E56584184225}" destId="{15ED9398-2680-4751-880B-59C8C6DFEE19}" srcOrd="6" destOrd="0" presId="urn:microsoft.com/office/officeart/2005/8/layout/chevronAccent+Icon"/>
    <dgm:cxn modelId="{C47BD2AE-6F06-4BF9-906E-DD02D71A1BF3}" type="presParOf" srcId="{15ED9398-2680-4751-880B-59C8C6DFEE19}" destId="{0829DB02-9EF2-46E5-A9AB-BCB9B752F9F0}" srcOrd="0" destOrd="0" presId="urn:microsoft.com/office/officeart/2005/8/layout/chevronAccent+Icon"/>
    <dgm:cxn modelId="{899833A0-841A-40E1-ABF6-11A2F673B7A2}" type="presParOf" srcId="{15ED9398-2680-4751-880B-59C8C6DFEE19}" destId="{435F6F1D-E346-4A59-8911-4BB928EAC902}" srcOrd="1" destOrd="0" presId="urn:microsoft.com/office/officeart/2005/8/layout/chevronAccent+Icon"/>
    <dgm:cxn modelId="{8322BB72-FE01-4032-B4E0-87164E85DE81}" type="presParOf" srcId="{AF01E55F-FA23-4960-B5AA-E56584184225}" destId="{FF320EE8-A0C1-4E6F-BB5F-0FB95DC6345C}" srcOrd="7" destOrd="0" presId="urn:microsoft.com/office/officeart/2005/8/layout/chevronAccent+Icon"/>
    <dgm:cxn modelId="{80B35C52-7007-404C-975D-D6A219EED839}" type="presParOf" srcId="{AF01E55F-FA23-4960-B5AA-E56584184225}" destId="{CEC135BB-F65F-4167-8F90-49EB98993D55}" srcOrd="8" destOrd="0" presId="urn:microsoft.com/office/officeart/2005/8/layout/chevronAccent+Icon"/>
    <dgm:cxn modelId="{F7CF0562-B2A6-493A-886F-F11F30E935C6}" type="presParOf" srcId="{CEC135BB-F65F-4167-8F90-49EB98993D55}" destId="{21C48BBD-B0BF-4C1B-8ED7-24541983E502}" srcOrd="0" destOrd="0" presId="urn:microsoft.com/office/officeart/2005/8/layout/chevronAccent+Icon"/>
    <dgm:cxn modelId="{3E857ED3-049F-471B-BA10-5A2EE68F003E}" type="presParOf" srcId="{CEC135BB-F65F-4167-8F90-49EB98993D55}" destId="{66E279AB-F800-457E-8944-FCCDB7090E72}" srcOrd="1" destOrd="0" presId="urn:microsoft.com/office/officeart/2005/8/layout/chevronAccent+Icon"/>
    <dgm:cxn modelId="{D1A37823-9A4B-469B-98FF-EC7F12579E04}" type="presParOf" srcId="{AF01E55F-FA23-4960-B5AA-E56584184225}" destId="{2EF87986-5D23-4AF4-A9C9-F9A6984D6705}" srcOrd="9" destOrd="0" presId="urn:microsoft.com/office/officeart/2005/8/layout/chevronAccent+Icon"/>
    <dgm:cxn modelId="{DC55FF8E-2C6D-4B64-BB86-F99EBD03E052}" type="presParOf" srcId="{AF01E55F-FA23-4960-B5AA-E56584184225}" destId="{C8E959CC-BDDA-47AA-BF14-EA0558FDCF49}" srcOrd="10" destOrd="0" presId="urn:microsoft.com/office/officeart/2005/8/layout/chevronAccent+Icon"/>
    <dgm:cxn modelId="{0E400930-540F-415B-BEC9-AE15380A8068}" type="presParOf" srcId="{C8E959CC-BDDA-47AA-BF14-EA0558FDCF49}" destId="{E523D39C-AF95-4699-AB26-152C5289D4E7}" srcOrd="0" destOrd="0" presId="urn:microsoft.com/office/officeart/2005/8/layout/chevronAccent+Icon"/>
    <dgm:cxn modelId="{AAEA4379-F298-4272-BA04-EFCF0F0A9B1B}" type="presParOf" srcId="{C8E959CC-BDDA-47AA-BF14-EA0558FDCF49}" destId="{F063E443-E418-40BE-85CD-11B0ADB84803}" srcOrd="1" destOrd="0" presId="urn:microsoft.com/office/officeart/2005/8/layout/chevronAccen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A970F-C489-49B5-8F1D-BB86FED0091C}">
      <dsp:nvSpPr>
        <dsp:cNvPr id="0" name=""/>
        <dsp:cNvSpPr/>
      </dsp:nvSpPr>
      <dsp:spPr>
        <a:xfrm>
          <a:off x="824" y="1557828"/>
          <a:ext cx="1596979" cy="616434"/>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7EA635-C13F-4292-9307-0CEEC8059010}">
      <dsp:nvSpPr>
        <dsp:cNvPr id="0" name=""/>
        <dsp:cNvSpPr/>
      </dsp:nvSpPr>
      <dsp:spPr>
        <a:xfrm>
          <a:off x="426685" y="1711937"/>
          <a:ext cx="1348560" cy="6164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j-lt"/>
            </a:rPr>
            <a:t>Identify dry periods</a:t>
          </a:r>
        </a:p>
      </dsp:txBody>
      <dsp:txXfrm>
        <a:off x="444740" y="1729992"/>
        <a:ext cx="1312450" cy="580324"/>
      </dsp:txXfrm>
    </dsp:sp>
    <dsp:sp modelId="{368D5E6C-3BE7-4ECA-A162-2D4B5E39FF31}">
      <dsp:nvSpPr>
        <dsp:cNvPr id="0" name=""/>
        <dsp:cNvSpPr/>
      </dsp:nvSpPr>
      <dsp:spPr>
        <a:xfrm>
          <a:off x="1824930" y="1557828"/>
          <a:ext cx="1596979" cy="616434"/>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4E10CC-1D03-494F-9296-8222CE973743}">
      <dsp:nvSpPr>
        <dsp:cNvPr id="0" name=""/>
        <dsp:cNvSpPr/>
      </dsp:nvSpPr>
      <dsp:spPr>
        <a:xfrm>
          <a:off x="2250791" y="1711937"/>
          <a:ext cx="1348560" cy="6164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j-lt"/>
            </a:rPr>
            <a:t>Identify events for analysis</a:t>
          </a:r>
        </a:p>
      </dsp:txBody>
      <dsp:txXfrm>
        <a:off x="2268846" y="1729992"/>
        <a:ext cx="1312450" cy="580324"/>
      </dsp:txXfrm>
    </dsp:sp>
    <dsp:sp modelId="{D8C71E37-D660-49C2-B34D-5F8222438A9C}">
      <dsp:nvSpPr>
        <dsp:cNvPr id="0" name=""/>
        <dsp:cNvSpPr/>
      </dsp:nvSpPr>
      <dsp:spPr>
        <a:xfrm>
          <a:off x="3649036" y="1557828"/>
          <a:ext cx="1596979" cy="616434"/>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778CAB-7CE7-4354-B994-32CC2E74A105}">
      <dsp:nvSpPr>
        <dsp:cNvPr id="0" name=""/>
        <dsp:cNvSpPr/>
      </dsp:nvSpPr>
      <dsp:spPr>
        <a:xfrm>
          <a:off x="4074897" y="1711937"/>
          <a:ext cx="1348560" cy="6164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j-lt"/>
            </a:rPr>
            <a:t>Calculate excess flow</a:t>
          </a:r>
        </a:p>
      </dsp:txBody>
      <dsp:txXfrm>
        <a:off x="4092952" y="1729992"/>
        <a:ext cx="1312450" cy="580324"/>
      </dsp:txXfrm>
    </dsp:sp>
    <dsp:sp modelId="{0829DB02-9EF2-46E5-A9AB-BCB9B752F9F0}">
      <dsp:nvSpPr>
        <dsp:cNvPr id="0" name=""/>
        <dsp:cNvSpPr/>
      </dsp:nvSpPr>
      <dsp:spPr>
        <a:xfrm>
          <a:off x="5473141" y="1557828"/>
          <a:ext cx="1596979" cy="616434"/>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5F6F1D-E346-4A59-8911-4BB928EAC902}">
      <dsp:nvSpPr>
        <dsp:cNvPr id="0" name=""/>
        <dsp:cNvSpPr/>
      </dsp:nvSpPr>
      <dsp:spPr>
        <a:xfrm>
          <a:off x="5899003" y="1711937"/>
          <a:ext cx="1348560" cy="6164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j-lt"/>
            </a:rPr>
            <a:t>Rank monitoring areas to identify most significant issues</a:t>
          </a:r>
        </a:p>
      </dsp:txBody>
      <dsp:txXfrm>
        <a:off x="5917058" y="1729992"/>
        <a:ext cx="1312450" cy="580324"/>
      </dsp:txXfrm>
    </dsp:sp>
    <dsp:sp modelId="{21C48BBD-B0BF-4C1B-8ED7-24541983E502}">
      <dsp:nvSpPr>
        <dsp:cNvPr id="0" name=""/>
        <dsp:cNvSpPr/>
      </dsp:nvSpPr>
      <dsp:spPr>
        <a:xfrm>
          <a:off x="7297247" y="1557828"/>
          <a:ext cx="1596979" cy="616434"/>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E279AB-F800-457E-8944-FCCDB7090E72}">
      <dsp:nvSpPr>
        <dsp:cNvPr id="0" name=""/>
        <dsp:cNvSpPr/>
      </dsp:nvSpPr>
      <dsp:spPr>
        <a:xfrm>
          <a:off x="7723108" y="1711937"/>
          <a:ext cx="1348560" cy="6164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j-lt"/>
            </a:rPr>
            <a:t>Prioritize sewer inspection based on analysis results</a:t>
          </a:r>
        </a:p>
      </dsp:txBody>
      <dsp:txXfrm>
        <a:off x="7741163" y="1729992"/>
        <a:ext cx="1312450" cy="580324"/>
      </dsp:txXfrm>
    </dsp:sp>
    <dsp:sp modelId="{E523D39C-AF95-4699-AB26-152C5289D4E7}">
      <dsp:nvSpPr>
        <dsp:cNvPr id="0" name=""/>
        <dsp:cNvSpPr/>
      </dsp:nvSpPr>
      <dsp:spPr>
        <a:xfrm>
          <a:off x="9121353" y="1557828"/>
          <a:ext cx="1596979" cy="616434"/>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63E443-E418-40BE-85CD-11B0ADB84803}">
      <dsp:nvSpPr>
        <dsp:cNvPr id="0" name=""/>
        <dsp:cNvSpPr/>
      </dsp:nvSpPr>
      <dsp:spPr>
        <a:xfrm>
          <a:off x="9547214" y="1711937"/>
          <a:ext cx="1348560" cy="6164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j-lt"/>
            </a:rPr>
            <a:t>Prioritize rehab based on inspection findings</a:t>
          </a:r>
        </a:p>
      </dsp:txBody>
      <dsp:txXfrm>
        <a:off x="9565269" y="1729992"/>
        <a:ext cx="1312450" cy="580324"/>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0.58125</cdr:x>
      <cdr:y>0.38356</cdr:y>
    </cdr:from>
    <cdr:to>
      <cdr:x>0.58125</cdr:x>
      <cdr:y>0.54794</cdr:y>
    </cdr:to>
    <cdr:cxnSp macro="">
      <cdr:nvCxnSpPr>
        <cdr:cNvPr id="2" name="Connector: Elbow 2">
          <a:extLst xmlns:a="http://schemas.openxmlformats.org/drawingml/2006/main">
            <a:ext uri="{FF2B5EF4-FFF2-40B4-BE49-F238E27FC236}">
              <a16:creationId xmlns:a16="http://schemas.microsoft.com/office/drawing/2014/main" id="{802EA284-1DC0-4ACE-89D6-5EAED6786F76}"/>
            </a:ext>
          </a:extLst>
        </cdr:cNvPr>
        <cdr:cNvCxnSpPr/>
      </cdr:nvCxnSpPr>
      <cdr:spPr>
        <a:xfrm xmlns:a="http://schemas.openxmlformats.org/drawingml/2006/main">
          <a:off x="7086600" y="2133600"/>
          <a:ext cx="0" cy="914380"/>
        </a:xfrm>
        <a:prstGeom xmlns:a="http://schemas.openxmlformats.org/drawingml/2006/main" prst="straightConnector1">
          <a:avLst/>
        </a:prstGeom>
        <a:ln xmlns:a="http://schemas.openxmlformats.org/drawingml/2006/main" w="25400">
          <a:solidFill>
            <a:srgbClr val="FF0000"/>
          </a:solid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AD17E45-F837-A24F-94C9-9BB9A6B9E6E4}" type="datetimeFigureOut">
              <a:rPr lang="en-US" smtClean="0"/>
              <a:t>1/30/2020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30D5CC5-B770-504A-AE93-C0315532F9C4}" type="slidenum">
              <a:rPr lang="en-US" smtClean="0"/>
              <a:t>‹#›</a:t>
            </a:fld>
            <a:endParaRPr lang="en-US"/>
          </a:p>
        </p:txBody>
      </p:sp>
    </p:spTree>
    <p:extLst>
      <p:ext uri="{BB962C8B-B14F-4D97-AF65-F5344CB8AC3E}">
        <p14:creationId xmlns:p14="http://schemas.microsoft.com/office/powerpoint/2010/main" val="1484361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1</a:t>
            </a:fld>
            <a:endParaRPr lang="en-US" dirty="0"/>
          </a:p>
        </p:txBody>
      </p:sp>
    </p:spTree>
    <p:extLst>
      <p:ext uri="{BB962C8B-B14F-4D97-AF65-F5344CB8AC3E}">
        <p14:creationId xmlns:p14="http://schemas.microsoft.com/office/powerpoint/2010/main" val="257999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11</a:t>
            </a:fld>
            <a:endParaRPr lang="en-US"/>
          </a:p>
        </p:txBody>
      </p:sp>
    </p:spTree>
    <p:extLst>
      <p:ext uri="{BB962C8B-B14F-4D97-AF65-F5344CB8AC3E}">
        <p14:creationId xmlns:p14="http://schemas.microsoft.com/office/powerpoint/2010/main" val="2143093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12</a:t>
            </a:fld>
            <a:endParaRPr lang="en-US"/>
          </a:p>
        </p:txBody>
      </p:sp>
    </p:spTree>
    <p:extLst>
      <p:ext uri="{BB962C8B-B14F-4D97-AF65-F5344CB8AC3E}">
        <p14:creationId xmlns:p14="http://schemas.microsoft.com/office/powerpoint/2010/main" val="2725570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 Plan assumed three planning horizons in 2020, 2030 and ultimate buildout</a:t>
            </a:r>
          </a:p>
          <a:p>
            <a:r>
              <a:rPr lang="en-US" dirty="0"/>
              <a:t>Future flow conditions are assumed and based on several factors including population growth, industrial and commercial growth, and rehabilitation effectiveness of existing system</a:t>
            </a:r>
          </a:p>
          <a:p>
            <a:r>
              <a:rPr lang="en-US" dirty="0"/>
              <a:t>Master plan used regional transportation planning projections for planning horizons, which included population and employee count.</a:t>
            </a:r>
          </a:p>
          <a:p>
            <a:r>
              <a:rPr lang="en-US" dirty="0"/>
              <a:t>Ultimate buildout projections incorporated maximum allowable zoning densities based on existing zoning.</a:t>
            </a:r>
          </a:p>
          <a:p>
            <a:endParaRPr lang="en-US" dirty="0"/>
          </a:p>
          <a:p>
            <a:r>
              <a:rPr lang="en-US" dirty="0"/>
              <a:t>The starting point or base year for projections was chosen as 2015 since the hydraulic model was generally developed and calibrated to this period. For the MP, planning horizons were chosen as Year 2020, Year 2030, and a non-specified year in the future representing complete buildout for </a:t>
            </a:r>
          </a:p>
          <a:p>
            <a:r>
              <a:rPr lang="en-US" dirty="0"/>
              <a:t>Brentwood in terms of reaching its maximum sewer capacity.</a:t>
            </a:r>
          </a:p>
          <a:p>
            <a:endParaRPr lang="en-US" dirty="0"/>
          </a:p>
          <a:p>
            <a:r>
              <a:rPr lang="en-US" dirty="0"/>
              <a:t>Although data from the MPO was used for Years 2020 and 2030, it was not considered suitable to use by itself for the ultimate buildout scenario. Buildout in OCB is not projected to be completely built out until well after Year 2040.</a:t>
            </a:r>
          </a:p>
          <a:p>
            <a:r>
              <a:rPr lang="en-US" dirty="0"/>
              <a:t>Therefore, available land and allowable zoning densities were also considered for the ultimate buildout scenario.</a:t>
            </a:r>
          </a:p>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13</a:t>
            </a:fld>
            <a:endParaRPr lang="en-US"/>
          </a:p>
        </p:txBody>
      </p:sp>
    </p:spTree>
    <p:extLst>
      <p:ext uri="{BB962C8B-B14F-4D97-AF65-F5344CB8AC3E}">
        <p14:creationId xmlns:p14="http://schemas.microsoft.com/office/powerpoint/2010/main" val="1085503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Generic lead-in to how system is evaluated.  Could mention that we look at both dry and wet weather conditions.</a:t>
            </a:r>
          </a:p>
          <a:p>
            <a:endParaRPr lang="en-US" dirty="0"/>
          </a:p>
          <a:p>
            <a:r>
              <a:rPr lang="en-US" dirty="0"/>
              <a:t>Could also discuss surcharge utilizes in-line storage and is generally acceptable for existing sewer systems provided no overflows occur.</a:t>
            </a:r>
          </a:p>
          <a:p>
            <a:endParaRPr lang="en-US" dirty="0"/>
          </a:p>
          <a:p>
            <a:pPr defTabSz="931774">
              <a:defRPr/>
            </a:pPr>
            <a:r>
              <a:rPr lang="en-US" dirty="0"/>
              <a:t>Figure above shows how the model compares to observed data in terms of flow, level and rainfall.  Shows how flow, depth and rainfall are related.  Also shows both dry and wet weather periods.</a:t>
            </a:r>
          </a:p>
          <a:p>
            <a:endParaRPr lang="en-US" dirty="0"/>
          </a:p>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14</a:t>
            </a:fld>
            <a:endParaRPr lang="en-US"/>
          </a:p>
        </p:txBody>
      </p:sp>
    </p:spTree>
    <p:extLst>
      <p:ext uri="{BB962C8B-B14F-4D97-AF65-F5344CB8AC3E}">
        <p14:creationId xmlns:p14="http://schemas.microsoft.com/office/powerpoint/2010/main" val="1860087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Brentwood’s collection system was modeled under both current and future conditions to determine</a:t>
            </a:r>
          </a:p>
          <a:p>
            <a:r>
              <a:rPr lang="en-US" dirty="0"/>
              <a:t>locations where overflows are predicted to occur during the design storm event. For future conditions, it was assumed that a certain amount of I&amp;I would be removed due to rehabilitation efforts. The areas identified for 25 % I&amp;I reduction represent sub-basins where rehabilitation plans are known to be underway and 10% I&amp;I reduction for other areas in the system likely to be rehabilitated. Since rehabilitation will continually be performed as a component of Brentwood’s CMOM program, it was assumed that any reductions from rehabilitation would be maintained over the planning horizons beginning in Year 2020.</a:t>
            </a:r>
          </a:p>
          <a:p>
            <a:endParaRPr lang="en-US" dirty="0"/>
          </a:p>
          <a:p>
            <a:r>
              <a:rPr lang="en-US" dirty="0"/>
              <a:t>Modeling predicts overflow volumes for the 2-year, 24-hour design storm do increase in future conditions with no improvements.</a:t>
            </a:r>
          </a:p>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15</a:t>
            </a:fld>
            <a:endParaRPr lang="en-US"/>
          </a:p>
        </p:txBody>
      </p:sp>
    </p:spTree>
    <p:extLst>
      <p:ext uri="{BB962C8B-B14F-4D97-AF65-F5344CB8AC3E}">
        <p14:creationId xmlns:p14="http://schemas.microsoft.com/office/powerpoint/2010/main" val="4090908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63392" eaLnBrk="0" fontAlgn="base" hangingPunct="0">
              <a:spcBef>
                <a:spcPct val="30000"/>
              </a:spcBef>
              <a:spcAft>
                <a:spcPct val="0"/>
              </a:spcAft>
              <a:defRPr/>
            </a:pPr>
            <a:r>
              <a:rPr lang="en-US" dirty="0"/>
              <a:t>This is the identification approach MWS took with its CAP/ER.</a:t>
            </a:r>
          </a:p>
          <a:p>
            <a:endParaRPr lang="en-US" dirty="0"/>
          </a:p>
          <a:p>
            <a:r>
              <a:rPr lang="en-US" dirty="0"/>
              <a:t>Equalization alternatives of both BPS and Mid-Trunk EQ only did not eliminate overflows. </a:t>
            </a:r>
          </a:p>
          <a:p>
            <a:endParaRPr lang="en-US" dirty="0"/>
          </a:p>
          <a:p>
            <a:r>
              <a:rPr lang="en-US" dirty="0"/>
              <a:t>Upsizing trunk to BPS was evaluated as way to eliminate mid-trunk EQ, but was found to be expensive and still requires larger EQ tank at BPS.</a:t>
            </a:r>
          </a:p>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16</a:t>
            </a:fld>
            <a:endParaRPr lang="en-US"/>
          </a:p>
        </p:txBody>
      </p:sp>
    </p:spTree>
    <p:extLst>
      <p:ext uri="{BB962C8B-B14F-4D97-AF65-F5344CB8AC3E}">
        <p14:creationId xmlns:p14="http://schemas.microsoft.com/office/powerpoint/2010/main" val="989352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Chenoweth LS and Scales LS identified during evaluation for upsize</a:t>
            </a:r>
          </a:p>
          <a:p>
            <a:endParaRPr lang="en-US" dirty="0"/>
          </a:p>
          <a:p>
            <a:r>
              <a:rPr lang="en-US" dirty="0"/>
              <a:t>3,300 LF of 8-inch sewer south of Concord Rd in the vicinity of Brentwood’s First Presbyterian</a:t>
            </a:r>
          </a:p>
          <a:p>
            <a:r>
              <a:rPr lang="en-US" dirty="0"/>
              <a:t>Church near Franklin Rd and Longstreet Dr identified for upsize</a:t>
            </a:r>
          </a:p>
          <a:p>
            <a:endParaRPr lang="en-US" dirty="0"/>
          </a:p>
          <a:p>
            <a:r>
              <a:rPr lang="en-US" dirty="0"/>
              <a:t>2,910 LF of 12-inch &amp; 380 LF of 15-inch sewer at the downstream end of the Owl Creek basin in</a:t>
            </a:r>
          </a:p>
          <a:p>
            <a:r>
              <a:rPr lang="en-US" dirty="0"/>
              <a:t>the vicinity of Concord Rd and Sunset Rd identified for upsize</a:t>
            </a:r>
          </a:p>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17</a:t>
            </a:fld>
            <a:endParaRPr lang="en-US"/>
          </a:p>
        </p:txBody>
      </p:sp>
    </p:spTree>
    <p:extLst>
      <p:ext uri="{BB962C8B-B14F-4D97-AF65-F5344CB8AC3E}">
        <p14:creationId xmlns:p14="http://schemas.microsoft.com/office/powerpoint/2010/main" val="3253249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Chenoweth LS and Scales LS identified during evaluation for upsize</a:t>
            </a:r>
          </a:p>
          <a:p>
            <a:endParaRPr lang="en-US" dirty="0"/>
          </a:p>
          <a:p>
            <a:r>
              <a:rPr lang="en-US" dirty="0"/>
              <a:t>3,300 LF of 8-inch sewer south of Concord Rd in the vicinity of Brentwood’s First Presbyterian</a:t>
            </a:r>
          </a:p>
          <a:p>
            <a:r>
              <a:rPr lang="en-US" dirty="0"/>
              <a:t>Church near Franklin Rd and Longstreet Dr identified for upsize</a:t>
            </a:r>
          </a:p>
          <a:p>
            <a:endParaRPr lang="en-US" dirty="0"/>
          </a:p>
          <a:p>
            <a:r>
              <a:rPr lang="en-US" dirty="0"/>
              <a:t>2,910 LF of 12-inch &amp; 380 LF of 15-inch sewer at the downstream end of the Owl Creek basin in</a:t>
            </a:r>
          </a:p>
          <a:p>
            <a:r>
              <a:rPr lang="en-US" dirty="0"/>
              <a:t>the vicinity of Concord Rd and Sunset Rd identified for upsize</a:t>
            </a:r>
          </a:p>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18</a:t>
            </a:fld>
            <a:endParaRPr lang="en-US"/>
          </a:p>
        </p:txBody>
      </p:sp>
    </p:spTree>
    <p:extLst>
      <p:ext uri="{BB962C8B-B14F-4D97-AF65-F5344CB8AC3E}">
        <p14:creationId xmlns:p14="http://schemas.microsoft.com/office/powerpoint/2010/main" val="3787164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Chenoweth LS and Scales LS identified during evaluation for upsize</a:t>
            </a:r>
          </a:p>
          <a:p>
            <a:endParaRPr lang="en-US" dirty="0"/>
          </a:p>
          <a:p>
            <a:r>
              <a:rPr lang="en-US" dirty="0"/>
              <a:t>3,300 LF of 8-inch sewer south of Concord Rd in the vicinity of Brentwood’s First Presbyterian</a:t>
            </a:r>
          </a:p>
          <a:p>
            <a:r>
              <a:rPr lang="en-US" dirty="0"/>
              <a:t>Church near Franklin Rd and Longstreet Dr identified for upsize</a:t>
            </a:r>
          </a:p>
          <a:p>
            <a:endParaRPr lang="en-US" dirty="0"/>
          </a:p>
          <a:p>
            <a:r>
              <a:rPr lang="en-US" dirty="0"/>
              <a:t>2,910 LF of 12-inch &amp; 380 LF of 15-inch sewer at the downstream end of the Owl Creek basin in</a:t>
            </a:r>
          </a:p>
          <a:p>
            <a:r>
              <a:rPr lang="en-US" dirty="0"/>
              <a:t>the vicinity of Concord Rd and Sunset Rd identified for upsize</a:t>
            </a:r>
          </a:p>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19</a:t>
            </a:fld>
            <a:endParaRPr lang="en-US" dirty="0"/>
          </a:p>
        </p:txBody>
      </p:sp>
    </p:spTree>
    <p:extLst>
      <p:ext uri="{BB962C8B-B14F-4D97-AF65-F5344CB8AC3E}">
        <p14:creationId xmlns:p14="http://schemas.microsoft.com/office/powerpoint/2010/main" val="813407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930D5CC5-B770-504A-AE93-C0315532F9C4}" type="slidenum">
              <a:rPr lang="en-US">
                <a:solidFill>
                  <a:prstClr val="black"/>
                </a:solidFill>
                <a:latin typeface="Calibri" panose="020F0502020204030204"/>
              </a:rPr>
              <a:pPr defTabSz="931774">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59444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2</a:t>
            </a:fld>
            <a:endParaRPr lang="en-US" dirty="0"/>
          </a:p>
        </p:txBody>
      </p:sp>
    </p:spTree>
    <p:extLst>
      <p:ext uri="{BB962C8B-B14F-4D97-AF65-F5344CB8AC3E}">
        <p14:creationId xmlns:p14="http://schemas.microsoft.com/office/powerpoint/2010/main" val="1767715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dirty="0"/>
              <a:t>INSERT CHART: showing Annual SSO Count (from Drew) and Annual rainfall</a:t>
            </a:r>
          </a:p>
          <a:p>
            <a:pPr marL="349415" indent="-349415">
              <a:buFontTx/>
              <a:buChar char="-"/>
            </a:pPr>
            <a:r>
              <a:rPr lang="en-US" dirty="0"/>
              <a:t>Initial analysis shows SSOs dropped by 50% from 2008 to 2018 (18 SSOs in 2008 and 9 SSOs in 2018), while rainfall increased by about 50% (44 inches to 62 inches)</a:t>
            </a:r>
          </a:p>
          <a:p>
            <a:endParaRPr lang="en-US" dirty="0"/>
          </a:p>
        </p:txBody>
      </p:sp>
      <p:sp>
        <p:nvSpPr>
          <p:cNvPr id="4" name="Slide Number Placeholder 3"/>
          <p:cNvSpPr>
            <a:spLocks noGrp="1"/>
          </p:cNvSpPr>
          <p:nvPr>
            <p:ph type="sldNum" sz="quarter" idx="5"/>
          </p:nvPr>
        </p:nvSpPr>
        <p:spPr/>
        <p:txBody>
          <a:bodyPr/>
          <a:lstStyle/>
          <a:p>
            <a:pPr defTabSz="931774">
              <a:defRPr/>
            </a:pPr>
            <a:fld id="{A87AE59E-FB5A-417C-8905-9CC4D4A2606A}" type="slidenum">
              <a:rPr lang="en-US">
                <a:solidFill>
                  <a:prstClr val="black"/>
                </a:solidFill>
                <a:latin typeface="Calibri"/>
              </a:rPr>
              <a:pPr defTabSz="931774">
                <a:defRPr/>
              </a:pPr>
              <a:t>27</a:t>
            </a:fld>
            <a:endParaRPr lang="en-US" dirty="0">
              <a:solidFill>
                <a:prstClr val="black"/>
              </a:solidFill>
              <a:latin typeface="Calibri"/>
            </a:endParaRPr>
          </a:p>
        </p:txBody>
      </p:sp>
    </p:spTree>
    <p:extLst>
      <p:ext uri="{BB962C8B-B14F-4D97-AF65-F5344CB8AC3E}">
        <p14:creationId xmlns:p14="http://schemas.microsoft.com/office/powerpoint/2010/main" val="1825399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31</a:t>
            </a:fld>
            <a:endParaRPr lang="en-US"/>
          </a:p>
        </p:txBody>
      </p:sp>
    </p:spTree>
    <p:extLst>
      <p:ext uri="{BB962C8B-B14F-4D97-AF65-F5344CB8AC3E}">
        <p14:creationId xmlns:p14="http://schemas.microsoft.com/office/powerpoint/2010/main" val="1961979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32</a:t>
            </a:fld>
            <a:endParaRPr lang="en-US"/>
          </a:p>
        </p:txBody>
      </p:sp>
    </p:spTree>
    <p:extLst>
      <p:ext uri="{BB962C8B-B14F-4D97-AF65-F5344CB8AC3E}">
        <p14:creationId xmlns:p14="http://schemas.microsoft.com/office/powerpoint/2010/main" val="2163237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33</a:t>
            </a:fld>
            <a:endParaRPr lang="en-US"/>
          </a:p>
        </p:txBody>
      </p:sp>
    </p:spTree>
    <p:extLst>
      <p:ext uri="{BB962C8B-B14F-4D97-AF65-F5344CB8AC3E}">
        <p14:creationId xmlns:p14="http://schemas.microsoft.com/office/powerpoint/2010/main" val="2274743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34</a:t>
            </a:fld>
            <a:endParaRPr lang="en-US"/>
          </a:p>
        </p:txBody>
      </p:sp>
    </p:spTree>
    <p:extLst>
      <p:ext uri="{BB962C8B-B14F-4D97-AF65-F5344CB8AC3E}">
        <p14:creationId xmlns:p14="http://schemas.microsoft.com/office/powerpoint/2010/main" val="2695143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35</a:t>
            </a:fld>
            <a:endParaRPr lang="en-US"/>
          </a:p>
        </p:txBody>
      </p:sp>
    </p:spTree>
    <p:extLst>
      <p:ext uri="{BB962C8B-B14F-4D97-AF65-F5344CB8AC3E}">
        <p14:creationId xmlns:p14="http://schemas.microsoft.com/office/powerpoint/2010/main" val="3398796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36</a:t>
            </a:fld>
            <a:endParaRPr lang="en-US"/>
          </a:p>
        </p:txBody>
      </p:sp>
    </p:spTree>
    <p:extLst>
      <p:ext uri="{BB962C8B-B14F-4D97-AF65-F5344CB8AC3E}">
        <p14:creationId xmlns:p14="http://schemas.microsoft.com/office/powerpoint/2010/main" val="2306572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37</a:t>
            </a:fld>
            <a:endParaRPr lang="en-US"/>
          </a:p>
        </p:txBody>
      </p:sp>
    </p:spTree>
    <p:extLst>
      <p:ext uri="{BB962C8B-B14F-4D97-AF65-F5344CB8AC3E}">
        <p14:creationId xmlns:p14="http://schemas.microsoft.com/office/powerpoint/2010/main" val="409144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38</a:t>
            </a:fld>
            <a:endParaRPr lang="en-US"/>
          </a:p>
        </p:txBody>
      </p:sp>
    </p:spTree>
    <p:extLst>
      <p:ext uri="{BB962C8B-B14F-4D97-AF65-F5344CB8AC3E}">
        <p14:creationId xmlns:p14="http://schemas.microsoft.com/office/powerpoint/2010/main" val="266432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39</a:t>
            </a:fld>
            <a:endParaRPr lang="en-US"/>
          </a:p>
        </p:txBody>
      </p:sp>
    </p:spTree>
    <p:extLst>
      <p:ext uri="{BB962C8B-B14F-4D97-AF65-F5344CB8AC3E}">
        <p14:creationId xmlns:p14="http://schemas.microsoft.com/office/powerpoint/2010/main" val="323705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3</a:t>
            </a:fld>
            <a:endParaRPr lang="en-US" dirty="0"/>
          </a:p>
        </p:txBody>
      </p:sp>
    </p:spTree>
    <p:extLst>
      <p:ext uri="{BB962C8B-B14F-4D97-AF65-F5344CB8AC3E}">
        <p14:creationId xmlns:p14="http://schemas.microsoft.com/office/powerpoint/2010/main" val="3181337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40</a:t>
            </a:fld>
            <a:endParaRPr lang="en-US"/>
          </a:p>
        </p:txBody>
      </p:sp>
    </p:spTree>
    <p:extLst>
      <p:ext uri="{BB962C8B-B14F-4D97-AF65-F5344CB8AC3E}">
        <p14:creationId xmlns:p14="http://schemas.microsoft.com/office/powerpoint/2010/main" val="2792729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4</a:t>
            </a:fld>
            <a:endParaRPr lang="en-US" dirty="0"/>
          </a:p>
        </p:txBody>
      </p:sp>
    </p:spTree>
    <p:extLst>
      <p:ext uri="{BB962C8B-B14F-4D97-AF65-F5344CB8AC3E}">
        <p14:creationId xmlns:p14="http://schemas.microsoft.com/office/powerpoint/2010/main" val="3825325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Two Major Sewer Basins, Little Harpeth River Basin and Owl Creek </a:t>
            </a:r>
          </a:p>
          <a:p>
            <a:pPr marL="349415" indent="-349415">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Little Harpeth River Basin, the Largest @70% of Service Area.  Stretches from West of Hillsboro Rd to Split Log Rd.  </a:t>
            </a:r>
          </a:p>
          <a:p>
            <a:pPr marL="349415" indent="-349415">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Owl Creek Basin, @30% of Service Area.  Extends from East Old Smyrna Rd., to </a:t>
            </a:r>
            <a:r>
              <a:rPr lang="en-US" dirty="0" err="1">
                <a:solidFill>
                  <a:srgbClr val="274289"/>
                </a:solidFill>
                <a:latin typeface="Arial" panose="020B0604020202020204" pitchFamily="34" charset="0"/>
                <a:cs typeface="Arial" panose="020B0604020202020204" pitchFamily="34" charset="0"/>
              </a:rPr>
              <a:t>Taramore</a:t>
            </a:r>
            <a:r>
              <a:rPr lang="en-US" dirty="0">
                <a:solidFill>
                  <a:srgbClr val="274289"/>
                </a:solidFill>
                <a:latin typeface="Arial" panose="020B0604020202020204" pitchFamily="34" charset="0"/>
                <a:cs typeface="Arial" panose="020B0604020202020204" pitchFamily="34" charset="0"/>
              </a:rPr>
              <a:t>, to Sunset Rd. Area.  </a:t>
            </a:r>
          </a:p>
          <a:p>
            <a:pPr marL="349415" indent="-349415">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For Areas East of Sunset Rd., Metro/Nashville Sewer Customer. </a:t>
            </a:r>
          </a:p>
          <a:p>
            <a:pPr marL="349415" indent="-349415">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Metro Sewer also connects with Brentwood at various locations along Old Hickory Blvd. </a:t>
            </a:r>
          </a:p>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5</a:t>
            </a:fld>
            <a:endParaRPr lang="en-US"/>
          </a:p>
        </p:txBody>
      </p:sp>
    </p:spTree>
    <p:extLst>
      <p:ext uri="{BB962C8B-B14F-4D97-AF65-F5344CB8AC3E}">
        <p14:creationId xmlns:p14="http://schemas.microsoft.com/office/powerpoint/2010/main" val="3309866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6</a:t>
            </a:fld>
            <a:endParaRPr lang="en-US"/>
          </a:p>
        </p:txBody>
      </p:sp>
    </p:spTree>
    <p:extLst>
      <p:ext uri="{BB962C8B-B14F-4D97-AF65-F5344CB8AC3E}">
        <p14:creationId xmlns:p14="http://schemas.microsoft.com/office/powerpoint/2010/main" val="4243298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7</a:t>
            </a:fld>
            <a:endParaRPr lang="en-US"/>
          </a:p>
        </p:txBody>
      </p:sp>
    </p:spTree>
    <p:extLst>
      <p:ext uri="{BB962C8B-B14F-4D97-AF65-F5344CB8AC3E}">
        <p14:creationId xmlns:p14="http://schemas.microsoft.com/office/powerpoint/2010/main" val="2750252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9</a:t>
            </a:fld>
            <a:endParaRPr lang="en-US"/>
          </a:p>
        </p:txBody>
      </p:sp>
    </p:spTree>
    <p:extLst>
      <p:ext uri="{BB962C8B-B14F-4D97-AF65-F5344CB8AC3E}">
        <p14:creationId xmlns:p14="http://schemas.microsoft.com/office/powerpoint/2010/main" val="3556084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D5CC5-B770-504A-AE93-C0315532F9C4}" type="slidenum">
              <a:rPr lang="en-US" smtClean="0"/>
              <a:t>10</a:t>
            </a:fld>
            <a:endParaRPr lang="en-US"/>
          </a:p>
        </p:txBody>
      </p:sp>
    </p:spTree>
    <p:extLst>
      <p:ext uri="{BB962C8B-B14F-4D97-AF65-F5344CB8AC3E}">
        <p14:creationId xmlns:p14="http://schemas.microsoft.com/office/powerpoint/2010/main" val="2600762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956E7-4C3F-A749-BC64-07AA8501D1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791578-87C9-124C-A5A7-905C60E4D4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E18729-C94E-854E-9284-9C2310BB7125}"/>
              </a:ext>
            </a:extLst>
          </p:cNvPr>
          <p:cNvSpPr>
            <a:spLocks noGrp="1"/>
          </p:cNvSpPr>
          <p:nvPr>
            <p:ph type="dt" sz="half" idx="10"/>
          </p:nvPr>
        </p:nvSpPr>
        <p:spPr/>
        <p:txBody>
          <a:bodyPr/>
          <a:lstStyle/>
          <a:p>
            <a:fld id="{4605E991-5013-A742-8221-BC437E9B8573}" type="datetimeFigureOut">
              <a:rPr lang="en-US" smtClean="0"/>
              <a:t>1/30/2020</a:t>
            </a:fld>
            <a:endParaRPr lang="en-US"/>
          </a:p>
        </p:txBody>
      </p:sp>
      <p:sp>
        <p:nvSpPr>
          <p:cNvPr id="5" name="Footer Placeholder 4">
            <a:extLst>
              <a:ext uri="{FF2B5EF4-FFF2-40B4-BE49-F238E27FC236}">
                <a16:creationId xmlns:a16="http://schemas.microsoft.com/office/drawing/2014/main" id="{65C3C7C5-3669-4640-A0BC-BE9E1D817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AE36BD-5D5C-FE4F-A651-9504C82437E3}"/>
              </a:ext>
            </a:extLst>
          </p:cNvPr>
          <p:cNvSpPr>
            <a:spLocks noGrp="1"/>
          </p:cNvSpPr>
          <p:nvPr>
            <p:ph type="sldNum" sz="quarter" idx="12"/>
          </p:nvPr>
        </p:nvSpPr>
        <p:spPr/>
        <p:txBody>
          <a:bodyPr/>
          <a:lstStyle/>
          <a:p>
            <a:fld id="{DDA75C04-02DF-AB4A-8ABF-D97C084C8AFD}" type="slidenum">
              <a:rPr lang="en-US" smtClean="0"/>
              <a:t>‹#›</a:t>
            </a:fld>
            <a:endParaRPr lang="en-US"/>
          </a:p>
        </p:txBody>
      </p:sp>
    </p:spTree>
    <p:extLst>
      <p:ext uri="{BB962C8B-B14F-4D97-AF65-F5344CB8AC3E}">
        <p14:creationId xmlns:p14="http://schemas.microsoft.com/office/powerpoint/2010/main" val="1034084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384F-AA9F-5446-9DDE-4BC340EC4D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D2171D-CCBB-4D45-877E-C04952A446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AFB64-3591-3743-BB4D-2E245C3AAAAD}"/>
              </a:ext>
            </a:extLst>
          </p:cNvPr>
          <p:cNvSpPr>
            <a:spLocks noGrp="1"/>
          </p:cNvSpPr>
          <p:nvPr>
            <p:ph type="dt" sz="half" idx="10"/>
          </p:nvPr>
        </p:nvSpPr>
        <p:spPr/>
        <p:txBody>
          <a:bodyPr/>
          <a:lstStyle/>
          <a:p>
            <a:fld id="{4605E991-5013-A742-8221-BC437E9B8573}" type="datetimeFigureOut">
              <a:rPr lang="en-US" smtClean="0"/>
              <a:t>1/30/2020</a:t>
            </a:fld>
            <a:endParaRPr lang="en-US"/>
          </a:p>
        </p:txBody>
      </p:sp>
      <p:sp>
        <p:nvSpPr>
          <p:cNvPr id="5" name="Footer Placeholder 4">
            <a:extLst>
              <a:ext uri="{FF2B5EF4-FFF2-40B4-BE49-F238E27FC236}">
                <a16:creationId xmlns:a16="http://schemas.microsoft.com/office/drawing/2014/main" id="{506B229E-D9D9-5246-940D-14B7B0A2B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2F33A4-53B4-4B45-92C6-2552BF8B9940}"/>
              </a:ext>
            </a:extLst>
          </p:cNvPr>
          <p:cNvSpPr>
            <a:spLocks noGrp="1"/>
          </p:cNvSpPr>
          <p:nvPr>
            <p:ph type="sldNum" sz="quarter" idx="12"/>
          </p:nvPr>
        </p:nvSpPr>
        <p:spPr/>
        <p:txBody>
          <a:bodyPr/>
          <a:lstStyle/>
          <a:p>
            <a:fld id="{DDA75C04-02DF-AB4A-8ABF-D97C084C8AFD}" type="slidenum">
              <a:rPr lang="en-US" smtClean="0"/>
              <a:t>‹#›</a:t>
            </a:fld>
            <a:endParaRPr lang="en-US"/>
          </a:p>
        </p:txBody>
      </p:sp>
    </p:spTree>
    <p:extLst>
      <p:ext uri="{BB962C8B-B14F-4D97-AF65-F5344CB8AC3E}">
        <p14:creationId xmlns:p14="http://schemas.microsoft.com/office/powerpoint/2010/main" val="1412351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3FAF33-A18F-1F45-A50D-86A73E3924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E01A61-438A-3440-B65E-A1708A8CC1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35332F-98A4-494D-B65B-41B4EA9D31D9}"/>
              </a:ext>
            </a:extLst>
          </p:cNvPr>
          <p:cNvSpPr>
            <a:spLocks noGrp="1"/>
          </p:cNvSpPr>
          <p:nvPr>
            <p:ph type="dt" sz="half" idx="10"/>
          </p:nvPr>
        </p:nvSpPr>
        <p:spPr/>
        <p:txBody>
          <a:bodyPr/>
          <a:lstStyle/>
          <a:p>
            <a:fld id="{4605E991-5013-A742-8221-BC437E9B8573}" type="datetimeFigureOut">
              <a:rPr lang="en-US" smtClean="0"/>
              <a:t>1/30/2020</a:t>
            </a:fld>
            <a:endParaRPr lang="en-US"/>
          </a:p>
        </p:txBody>
      </p:sp>
      <p:sp>
        <p:nvSpPr>
          <p:cNvPr id="5" name="Footer Placeholder 4">
            <a:extLst>
              <a:ext uri="{FF2B5EF4-FFF2-40B4-BE49-F238E27FC236}">
                <a16:creationId xmlns:a16="http://schemas.microsoft.com/office/drawing/2014/main" id="{67F85D92-8BD3-574A-997F-9FC208A27B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B22F1-9EE2-1240-8850-FB35AEBF0B3C}"/>
              </a:ext>
            </a:extLst>
          </p:cNvPr>
          <p:cNvSpPr>
            <a:spLocks noGrp="1"/>
          </p:cNvSpPr>
          <p:nvPr>
            <p:ph type="sldNum" sz="quarter" idx="12"/>
          </p:nvPr>
        </p:nvSpPr>
        <p:spPr/>
        <p:txBody>
          <a:bodyPr/>
          <a:lstStyle/>
          <a:p>
            <a:fld id="{DDA75C04-02DF-AB4A-8ABF-D97C084C8AFD}" type="slidenum">
              <a:rPr lang="en-US" smtClean="0"/>
              <a:t>‹#›</a:t>
            </a:fld>
            <a:endParaRPr lang="en-US"/>
          </a:p>
        </p:txBody>
      </p:sp>
    </p:spTree>
    <p:extLst>
      <p:ext uri="{BB962C8B-B14F-4D97-AF65-F5344CB8AC3E}">
        <p14:creationId xmlns:p14="http://schemas.microsoft.com/office/powerpoint/2010/main" val="1105265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AC90F71-E580-43A5-B089-E1C87E9A56B9}"/>
              </a:ext>
            </a:extLst>
          </p:cNvPr>
          <p:cNvCxnSpPr>
            <a:cxnSpLocks/>
          </p:cNvCxnSpPr>
          <p:nvPr userDrawn="1"/>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901824-02AC-41FA-8D34-C498F9860F49}"/>
              </a:ext>
            </a:extLst>
          </p:cNvPr>
          <p:cNvCxnSpPr>
            <a:cxnSpLocks/>
          </p:cNvCxnSpPr>
          <p:nvPr userDrawn="1"/>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2974B50-69CC-40BC-B44F-1E953681962F}"/>
              </a:ext>
            </a:extLst>
          </p:cNvPr>
          <p:cNvSpPr/>
          <p:nvPr userDrawn="1"/>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pic>
        <p:nvPicPr>
          <p:cNvPr id="12" name="Picture 11">
            <a:extLst>
              <a:ext uri="{FF2B5EF4-FFF2-40B4-BE49-F238E27FC236}">
                <a16:creationId xmlns:a16="http://schemas.microsoft.com/office/drawing/2014/main" id="{B3FB3351-B036-43C1-AA46-D6018ABD26B9}"/>
              </a:ext>
            </a:extLst>
          </p:cNvPr>
          <p:cNvPicPr>
            <a:picLocks noChangeAspect="1"/>
          </p:cNvPicPr>
          <p:nvPr userDrawn="1"/>
        </p:nvPicPr>
        <p:blipFill>
          <a:blip r:embed="rId2"/>
          <a:stretch>
            <a:fillRect/>
          </a:stretch>
        </p:blipFill>
        <p:spPr>
          <a:xfrm>
            <a:off x="362150" y="235163"/>
            <a:ext cx="2286000" cy="990600"/>
          </a:xfrm>
          <a:prstGeom prst="rect">
            <a:avLst/>
          </a:prstGeom>
        </p:spPr>
      </p:pic>
      <p:sp>
        <p:nvSpPr>
          <p:cNvPr id="6" name="Slide Number Placeholder 5">
            <a:extLst>
              <a:ext uri="{FF2B5EF4-FFF2-40B4-BE49-F238E27FC236}">
                <a16:creationId xmlns:a16="http://schemas.microsoft.com/office/drawing/2014/main" id="{FAAE36BD-5D5C-FE4F-A651-9504C82437E3}"/>
              </a:ext>
            </a:extLst>
          </p:cNvPr>
          <p:cNvSpPr>
            <a:spLocks noGrp="1"/>
          </p:cNvSpPr>
          <p:nvPr>
            <p:ph type="sldNum" sz="quarter" idx="12"/>
          </p:nvPr>
        </p:nvSpPr>
        <p:spPr>
          <a:xfrm>
            <a:off x="167718" y="6257712"/>
            <a:ext cx="381000" cy="365125"/>
          </a:xfrm>
        </p:spPr>
        <p:txBody>
          <a:bodyPr/>
          <a:lstStyle>
            <a:lvl1pPr>
              <a:defRPr>
                <a:solidFill>
                  <a:schemeClr val="bg1"/>
                </a:solidFill>
              </a:defRPr>
            </a:lvl1pPr>
          </a:lstStyle>
          <a:p>
            <a:fld id="{DDA75C04-02DF-AB4A-8ABF-D97C084C8AFD}" type="slidenum">
              <a:rPr lang="en-US" smtClean="0"/>
              <a:pPr/>
              <a:t>‹#›</a:t>
            </a:fld>
            <a:endParaRPr lang="en-US" dirty="0"/>
          </a:p>
        </p:txBody>
      </p:sp>
    </p:spTree>
    <p:extLst>
      <p:ext uri="{BB962C8B-B14F-4D97-AF65-F5344CB8AC3E}">
        <p14:creationId xmlns:p14="http://schemas.microsoft.com/office/powerpoint/2010/main" val="447219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9BE3D-5448-AC49-AAD1-F0160BE118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AC249F-9B90-7543-A7BA-47FF35DBAB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84E33-C4A7-C542-ABCB-465218397B35}"/>
              </a:ext>
            </a:extLst>
          </p:cNvPr>
          <p:cNvSpPr>
            <a:spLocks noGrp="1"/>
          </p:cNvSpPr>
          <p:nvPr>
            <p:ph type="dt" sz="half" idx="10"/>
          </p:nvPr>
        </p:nvSpPr>
        <p:spPr/>
        <p:txBody>
          <a:bodyPr/>
          <a:lstStyle/>
          <a:p>
            <a:fld id="{4605E991-5013-A742-8221-BC437E9B8573}" type="datetimeFigureOut">
              <a:rPr lang="en-US" smtClean="0"/>
              <a:t>1/30/2020</a:t>
            </a:fld>
            <a:endParaRPr lang="en-US"/>
          </a:p>
        </p:txBody>
      </p:sp>
      <p:sp>
        <p:nvSpPr>
          <p:cNvPr id="5" name="Footer Placeholder 4">
            <a:extLst>
              <a:ext uri="{FF2B5EF4-FFF2-40B4-BE49-F238E27FC236}">
                <a16:creationId xmlns:a16="http://schemas.microsoft.com/office/drawing/2014/main" id="{459B312F-3AF8-624D-BD6E-95D7C8306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27EF5D-E55F-9044-852A-DD19234F375C}"/>
              </a:ext>
            </a:extLst>
          </p:cNvPr>
          <p:cNvSpPr>
            <a:spLocks noGrp="1"/>
          </p:cNvSpPr>
          <p:nvPr>
            <p:ph type="sldNum" sz="quarter" idx="12"/>
          </p:nvPr>
        </p:nvSpPr>
        <p:spPr/>
        <p:txBody>
          <a:bodyPr/>
          <a:lstStyle/>
          <a:p>
            <a:fld id="{DDA75C04-02DF-AB4A-8ABF-D97C084C8AFD}" type="slidenum">
              <a:rPr lang="en-US" smtClean="0"/>
              <a:t>‹#›</a:t>
            </a:fld>
            <a:endParaRPr lang="en-US"/>
          </a:p>
        </p:txBody>
      </p:sp>
    </p:spTree>
    <p:extLst>
      <p:ext uri="{BB962C8B-B14F-4D97-AF65-F5344CB8AC3E}">
        <p14:creationId xmlns:p14="http://schemas.microsoft.com/office/powerpoint/2010/main" val="1642497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37C5B-7640-9543-B319-B95D25A6FE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F057C9-0EED-C748-9E13-9DE88EBE30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D6EAD9-E08E-7B4E-834C-CFC1039EC89D}"/>
              </a:ext>
            </a:extLst>
          </p:cNvPr>
          <p:cNvSpPr>
            <a:spLocks noGrp="1"/>
          </p:cNvSpPr>
          <p:nvPr>
            <p:ph type="dt" sz="half" idx="10"/>
          </p:nvPr>
        </p:nvSpPr>
        <p:spPr/>
        <p:txBody>
          <a:bodyPr/>
          <a:lstStyle/>
          <a:p>
            <a:fld id="{4605E991-5013-A742-8221-BC437E9B8573}" type="datetimeFigureOut">
              <a:rPr lang="en-US" smtClean="0"/>
              <a:t>1/30/2020</a:t>
            </a:fld>
            <a:endParaRPr lang="en-US"/>
          </a:p>
        </p:txBody>
      </p:sp>
      <p:sp>
        <p:nvSpPr>
          <p:cNvPr id="5" name="Footer Placeholder 4">
            <a:extLst>
              <a:ext uri="{FF2B5EF4-FFF2-40B4-BE49-F238E27FC236}">
                <a16:creationId xmlns:a16="http://schemas.microsoft.com/office/drawing/2014/main" id="{26A0FBF0-9A2E-5244-9712-8D528A4C25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18464D-5601-6C41-BF7D-124F929FADB9}"/>
              </a:ext>
            </a:extLst>
          </p:cNvPr>
          <p:cNvSpPr>
            <a:spLocks noGrp="1"/>
          </p:cNvSpPr>
          <p:nvPr>
            <p:ph type="sldNum" sz="quarter" idx="12"/>
          </p:nvPr>
        </p:nvSpPr>
        <p:spPr/>
        <p:txBody>
          <a:bodyPr/>
          <a:lstStyle/>
          <a:p>
            <a:fld id="{DDA75C04-02DF-AB4A-8ABF-D97C084C8AFD}" type="slidenum">
              <a:rPr lang="en-US" smtClean="0"/>
              <a:t>‹#›</a:t>
            </a:fld>
            <a:endParaRPr lang="en-US"/>
          </a:p>
        </p:txBody>
      </p:sp>
    </p:spTree>
    <p:extLst>
      <p:ext uri="{BB962C8B-B14F-4D97-AF65-F5344CB8AC3E}">
        <p14:creationId xmlns:p14="http://schemas.microsoft.com/office/powerpoint/2010/main" val="2710065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65724-8DB9-4E4C-927C-3523CA2AC1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D19314-F247-FB41-9532-EDB5DB78C0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BA3F84-D6AB-0C4C-9CE7-FF647ACE1C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83B6FB-06F8-6A4F-AC13-70B764546574}"/>
              </a:ext>
            </a:extLst>
          </p:cNvPr>
          <p:cNvSpPr>
            <a:spLocks noGrp="1"/>
          </p:cNvSpPr>
          <p:nvPr>
            <p:ph type="dt" sz="half" idx="10"/>
          </p:nvPr>
        </p:nvSpPr>
        <p:spPr/>
        <p:txBody>
          <a:bodyPr/>
          <a:lstStyle/>
          <a:p>
            <a:fld id="{4605E991-5013-A742-8221-BC437E9B8573}" type="datetimeFigureOut">
              <a:rPr lang="en-US" smtClean="0"/>
              <a:t>1/30/2020</a:t>
            </a:fld>
            <a:endParaRPr lang="en-US"/>
          </a:p>
        </p:txBody>
      </p:sp>
      <p:sp>
        <p:nvSpPr>
          <p:cNvPr id="6" name="Footer Placeholder 5">
            <a:extLst>
              <a:ext uri="{FF2B5EF4-FFF2-40B4-BE49-F238E27FC236}">
                <a16:creationId xmlns:a16="http://schemas.microsoft.com/office/drawing/2014/main" id="{9AB05E3E-9589-2142-B98F-5651B0421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A8EFB3-0335-E54A-8022-62F27F90807A}"/>
              </a:ext>
            </a:extLst>
          </p:cNvPr>
          <p:cNvSpPr>
            <a:spLocks noGrp="1"/>
          </p:cNvSpPr>
          <p:nvPr>
            <p:ph type="sldNum" sz="quarter" idx="12"/>
          </p:nvPr>
        </p:nvSpPr>
        <p:spPr/>
        <p:txBody>
          <a:bodyPr/>
          <a:lstStyle/>
          <a:p>
            <a:fld id="{DDA75C04-02DF-AB4A-8ABF-D97C084C8AFD}" type="slidenum">
              <a:rPr lang="en-US" smtClean="0"/>
              <a:t>‹#›</a:t>
            </a:fld>
            <a:endParaRPr lang="en-US"/>
          </a:p>
        </p:txBody>
      </p:sp>
    </p:spTree>
    <p:extLst>
      <p:ext uri="{BB962C8B-B14F-4D97-AF65-F5344CB8AC3E}">
        <p14:creationId xmlns:p14="http://schemas.microsoft.com/office/powerpoint/2010/main" val="171867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E84BE-E431-6646-B590-38D48F2E07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821CB7-969A-FB4F-883C-A785894BB3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86B692-415F-374C-A1F1-E285FE57DA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447049-049C-D94B-837E-66FE96C58E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94503D-289C-124F-9FA4-0541612B16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E26344-EAD4-624E-B4E4-D322A88EBB81}"/>
              </a:ext>
            </a:extLst>
          </p:cNvPr>
          <p:cNvSpPr>
            <a:spLocks noGrp="1"/>
          </p:cNvSpPr>
          <p:nvPr>
            <p:ph type="dt" sz="half" idx="10"/>
          </p:nvPr>
        </p:nvSpPr>
        <p:spPr/>
        <p:txBody>
          <a:bodyPr/>
          <a:lstStyle/>
          <a:p>
            <a:fld id="{4605E991-5013-A742-8221-BC437E9B8573}" type="datetimeFigureOut">
              <a:rPr lang="en-US" smtClean="0"/>
              <a:t>1/30/2020</a:t>
            </a:fld>
            <a:endParaRPr lang="en-US"/>
          </a:p>
        </p:txBody>
      </p:sp>
      <p:sp>
        <p:nvSpPr>
          <p:cNvPr id="8" name="Footer Placeholder 7">
            <a:extLst>
              <a:ext uri="{FF2B5EF4-FFF2-40B4-BE49-F238E27FC236}">
                <a16:creationId xmlns:a16="http://schemas.microsoft.com/office/drawing/2014/main" id="{66EF532B-D6C7-B749-B819-60BF0E3E28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F712D5-9FC4-3E4C-820D-E9A8CE6B3449}"/>
              </a:ext>
            </a:extLst>
          </p:cNvPr>
          <p:cNvSpPr>
            <a:spLocks noGrp="1"/>
          </p:cNvSpPr>
          <p:nvPr>
            <p:ph type="sldNum" sz="quarter" idx="12"/>
          </p:nvPr>
        </p:nvSpPr>
        <p:spPr/>
        <p:txBody>
          <a:bodyPr/>
          <a:lstStyle/>
          <a:p>
            <a:fld id="{DDA75C04-02DF-AB4A-8ABF-D97C084C8AFD}" type="slidenum">
              <a:rPr lang="en-US" smtClean="0"/>
              <a:t>‹#›</a:t>
            </a:fld>
            <a:endParaRPr lang="en-US"/>
          </a:p>
        </p:txBody>
      </p:sp>
    </p:spTree>
    <p:extLst>
      <p:ext uri="{BB962C8B-B14F-4D97-AF65-F5344CB8AC3E}">
        <p14:creationId xmlns:p14="http://schemas.microsoft.com/office/powerpoint/2010/main" val="170079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401E5-DFB0-1B42-A975-0110212980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3641DF-B5E5-4C43-889B-790609AC7A6F}"/>
              </a:ext>
            </a:extLst>
          </p:cNvPr>
          <p:cNvSpPr>
            <a:spLocks noGrp="1"/>
          </p:cNvSpPr>
          <p:nvPr>
            <p:ph type="dt" sz="half" idx="10"/>
          </p:nvPr>
        </p:nvSpPr>
        <p:spPr/>
        <p:txBody>
          <a:bodyPr/>
          <a:lstStyle/>
          <a:p>
            <a:fld id="{4605E991-5013-A742-8221-BC437E9B8573}" type="datetimeFigureOut">
              <a:rPr lang="en-US" smtClean="0"/>
              <a:t>1/30/2020</a:t>
            </a:fld>
            <a:endParaRPr lang="en-US"/>
          </a:p>
        </p:txBody>
      </p:sp>
      <p:sp>
        <p:nvSpPr>
          <p:cNvPr id="4" name="Footer Placeholder 3">
            <a:extLst>
              <a:ext uri="{FF2B5EF4-FFF2-40B4-BE49-F238E27FC236}">
                <a16:creationId xmlns:a16="http://schemas.microsoft.com/office/drawing/2014/main" id="{B86462BD-4857-E740-BAB2-AA1BEDC6FC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0080F1-1810-0C4D-8FCA-7F97882F12C4}"/>
              </a:ext>
            </a:extLst>
          </p:cNvPr>
          <p:cNvSpPr>
            <a:spLocks noGrp="1"/>
          </p:cNvSpPr>
          <p:nvPr>
            <p:ph type="sldNum" sz="quarter" idx="12"/>
          </p:nvPr>
        </p:nvSpPr>
        <p:spPr/>
        <p:txBody>
          <a:bodyPr/>
          <a:lstStyle/>
          <a:p>
            <a:fld id="{DDA75C04-02DF-AB4A-8ABF-D97C084C8AFD}" type="slidenum">
              <a:rPr lang="en-US" smtClean="0"/>
              <a:t>‹#›</a:t>
            </a:fld>
            <a:endParaRPr lang="en-US"/>
          </a:p>
        </p:txBody>
      </p:sp>
    </p:spTree>
    <p:extLst>
      <p:ext uri="{BB962C8B-B14F-4D97-AF65-F5344CB8AC3E}">
        <p14:creationId xmlns:p14="http://schemas.microsoft.com/office/powerpoint/2010/main" val="2028588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D0FF0F-2494-8545-9488-1EF4A6719030}"/>
              </a:ext>
            </a:extLst>
          </p:cNvPr>
          <p:cNvSpPr>
            <a:spLocks noGrp="1"/>
          </p:cNvSpPr>
          <p:nvPr>
            <p:ph type="dt" sz="half" idx="10"/>
          </p:nvPr>
        </p:nvSpPr>
        <p:spPr/>
        <p:txBody>
          <a:bodyPr/>
          <a:lstStyle/>
          <a:p>
            <a:fld id="{4605E991-5013-A742-8221-BC437E9B8573}" type="datetimeFigureOut">
              <a:rPr lang="en-US" smtClean="0"/>
              <a:t>1/30/2020</a:t>
            </a:fld>
            <a:endParaRPr lang="en-US"/>
          </a:p>
        </p:txBody>
      </p:sp>
      <p:sp>
        <p:nvSpPr>
          <p:cNvPr id="3" name="Footer Placeholder 2">
            <a:extLst>
              <a:ext uri="{FF2B5EF4-FFF2-40B4-BE49-F238E27FC236}">
                <a16:creationId xmlns:a16="http://schemas.microsoft.com/office/drawing/2014/main" id="{BCDB6BFE-3F8D-894B-B21A-802B621771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17EF87-E701-3348-BBB8-322D260DD47E}"/>
              </a:ext>
            </a:extLst>
          </p:cNvPr>
          <p:cNvSpPr>
            <a:spLocks noGrp="1"/>
          </p:cNvSpPr>
          <p:nvPr>
            <p:ph type="sldNum" sz="quarter" idx="12"/>
          </p:nvPr>
        </p:nvSpPr>
        <p:spPr/>
        <p:txBody>
          <a:bodyPr/>
          <a:lstStyle/>
          <a:p>
            <a:fld id="{DDA75C04-02DF-AB4A-8ABF-D97C084C8AFD}" type="slidenum">
              <a:rPr lang="en-US" smtClean="0"/>
              <a:t>‹#›</a:t>
            </a:fld>
            <a:endParaRPr lang="en-US"/>
          </a:p>
        </p:txBody>
      </p:sp>
    </p:spTree>
    <p:extLst>
      <p:ext uri="{BB962C8B-B14F-4D97-AF65-F5344CB8AC3E}">
        <p14:creationId xmlns:p14="http://schemas.microsoft.com/office/powerpoint/2010/main" val="962682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E61D2-767F-7543-B433-EE38AF9BD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2FD73-3D81-7F46-8E41-A3C1C08D48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B8F84-D225-EC41-9507-D1BBCA051F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4F76C-4044-3B4C-85F9-D643370B1D8E}"/>
              </a:ext>
            </a:extLst>
          </p:cNvPr>
          <p:cNvSpPr>
            <a:spLocks noGrp="1"/>
          </p:cNvSpPr>
          <p:nvPr>
            <p:ph type="dt" sz="half" idx="10"/>
          </p:nvPr>
        </p:nvSpPr>
        <p:spPr/>
        <p:txBody>
          <a:bodyPr/>
          <a:lstStyle/>
          <a:p>
            <a:fld id="{4605E991-5013-A742-8221-BC437E9B8573}" type="datetimeFigureOut">
              <a:rPr lang="en-US" smtClean="0"/>
              <a:t>1/30/2020</a:t>
            </a:fld>
            <a:endParaRPr lang="en-US"/>
          </a:p>
        </p:txBody>
      </p:sp>
      <p:sp>
        <p:nvSpPr>
          <p:cNvPr id="6" name="Footer Placeholder 5">
            <a:extLst>
              <a:ext uri="{FF2B5EF4-FFF2-40B4-BE49-F238E27FC236}">
                <a16:creationId xmlns:a16="http://schemas.microsoft.com/office/drawing/2014/main" id="{86E7E5AA-F78D-D345-8D0C-31FE41FC2C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BD37C8-A11C-5447-801D-91035FEAA000}"/>
              </a:ext>
            </a:extLst>
          </p:cNvPr>
          <p:cNvSpPr>
            <a:spLocks noGrp="1"/>
          </p:cNvSpPr>
          <p:nvPr>
            <p:ph type="sldNum" sz="quarter" idx="12"/>
          </p:nvPr>
        </p:nvSpPr>
        <p:spPr/>
        <p:txBody>
          <a:bodyPr/>
          <a:lstStyle/>
          <a:p>
            <a:fld id="{DDA75C04-02DF-AB4A-8ABF-D97C084C8AFD}" type="slidenum">
              <a:rPr lang="en-US" smtClean="0"/>
              <a:t>‹#›</a:t>
            </a:fld>
            <a:endParaRPr lang="en-US"/>
          </a:p>
        </p:txBody>
      </p:sp>
    </p:spTree>
    <p:extLst>
      <p:ext uri="{BB962C8B-B14F-4D97-AF65-F5344CB8AC3E}">
        <p14:creationId xmlns:p14="http://schemas.microsoft.com/office/powerpoint/2010/main" val="2794061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6C738-4EFA-674D-8BB1-B8E54CA3E8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F277C0-0446-684E-908E-67312BE47A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2575C3-7A3E-6E4E-8A44-DEDA00F73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4121A6-9DB8-A04D-90B1-1DB3E38F0BA6}"/>
              </a:ext>
            </a:extLst>
          </p:cNvPr>
          <p:cNvSpPr>
            <a:spLocks noGrp="1"/>
          </p:cNvSpPr>
          <p:nvPr>
            <p:ph type="dt" sz="half" idx="10"/>
          </p:nvPr>
        </p:nvSpPr>
        <p:spPr/>
        <p:txBody>
          <a:bodyPr/>
          <a:lstStyle/>
          <a:p>
            <a:fld id="{4605E991-5013-A742-8221-BC437E9B8573}" type="datetimeFigureOut">
              <a:rPr lang="en-US" smtClean="0"/>
              <a:t>1/30/2020</a:t>
            </a:fld>
            <a:endParaRPr lang="en-US"/>
          </a:p>
        </p:txBody>
      </p:sp>
      <p:sp>
        <p:nvSpPr>
          <p:cNvPr id="6" name="Footer Placeholder 5">
            <a:extLst>
              <a:ext uri="{FF2B5EF4-FFF2-40B4-BE49-F238E27FC236}">
                <a16:creationId xmlns:a16="http://schemas.microsoft.com/office/drawing/2014/main" id="{D2A51F5E-3BE8-1240-A17E-30C7DE97F4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08C001-737A-CF44-8E7C-B267EC337D8D}"/>
              </a:ext>
            </a:extLst>
          </p:cNvPr>
          <p:cNvSpPr>
            <a:spLocks noGrp="1"/>
          </p:cNvSpPr>
          <p:nvPr>
            <p:ph type="sldNum" sz="quarter" idx="12"/>
          </p:nvPr>
        </p:nvSpPr>
        <p:spPr/>
        <p:txBody>
          <a:bodyPr/>
          <a:lstStyle/>
          <a:p>
            <a:fld id="{DDA75C04-02DF-AB4A-8ABF-D97C084C8AFD}" type="slidenum">
              <a:rPr lang="en-US" smtClean="0"/>
              <a:t>‹#›</a:t>
            </a:fld>
            <a:endParaRPr lang="en-US"/>
          </a:p>
        </p:txBody>
      </p:sp>
    </p:spTree>
    <p:extLst>
      <p:ext uri="{BB962C8B-B14F-4D97-AF65-F5344CB8AC3E}">
        <p14:creationId xmlns:p14="http://schemas.microsoft.com/office/powerpoint/2010/main" val="3259198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BA691B-F03B-7A4F-97C6-C7008F6B07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D57FE4-F9DE-D743-80E0-6F088F2EE7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533F47-DBD0-D343-A474-38BB10B541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05E991-5013-A742-8221-BC437E9B8573}" type="datetimeFigureOut">
              <a:rPr lang="en-US" smtClean="0"/>
              <a:t>1/30/2020</a:t>
            </a:fld>
            <a:endParaRPr lang="en-US"/>
          </a:p>
        </p:txBody>
      </p:sp>
      <p:sp>
        <p:nvSpPr>
          <p:cNvPr id="5" name="Footer Placeholder 4">
            <a:extLst>
              <a:ext uri="{FF2B5EF4-FFF2-40B4-BE49-F238E27FC236}">
                <a16:creationId xmlns:a16="http://schemas.microsoft.com/office/drawing/2014/main" id="{2352FA43-793C-9A4F-9CB1-ECCECDB501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1DDEDF-A7E1-864E-91A8-F0114EABB8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A75C04-02DF-AB4A-8ABF-D97C084C8AFD}" type="slidenum">
              <a:rPr lang="en-US" smtClean="0"/>
              <a:t>‹#›</a:t>
            </a:fld>
            <a:endParaRPr lang="en-US"/>
          </a:p>
        </p:txBody>
      </p:sp>
    </p:spTree>
    <p:extLst>
      <p:ext uri="{BB962C8B-B14F-4D97-AF65-F5344CB8AC3E}">
        <p14:creationId xmlns:p14="http://schemas.microsoft.com/office/powerpoint/2010/main" val="122552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6.jp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1524000" y="3426704"/>
            <a:ext cx="9144000" cy="2374556"/>
          </a:xfrm>
        </p:spPr>
        <p:txBody>
          <a:bodyPr>
            <a:normAutofit fontScale="92500" lnSpcReduction="20000"/>
          </a:bodyPr>
          <a:lstStyle/>
          <a:p>
            <a:r>
              <a:rPr lang="en-US" sz="8000" dirty="0">
                <a:solidFill>
                  <a:srgbClr val="27418A"/>
                </a:solidFill>
                <a:latin typeface="Garamond" panose="02020404030301010803" pitchFamily="18" charset="0"/>
                <a:cs typeface="Angsana New" panose="02020603050405020304" pitchFamily="18" charset="-34"/>
              </a:rPr>
              <a:t>Sewer System </a:t>
            </a:r>
          </a:p>
          <a:p>
            <a:r>
              <a:rPr lang="en-US" sz="8000" dirty="0">
                <a:solidFill>
                  <a:srgbClr val="27418A"/>
                </a:solidFill>
                <a:latin typeface="Garamond" panose="02020404030301010803" pitchFamily="18" charset="0"/>
                <a:cs typeface="Angsana New" panose="02020603050405020304" pitchFamily="18" charset="-34"/>
              </a:rPr>
              <a:t>Work Session </a:t>
            </a:r>
          </a:p>
          <a:p>
            <a:r>
              <a:rPr lang="en-US" sz="2000" dirty="0">
                <a:solidFill>
                  <a:srgbClr val="274289"/>
                </a:solidFill>
                <a:latin typeface="Arial" panose="020B0604020202020204" pitchFamily="34" charset="0"/>
                <a:cs typeface="Arial" panose="020B0604020202020204" pitchFamily="34" charset="0"/>
              </a:rPr>
              <a:t>January 30, 2020</a:t>
            </a:r>
          </a:p>
          <a:p>
            <a:endParaRPr lang="en-US" sz="8000" dirty="0">
              <a:solidFill>
                <a:srgbClr val="27418A"/>
              </a:solidFill>
              <a:latin typeface="Adobe Garamond Pro" panose="02020502060506020403" pitchFamily="18" charset="77"/>
              <a:cs typeface="Angsana New" panose="02020603050405020304" pitchFamily="18" charset="-34"/>
            </a:endParaRPr>
          </a:p>
          <a:p>
            <a:endParaRPr lang="en-US" sz="8000" dirty="0">
              <a:solidFill>
                <a:srgbClr val="27418A"/>
              </a:solidFill>
              <a:latin typeface="Adobe Garamond Pro" panose="02020502060506020403" pitchFamily="18" charset="77"/>
              <a:cs typeface="Angsana New" panose="02020603050405020304" pitchFamily="18" charset="-34"/>
            </a:endParaRPr>
          </a:p>
        </p:txBody>
      </p:sp>
      <p:sp>
        <p:nvSpPr>
          <p:cNvPr id="6" name="Rectangle 5">
            <a:extLst>
              <a:ext uri="{FF2B5EF4-FFF2-40B4-BE49-F238E27FC236}">
                <a16:creationId xmlns:a16="http://schemas.microsoft.com/office/drawing/2014/main" id="{D29F6BF4-3205-BF4E-AB67-0E663D00582D}"/>
              </a:ext>
            </a:extLst>
          </p:cNvPr>
          <p:cNvSpPr/>
          <p:nvPr/>
        </p:nvSpPr>
        <p:spPr>
          <a:xfrm>
            <a:off x="0" y="0"/>
            <a:ext cx="12192000" cy="86726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289"/>
              </a:solidFill>
            </a:endParaRPr>
          </a:p>
        </p:txBody>
      </p:sp>
      <p:pic>
        <p:nvPicPr>
          <p:cNvPr id="5" name="Picture 4">
            <a:extLst>
              <a:ext uri="{FF2B5EF4-FFF2-40B4-BE49-F238E27FC236}">
                <a16:creationId xmlns:a16="http://schemas.microsoft.com/office/drawing/2014/main" id="{C77626C2-1B1B-904B-9481-964C8168520A}"/>
              </a:ext>
            </a:extLst>
          </p:cNvPr>
          <p:cNvPicPr>
            <a:picLocks noChangeAspect="1"/>
          </p:cNvPicPr>
          <p:nvPr/>
        </p:nvPicPr>
        <p:blipFill>
          <a:blip r:embed="rId3"/>
          <a:stretch>
            <a:fillRect/>
          </a:stretch>
        </p:blipFill>
        <p:spPr>
          <a:xfrm>
            <a:off x="3491843" y="-122100"/>
            <a:ext cx="5237376" cy="3551100"/>
          </a:xfrm>
          <a:prstGeom prst="rect">
            <a:avLst/>
          </a:prstGeom>
        </p:spPr>
      </p:pic>
      <p:sp>
        <p:nvSpPr>
          <p:cNvPr id="9" name="Rectangle 8">
            <a:extLst>
              <a:ext uri="{FF2B5EF4-FFF2-40B4-BE49-F238E27FC236}">
                <a16:creationId xmlns:a16="http://schemas.microsoft.com/office/drawing/2014/main" id="{40718760-A253-694B-A049-4BF08A7404C6}"/>
              </a:ext>
            </a:extLst>
          </p:cNvPr>
          <p:cNvSpPr/>
          <p:nvPr/>
        </p:nvSpPr>
        <p:spPr>
          <a:xfrm>
            <a:off x="0" y="6570481"/>
            <a:ext cx="12192000" cy="28280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Tree>
    <p:extLst>
      <p:ext uri="{BB962C8B-B14F-4D97-AF65-F5344CB8AC3E}">
        <p14:creationId xmlns:p14="http://schemas.microsoft.com/office/powerpoint/2010/main" val="718881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955249" y="1202358"/>
            <a:ext cx="10520314" cy="726639"/>
          </a:xfrm>
        </p:spPr>
        <p:txBody>
          <a:bodyPr>
            <a:normAutofit fontScale="85000" lnSpcReduction="20000"/>
          </a:bodyPr>
          <a:lstStyle/>
          <a:p>
            <a:pPr algn="l"/>
            <a:r>
              <a:rPr lang="en-US" sz="6000" dirty="0">
                <a:solidFill>
                  <a:srgbClr val="27418A"/>
                </a:solidFill>
                <a:latin typeface="Garamond" panose="02020404030301010803" pitchFamily="18" charset="0"/>
                <a:cs typeface="Angsana New" panose="02020603050405020304" pitchFamily="18" charset="-34"/>
              </a:rPr>
              <a:t>Next Steps</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9</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3"/>
          <a:stretch>
            <a:fillRect/>
          </a:stretch>
        </p:blipFill>
        <p:spPr>
          <a:xfrm>
            <a:off x="362150" y="235163"/>
            <a:ext cx="2286000" cy="990600"/>
          </a:xfrm>
          <a:prstGeom prst="rect">
            <a:avLst/>
          </a:prstGeom>
        </p:spPr>
      </p:pic>
      <p:sp>
        <p:nvSpPr>
          <p:cNvPr id="23" name="Content Placeholder 2">
            <a:extLst>
              <a:ext uri="{FF2B5EF4-FFF2-40B4-BE49-F238E27FC236}">
                <a16:creationId xmlns:a16="http://schemas.microsoft.com/office/drawing/2014/main" id="{651E6454-1744-4776-B012-B4B5776108A8}"/>
              </a:ext>
            </a:extLst>
          </p:cNvPr>
          <p:cNvSpPr txBox="1">
            <a:spLocks/>
          </p:cNvSpPr>
          <p:nvPr/>
        </p:nvSpPr>
        <p:spPr>
          <a:xfrm>
            <a:off x="1131216" y="1935991"/>
            <a:ext cx="10520314" cy="3719649"/>
          </a:xfrm>
          <a:prstGeom prst="rect">
            <a:avLst/>
          </a:prstGeom>
          <a:effectLst>
            <a:softEdge rad="12700"/>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Complete Final CAP Project – sizing and construction of storage at the Brentwood/Metro Pumping Station	</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2014, Board approved agreement with HAZEN Engineering for development of system-wide hydraulic computer model.  Model is an advanced tool used for master planning and system optimization   </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2016, Sewer System Master Plan completed and developed to prepare a comprehensive long-range plan to meet future capacity needs of the city through build-out</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Initiate master plan projects and development of post-CAP rehabilitation plan </a:t>
            </a:r>
          </a:p>
        </p:txBody>
      </p:sp>
    </p:spTree>
    <p:extLst>
      <p:ext uri="{BB962C8B-B14F-4D97-AF65-F5344CB8AC3E}">
        <p14:creationId xmlns:p14="http://schemas.microsoft.com/office/powerpoint/2010/main" val="769895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1102935" y="1319753"/>
            <a:ext cx="9536784" cy="1185252"/>
          </a:xfrm>
        </p:spPr>
        <p:txBody>
          <a:bodyPr>
            <a:normAutofit/>
          </a:bodyPr>
          <a:lstStyle/>
          <a:p>
            <a:pPr algn="l"/>
            <a:r>
              <a:rPr lang="en-US" sz="6600" spc="-150" dirty="0">
                <a:solidFill>
                  <a:srgbClr val="27418A"/>
                </a:solidFill>
                <a:latin typeface="Garamond" panose="02020404030301010803" pitchFamily="18" charset="0"/>
                <a:cs typeface="Angsana New" panose="02020603050405020304" pitchFamily="18" charset="-34"/>
              </a:rPr>
              <a:t>The Master Plan</a:t>
            </a:r>
          </a:p>
        </p:txBody>
      </p:sp>
      <p:sp>
        <p:nvSpPr>
          <p:cNvPr id="6" name="Rectangle 5">
            <a:extLst>
              <a:ext uri="{FF2B5EF4-FFF2-40B4-BE49-F238E27FC236}">
                <a16:creationId xmlns:a16="http://schemas.microsoft.com/office/drawing/2014/main" id="{D29F6BF4-3205-BF4E-AB67-0E663D00582D}"/>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983765D-FB1D-A44D-B9CB-223A86322D92}"/>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10</a:t>
            </a:r>
          </a:p>
        </p:txBody>
      </p:sp>
      <p:sp>
        <p:nvSpPr>
          <p:cNvPr id="15" name="TextBox 14">
            <a:extLst>
              <a:ext uri="{FF2B5EF4-FFF2-40B4-BE49-F238E27FC236}">
                <a16:creationId xmlns:a16="http://schemas.microsoft.com/office/drawing/2014/main" id="{32A9245A-6567-D54F-850F-CFB33D39B73E}"/>
              </a:ext>
            </a:extLst>
          </p:cNvPr>
          <p:cNvSpPr txBox="1"/>
          <p:nvPr/>
        </p:nvSpPr>
        <p:spPr>
          <a:xfrm>
            <a:off x="1102934" y="2415935"/>
            <a:ext cx="5070155" cy="1138773"/>
          </a:xfrm>
          <a:prstGeom prst="rect">
            <a:avLst/>
          </a:prstGeom>
          <a:noFill/>
        </p:spPr>
        <p:txBody>
          <a:bodyPr wrap="square" rtlCol="0">
            <a:spAutoFit/>
          </a:bodyPr>
          <a:lstStyle/>
          <a:p>
            <a:endParaRPr lang="en-US" sz="2000" dirty="0">
              <a:solidFill>
                <a:srgbClr val="274289"/>
              </a:solidFill>
              <a:latin typeface="Arial" panose="020B0604020202020204" pitchFamily="34" charset="0"/>
              <a:cs typeface="Arial" panose="020B0604020202020204" pitchFamily="34" charset="0"/>
            </a:endParaRPr>
          </a:p>
          <a:p>
            <a:pPr>
              <a:lnSpc>
                <a:spcPct val="150000"/>
              </a:lnSpc>
            </a:pPr>
            <a:endParaRPr lang="en-US" sz="2000" dirty="0">
              <a:latin typeface="Avenir Next" panose="020B0503020202020204" pitchFamily="34" charset="0"/>
            </a:endParaRPr>
          </a:p>
          <a:p>
            <a:endParaRPr lang="en-US" dirty="0"/>
          </a:p>
        </p:txBody>
      </p:sp>
      <p:pic>
        <p:nvPicPr>
          <p:cNvPr id="18" name="Picture 17">
            <a:extLst>
              <a:ext uri="{FF2B5EF4-FFF2-40B4-BE49-F238E27FC236}">
                <a16:creationId xmlns:a16="http://schemas.microsoft.com/office/drawing/2014/main" id="{00F1BE79-01B4-8D4A-99A8-69ADCE62730E}"/>
              </a:ext>
            </a:extLst>
          </p:cNvPr>
          <p:cNvPicPr>
            <a:picLocks noChangeAspect="1"/>
          </p:cNvPicPr>
          <p:nvPr/>
        </p:nvPicPr>
        <p:blipFill>
          <a:blip r:embed="rId3"/>
          <a:stretch>
            <a:fillRect/>
          </a:stretch>
        </p:blipFill>
        <p:spPr>
          <a:xfrm>
            <a:off x="362150" y="235163"/>
            <a:ext cx="2286000" cy="990600"/>
          </a:xfrm>
          <a:prstGeom prst="rect">
            <a:avLst/>
          </a:prstGeom>
        </p:spPr>
      </p:pic>
      <p:pic>
        <p:nvPicPr>
          <p:cNvPr id="9" name="Picture Placeholder 28">
            <a:extLst>
              <a:ext uri="{FF2B5EF4-FFF2-40B4-BE49-F238E27FC236}">
                <a16:creationId xmlns:a16="http://schemas.microsoft.com/office/drawing/2014/main" id="{348447F7-86C2-482B-AB81-3F7C65DA943C}"/>
              </a:ext>
            </a:extLst>
          </p:cNvPr>
          <p:cNvPicPr>
            <a:picLocks noChangeAspect="1"/>
          </p:cNvPicPr>
          <p:nvPr/>
        </p:nvPicPr>
        <p:blipFill>
          <a:blip r:embed="rId4"/>
          <a:srcRect t="5367" b="5367"/>
          <a:stretch>
            <a:fillRect/>
          </a:stretch>
        </p:blipFill>
        <p:spPr>
          <a:xfrm>
            <a:off x="4885479" y="2505005"/>
            <a:ext cx="7157898" cy="3086843"/>
          </a:xfrm>
          <a:prstGeom prst="rect">
            <a:avLst/>
          </a:prstGeom>
        </p:spPr>
      </p:pic>
      <p:pic>
        <p:nvPicPr>
          <p:cNvPr id="10" name="Picture 9">
            <a:extLst>
              <a:ext uri="{FF2B5EF4-FFF2-40B4-BE49-F238E27FC236}">
                <a16:creationId xmlns:a16="http://schemas.microsoft.com/office/drawing/2014/main" id="{3270F5C2-A912-4F0B-9A8C-3F2C4DB4B86C}"/>
              </a:ext>
            </a:extLst>
          </p:cNvPr>
          <p:cNvPicPr>
            <a:picLocks noChangeAspect="1"/>
          </p:cNvPicPr>
          <p:nvPr/>
        </p:nvPicPr>
        <p:blipFill>
          <a:blip r:embed="rId5"/>
          <a:stretch>
            <a:fillRect/>
          </a:stretch>
        </p:blipFill>
        <p:spPr>
          <a:xfrm>
            <a:off x="9133636" y="5179382"/>
            <a:ext cx="2840160" cy="1003072"/>
          </a:xfrm>
          <a:prstGeom prst="rect">
            <a:avLst/>
          </a:prstGeom>
        </p:spPr>
      </p:pic>
      <p:sp>
        <p:nvSpPr>
          <p:cNvPr id="11" name="Content Placeholder 2">
            <a:extLst>
              <a:ext uri="{FF2B5EF4-FFF2-40B4-BE49-F238E27FC236}">
                <a16:creationId xmlns:a16="http://schemas.microsoft.com/office/drawing/2014/main" id="{5F64F8FB-834E-445D-A2CF-31CBE8402916}"/>
              </a:ext>
            </a:extLst>
          </p:cNvPr>
          <p:cNvSpPr txBox="1">
            <a:spLocks/>
          </p:cNvSpPr>
          <p:nvPr/>
        </p:nvSpPr>
        <p:spPr>
          <a:xfrm>
            <a:off x="1246627" y="2291442"/>
            <a:ext cx="3449660" cy="2546888"/>
          </a:xfrm>
          <a:prstGeom prst="rect">
            <a:avLst/>
          </a:prstGeom>
          <a:effectLst>
            <a:softEdge rad="12700"/>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August 2015 - Sewer hydraulic model development completed </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October 2016 - Completed</a:t>
            </a:r>
          </a:p>
          <a:p>
            <a:pPr marL="342900" indent="-342900" algn="l">
              <a:buFont typeface="Arial" panose="020B0604020202020204" pitchFamily="34" charset="0"/>
              <a:buChar char="•"/>
            </a:pPr>
            <a:endParaRPr lang="en-US" dirty="0">
              <a:solidFill>
                <a:srgbClr val="27428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2138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1102935" y="1319753"/>
            <a:ext cx="10520314" cy="726639"/>
          </a:xfrm>
        </p:spPr>
        <p:txBody>
          <a:bodyPr>
            <a:normAutofit fontScale="85000" lnSpcReduction="20000"/>
          </a:bodyPr>
          <a:lstStyle/>
          <a:p>
            <a:pPr algn="l"/>
            <a:r>
              <a:rPr lang="en-US" sz="6000" dirty="0">
                <a:solidFill>
                  <a:srgbClr val="27418A"/>
                </a:solidFill>
                <a:latin typeface="Garamond" panose="02020404030301010803" pitchFamily="18" charset="0"/>
                <a:cs typeface="Angsana New" panose="02020603050405020304" pitchFamily="18" charset="-34"/>
              </a:rPr>
              <a:t>Purpose of Master Plan</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11</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3"/>
          <a:stretch>
            <a:fillRect/>
          </a:stretch>
        </p:blipFill>
        <p:spPr>
          <a:xfrm>
            <a:off x="362150" y="235163"/>
            <a:ext cx="2286000" cy="990600"/>
          </a:xfrm>
          <a:prstGeom prst="rect">
            <a:avLst/>
          </a:prstGeom>
        </p:spPr>
      </p:pic>
      <p:sp>
        <p:nvSpPr>
          <p:cNvPr id="15" name="Content Placeholder 2">
            <a:extLst>
              <a:ext uri="{FF2B5EF4-FFF2-40B4-BE49-F238E27FC236}">
                <a16:creationId xmlns:a16="http://schemas.microsoft.com/office/drawing/2014/main" id="{272D23E9-06D6-4DD8-AE33-38A98DE03FFB}"/>
              </a:ext>
            </a:extLst>
          </p:cNvPr>
          <p:cNvSpPr txBox="1">
            <a:spLocks/>
          </p:cNvSpPr>
          <p:nvPr/>
        </p:nvSpPr>
        <p:spPr>
          <a:xfrm>
            <a:off x="1273105" y="2220375"/>
            <a:ext cx="10206132" cy="3571761"/>
          </a:xfrm>
          <a:prstGeom prst="rect">
            <a:avLst/>
          </a:prstGeom>
          <a:effectLst>
            <a:softEdge rad="12700"/>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Identify hydraulic deficiencies in the sewer collection system</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Identify and evaluate improvements to address deficiencies</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Identify capital improvements, costs, and schedule for improvements</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Provide Brentwood with a tool to perform capacity assessments for new development</a:t>
            </a:r>
          </a:p>
          <a:p>
            <a:pPr marL="800100" lvl="1" indent="-342900" algn="l">
              <a:buFont typeface="Arial" panose="020B0604020202020204" pitchFamily="34" charset="0"/>
              <a:buChar char="•"/>
            </a:pPr>
            <a:endParaRPr lang="en-US" dirty="0">
              <a:solidFill>
                <a:srgbClr val="27428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0358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1102935" y="1319753"/>
            <a:ext cx="10520314" cy="726639"/>
          </a:xfrm>
        </p:spPr>
        <p:txBody>
          <a:bodyPr>
            <a:normAutofit fontScale="85000" lnSpcReduction="20000"/>
          </a:bodyPr>
          <a:lstStyle/>
          <a:p>
            <a:pPr algn="l"/>
            <a:r>
              <a:rPr lang="en-US" sz="6000" dirty="0">
                <a:solidFill>
                  <a:srgbClr val="27418A"/>
                </a:solidFill>
                <a:latin typeface="Garamond" panose="02020404030301010803" pitchFamily="18" charset="0"/>
                <a:cs typeface="Angsana New" panose="02020603050405020304" pitchFamily="18" charset="-34"/>
              </a:rPr>
              <a:t>Service Area Population Projections</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12</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3"/>
          <a:stretch>
            <a:fillRect/>
          </a:stretch>
        </p:blipFill>
        <p:spPr>
          <a:xfrm>
            <a:off x="362150" y="235163"/>
            <a:ext cx="2286000" cy="990600"/>
          </a:xfrm>
          <a:prstGeom prst="rect">
            <a:avLst/>
          </a:prstGeom>
        </p:spPr>
      </p:pic>
      <p:sp>
        <p:nvSpPr>
          <p:cNvPr id="15" name="Content Placeholder 2">
            <a:extLst>
              <a:ext uri="{FF2B5EF4-FFF2-40B4-BE49-F238E27FC236}">
                <a16:creationId xmlns:a16="http://schemas.microsoft.com/office/drawing/2014/main" id="{272D23E9-06D6-4DD8-AE33-38A98DE03FFB}"/>
              </a:ext>
            </a:extLst>
          </p:cNvPr>
          <p:cNvSpPr txBox="1">
            <a:spLocks/>
          </p:cNvSpPr>
          <p:nvPr/>
        </p:nvSpPr>
        <p:spPr>
          <a:xfrm>
            <a:off x="1273105" y="2140381"/>
            <a:ext cx="7089660" cy="3571761"/>
          </a:xfrm>
          <a:prstGeom prst="rect">
            <a:avLst/>
          </a:prstGeom>
          <a:effectLst>
            <a:softEdge rad="12700"/>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Master Plan assumed three planning horizons 2020, 2030, and ultimate buildout</a:t>
            </a:r>
          </a:p>
        </p:txBody>
      </p:sp>
      <p:pic>
        <p:nvPicPr>
          <p:cNvPr id="9" name="Content Placeholder 3">
            <a:extLst>
              <a:ext uri="{FF2B5EF4-FFF2-40B4-BE49-F238E27FC236}">
                <a16:creationId xmlns:a16="http://schemas.microsoft.com/office/drawing/2014/main" id="{DA6977AF-BF39-4368-BFDA-10A93BEBB812}"/>
              </a:ext>
            </a:extLst>
          </p:cNvPr>
          <p:cNvPicPr>
            <a:picLocks noChangeAspect="1"/>
          </p:cNvPicPr>
          <p:nvPr/>
        </p:nvPicPr>
        <p:blipFill>
          <a:blip r:embed="rId4"/>
          <a:stretch>
            <a:fillRect/>
          </a:stretch>
        </p:blipFill>
        <p:spPr>
          <a:xfrm>
            <a:off x="1207283" y="3386802"/>
            <a:ext cx="10311617" cy="2392164"/>
          </a:xfrm>
          <a:prstGeom prst="rect">
            <a:avLst/>
          </a:prstGeom>
        </p:spPr>
      </p:pic>
    </p:spTree>
    <p:extLst>
      <p:ext uri="{BB962C8B-B14F-4D97-AF65-F5344CB8AC3E}">
        <p14:creationId xmlns:p14="http://schemas.microsoft.com/office/powerpoint/2010/main" val="4068199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1102935" y="1319754"/>
            <a:ext cx="10082929" cy="820628"/>
          </a:xfrm>
        </p:spPr>
        <p:txBody>
          <a:bodyPr>
            <a:normAutofit fontScale="77500" lnSpcReduction="20000"/>
          </a:bodyPr>
          <a:lstStyle/>
          <a:p>
            <a:pPr algn="l"/>
            <a:r>
              <a:rPr lang="en-US" sz="6000" dirty="0">
                <a:solidFill>
                  <a:srgbClr val="27418A"/>
                </a:solidFill>
                <a:latin typeface="Garamond" panose="02020404030301010803" pitchFamily="18" charset="0"/>
                <a:cs typeface="Angsana New" panose="02020603050405020304" pitchFamily="18" charset="-34"/>
              </a:rPr>
              <a:t>System Hydraulic Performance Evaluation</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13</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3"/>
          <a:stretch>
            <a:fillRect/>
          </a:stretch>
        </p:blipFill>
        <p:spPr>
          <a:xfrm>
            <a:off x="362150" y="235163"/>
            <a:ext cx="2286000" cy="990600"/>
          </a:xfrm>
          <a:prstGeom prst="rect">
            <a:avLst/>
          </a:prstGeom>
        </p:spPr>
      </p:pic>
      <p:sp>
        <p:nvSpPr>
          <p:cNvPr id="15" name="Content Placeholder 2">
            <a:extLst>
              <a:ext uri="{FF2B5EF4-FFF2-40B4-BE49-F238E27FC236}">
                <a16:creationId xmlns:a16="http://schemas.microsoft.com/office/drawing/2014/main" id="{272D23E9-06D6-4DD8-AE33-38A98DE03FFB}"/>
              </a:ext>
            </a:extLst>
          </p:cNvPr>
          <p:cNvSpPr txBox="1">
            <a:spLocks/>
          </p:cNvSpPr>
          <p:nvPr/>
        </p:nvSpPr>
        <p:spPr>
          <a:xfrm>
            <a:off x="1273105" y="2140381"/>
            <a:ext cx="4497380" cy="3571761"/>
          </a:xfrm>
          <a:prstGeom prst="rect">
            <a:avLst/>
          </a:prstGeom>
          <a:effectLst>
            <a:softEdge rad="12700"/>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System performance for dry weather conditions based on depth of flow in pipe</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System performance for wet weather conditions based on level of surcharge in pipe</a:t>
            </a:r>
          </a:p>
          <a:p>
            <a:pPr marL="800100" lvl="1" indent="-342900" algn="l">
              <a:buFont typeface="Arial" panose="020B0604020202020204" pitchFamily="34" charset="0"/>
              <a:buChar char="•"/>
            </a:pPr>
            <a:endParaRPr lang="en-US" dirty="0">
              <a:solidFill>
                <a:srgbClr val="274289"/>
              </a:solidFill>
              <a:latin typeface="Arial" panose="020B0604020202020204" pitchFamily="34" charset="0"/>
              <a:cs typeface="Arial" panose="020B0604020202020204" pitchFamily="34" charset="0"/>
            </a:endParaRPr>
          </a:p>
        </p:txBody>
      </p:sp>
      <p:pic>
        <p:nvPicPr>
          <p:cNvPr id="9" name="Content Placeholder 3">
            <a:extLst>
              <a:ext uri="{FF2B5EF4-FFF2-40B4-BE49-F238E27FC236}">
                <a16:creationId xmlns:a16="http://schemas.microsoft.com/office/drawing/2014/main" id="{D3D1F3D4-F6C0-4382-85B4-4C63C3C39DCA}"/>
              </a:ext>
            </a:extLst>
          </p:cNvPr>
          <p:cNvPicPr>
            <a:picLocks/>
          </p:cNvPicPr>
          <p:nvPr/>
        </p:nvPicPr>
        <p:blipFill>
          <a:blip r:embed="rId4"/>
          <a:stretch>
            <a:fillRect/>
          </a:stretch>
        </p:blipFill>
        <p:spPr>
          <a:xfrm>
            <a:off x="6144399" y="2062989"/>
            <a:ext cx="5245209" cy="4352789"/>
          </a:xfrm>
          <a:prstGeom prst="rect">
            <a:avLst/>
          </a:prstGeom>
        </p:spPr>
      </p:pic>
    </p:spTree>
    <p:extLst>
      <p:ext uri="{BB962C8B-B14F-4D97-AF65-F5344CB8AC3E}">
        <p14:creationId xmlns:p14="http://schemas.microsoft.com/office/powerpoint/2010/main" val="4089909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1102935" y="1319753"/>
            <a:ext cx="10520314" cy="726639"/>
          </a:xfrm>
        </p:spPr>
        <p:txBody>
          <a:bodyPr>
            <a:normAutofit fontScale="85000" lnSpcReduction="20000"/>
          </a:bodyPr>
          <a:lstStyle/>
          <a:p>
            <a:pPr algn="l"/>
            <a:r>
              <a:rPr lang="en-US" sz="6000" dirty="0">
                <a:solidFill>
                  <a:srgbClr val="27418A"/>
                </a:solidFill>
                <a:latin typeface="Garamond" panose="02020404030301010803" pitchFamily="18" charset="0"/>
                <a:cs typeface="Angsana New" panose="02020603050405020304" pitchFamily="18" charset="-34"/>
              </a:rPr>
              <a:t>System Evaluation Results</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14</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3"/>
          <a:stretch>
            <a:fillRect/>
          </a:stretch>
        </p:blipFill>
        <p:spPr>
          <a:xfrm>
            <a:off x="362150" y="235163"/>
            <a:ext cx="2286000" cy="990600"/>
          </a:xfrm>
          <a:prstGeom prst="rect">
            <a:avLst/>
          </a:prstGeom>
        </p:spPr>
      </p:pic>
      <p:sp>
        <p:nvSpPr>
          <p:cNvPr id="15" name="Content Placeholder 2">
            <a:extLst>
              <a:ext uri="{FF2B5EF4-FFF2-40B4-BE49-F238E27FC236}">
                <a16:creationId xmlns:a16="http://schemas.microsoft.com/office/drawing/2014/main" id="{272D23E9-06D6-4DD8-AE33-38A98DE03FFB}"/>
              </a:ext>
            </a:extLst>
          </p:cNvPr>
          <p:cNvSpPr txBox="1">
            <a:spLocks/>
          </p:cNvSpPr>
          <p:nvPr/>
        </p:nvSpPr>
        <p:spPr>
          <a:xfrm>
            <a:off x="1273105" y="2140381"/>
            <a:ext cx="5021163" cy="4322557"/>
          </a:xfrm>
          <a:prstGeom prst="rect">
            <a:avLst/>
          </a:prstGeom>
          <a:effectLst>
            <a:softEdge rad="12700"/>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Flow meters show trunk sewer does surcharge and overflow in some existing wet weather events</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No dry weather overflows occur due to capacity limitation. This is also true with future dry weather flow projections at full build-out conditions</a:t>
            </a:r>
          </a:p>
        </p:txBody>
      </p:sp>
      <p:pic>
        <p:nvPicPr>
          <p:cNvPr id="10" name="Picture 9">
            <a:extLst>
              <a:ext uri="{FF2B5EF4-FFF2-40B4-BE49-F238E27FC236}">
                <a16:creationId xmlns:a16="http://schemas.microsoft.com/office/drawing/2014/main" id="{90F22760-07A2-4FD0-80C7-8B8EB5306A12}"/>
              </a:ext>
            </a:extLst>
          </p:cNvPr>
          <p:cNvPicPr>
            <a:picLocks noChangeAspect="1"/>
          </p:cNvPicPr>
          <p:nvPr/>
        </p:nvPicPr>
        <p:blipFill>
          <a:blip r:embed="rId4"/>
          <a:stretch>
            <a:fillRect/>
          </a:stretch>
        </p:blipFill>
        <p:spPr>
          <a:xfrm>
            <a:off x="5518524" y="2827479"/>
            <a:ext cx="6278059" cy="3497218"/>
          </a:xfrm>
          <a:prstGeom prst="rect">
            <a:avLst/>
          </a:prstGeom>
        </p:spPr>
      </p:pic>
    </p:spTree>
    <p:extLst>
      <p:ext uri="{BB962C8B-B14F-4D97-AF65-F5344CB8AC3E}">
        <p14:creationId xmlns:p14="http://schemas.microsoft.com/office/powerpoint/2010/main" val="3840991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1102935" y="1319753"/>
            <a:ext cx="10520314" cy="726639"/>
          </a:xfrm>
        </p:spPr>
        <p:txBody>
          <a:bodyPr>
            <a:normAutofit fontScale="77500" lnSpcReduction="20000"/>
          </a:bodyPr>
          <a:lstStyle/>
          <a:p>
            <a:pPr algn="l"/>
            <a:r>
              <a:rPr lang="en-US" sz="6000" dirty="0">
                <a:solidFill>
                  <a:srgbClr val="27418A"/>
                </a:solidFill>
                <a:latin typeface="Garamond" panose="02020404030301010803" pitchFamily="18" charset="0"/>
                <a:cs typeface="Angsana New" panose="02020603050405020304" pitchFamily="18" charset="-34"/>
              </a:rPr>
              <a:t>Alternatives Identification and Evaluation</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15</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3"/>
          <a:stretch>
            <a:fillRect/>
          </a:stretch>
        </p:blipFill>
        <p:spPr>
          <a:xfrm>
            <a:off x="362150" y="235163"/>
            <a:ext cx="2286000" cy="990600"/>
          </a:xfrm>
          <a:prstGeom prst="rect">
            <a:avLst/>
          </a:prstGeom>
        </p:spPr>
      </p:pic>
      <p:sp>
        <p:nvSpPr>
          <p:cNvPr id="15" name="Content Placeholder 2">
            <a:extLst>
              <a:ext uri="{FF2B5EF4-FFF2-40B4-BE49-F238E27FC236}">
                <a16:creationId xmlns:a16="http://schemas.microsoft.com/office/drawing/2014/main" id="{272D23E9-06D6-4DD8-AE33-38A98DE03FFB}"/>
              </a:ext>
            </a:extLst>
          </p:cNvPr>
          <p:cNvSpPr txBox="1">
            <a:spLocks/>
          </p:cNvSpPr>
          <p:nvPr/>
        </p:nvSpPr>
        <p:spPr>
          <a:xfrm>
            <a:off x="1273105" y="2140381"/>
            <a:ext cx="6053158" cy="3571761"/>
          </a:xfrm>
          <a:prstGeom prst="rect">
            <a:avLst/>
          </a:prstGeom>
          <a:effectLst>
            <a:softEdge rad="12700"/>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Wet-weather overflows were the sole trigger for identification of needed improvements</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Three approaches were evaluated to address overflows caused by capacity limitations</a:t>
            </a:r>
          </a:p>
        </p:txBody>
      </p:sp>
      <p:pic>
        <p:nvPicPr>
          <p:cNvPr id="9" name="Content Placeholder 3">
            <a:extLst>
              <a:ext uri="{FF2B5EF4-FFF2-40B4-BE49-F238E27FC236}">
                <a16:creationId xmlns:a16="http://schemas.microsoft.com/office/drawing/2014/main" id="{848754B3-F70F-4EA2-AB36-91F2754C62F5}"/>
              </a:ext>
            </a:extLst>
          </p:cNvPr>
          <p:cNvPicPr>
            <a:picLocks noChangeAspect="1"/>
          </p:cNvPicPr>
          <p:nvPr/>
        </p:nvPicPr>
        <p:blipFill>
          <a:blip r:embed="rId4"/>
          <a:stretch>
            <a:fillRect/>
          </a:stretch>
        </p:blipFill>
        <p:spPr>
          <a:xfrm>
            <a:off x="6871054" y="2220292"/>
            <a:ext cx="4752195" cy="3531806"/>
          </a:xfrm>
          <a:prstGeom prst="rect">
            <a:avLst/>
          </a:prstGeom>
        </p:spPr>
      </p:pic>
      <p:sp>
        <p:nvSpPr>
          <p:cNvPr id="10" name="TextBox 9">
            <a:extLst>
              <a:ext uri="{FF2B5EF4-FFF2-40B4-BE49-F238E27FC236}">
                <a16:creationId xmlns:a16="http://schemas.microsoft.com/office/drawing/2014/main" id="{095A9294-F3F3-4B63-A450-7BEBC74BA33D}"/>
              </a:ext>
            </a:extLst>
          </p:cNvPr>
          <p:cNvSpPr txBox="1"/>
          <p:nvPr/>
        </p:nvSpPr>
        <p:spPr>
          <a:xfrm>
            <a:off x="8832168" y="5811371"/>
            <a:ext cx="2791081" cy="276999"/>
          </a:xfrm>
          <a:prstGeom prst="rect">
            <a:avLst/>
          </a:prstGeom>
          <a:noFill/>
        </p:spPr>
        <p:txBody>
          <a:bodyPr wrap="square" rtlCol="0">
            <a:spAutoFit/>
          </a:bodyPr>
          <a:lstStyle/>
          <a:p>
            <a:r>
              <a:rPr lang="en-US" sz="1200" dirty="0"/>
              <a:t>Source: MWS CAP/ER - September 2011</a:t>
            </a:r>
          </a:p>
        </p:txBody>
      </p:sp>
    </p:spTree>
    <p:extLst>
      <p:ext uri="{BB962C8B-B14F-4D97-AF65-F5344CB8AC3E}">
        <p14:creationId xmlns:p14="http://schemas.microsoft.com/office/powerpoint/2010/main" val="3833520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1102935" y="1319753"/>
            <a:ext cx="10520314" cy="726639"/>
          </a:xfrm>
        </p:spPr>
        <p:txBody>
          <a:bodyPr>
            <a:normAutofit fontScale="85000" lnSpcReduction="20000"/>
          </a:bodyPr>
          <a:lstStyle/>
          <a:p>
            <a:pPr algn="l"/>
            <a:r>
              <a:rPr lang="en-US" sz="6000" dirty="0">
                <a:solidFill>
                  <a:srgbClr val="27418A"/>
                </a:solidFill>
                <a:latin typeface="Garamond" panose="02020404030301010803" pitchFamily="18" charset="0"/>
                <a:cs typeface="Angsana New" panose="02020603050405020304" pitchFamily="18" charset="-34"/>
              </a:rPr>
              <a:t>Recommendations</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16</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3"/>
          <a:stretch>
            <a:fillRect/>
          </a:stretch>
        </p:blipFill>
        <p:spPr>
          <a:xfrm>
            <a:off x="362150" y="235163"/>
            <a:ext cx="2286000" cy="990600"/>
          </a:xfrm>
          <a:prstGeom prst="rect">
            <a:avLst/>
          </a:prstGeom>
        </p:spPr>
      </p:pic>
      <p:sp>
        <p:nvSpPr>
          <p:cNvPr id="15" name="Content Placeholder 2">
            <a:extLst>
              <a:ext uri="{FF2B5EF4-FFF2-40B4-BE49-F238E27FC236}">
                <a16:creationId xmlns:a16="http://schemas.microsoft.com/office/drawing/2014/main" id="{272D23E9-06D6-4DD8-AE33-38A98DE03FFB}"/>
              </a:ext>
            </a:extLst>
          </p:cNvPr>
          <p:cNvSpPr txBox="1">
            <a:spLocks/>
          </p:cNvSpPr>
          <p:nvPr/>
        </p:nvSpPr>
        <p:spPr>
          <a:xfrm>
            <a:off x="1273105" y="2140381"/>
            <a:ext cx="10350144" cy="3571761"/>
          </a:xfrm>
          <a:prstGeom prst="rect">
            <a:avLst/>
          </a:prstGeom>
          <a:effectLst>
            <a:softEdge rad="12700"/>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Ultimately, storage along with a continued rehabilitation program were determined to be the best solution based on cost and effectiveness</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Storage improvements were sized to keep sewer level surcharge in trunk sewer at appropriate levels during a 2-year, 24-hour design storm</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Localized areas with predicted overflow during future conditions were identified for additional study</a:t>
            </a:r>
          </a:p>
        </p:txBody>
      </p:sp>
    </p:spTree>
    <p:extLst>
      <p:ext uri="{BB962C8B-B14F-4D97-AF65-F5344CB8AC3E}">
        <p14:creationId xmlns:p14="http://schemas.microsoft.com/office/powerpoint/2010/main" val="1175864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1102935" y="1319753"/>
            <a:ext cx="10520314" cy="726639"/>
          </a:xfrm>
        </p:spPr>
        <p:txBody>
          <a:bodyPr>
            <a:normAutofit fontScale="77500" lnSpcReduction="20000"/>
          </a:bodyPr>
          <a:lstStyle/>
          <a:p>
            <a:pPr algn="l"/>
            <a:r>
              <a:rPr lang="en-US" sz="6000" dirty="0">
                <a:solidFill>
                  <a:srgbClr val="27418A"/>
                </a:solidFill>
                <a:latin typeface="Garamond" panose="02020404030301010803" pitchFamily="18" charset="0"/>
                <a:cs typeface="Angsana New" panose="02020603050405020304" pitchFamily="18" charset="-34"/>
              </a:rPr>
              <a:t>Summary of Master Plan Recommendations</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17</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3"/>
          <a:stretch>
            <a:fillRect/>
          </a:stretch>
        </p:blipFill>
        <p:spPr>
          <a:xfrm>
            <a:off x="362150" y="235163"/>
            <a:ext cx="2286000" cy="990600"/>
          </a:xfrm>
          <a:prstGeom prst="rect">
            <a:avLst/>
          </a:prstGeom>
        </p:spPr>
      </p:pic>
      <p:pic>
        <p:nvPicPr>
          <p:cNvPr id="9" name="Content Placeholder 5" descr="A screenshot of a cell phone&#10;&#10;Description automatically generated">
            <a:extLst>
              <a:ext uri="{FF2B5EF4-FFF2-40B4-BE49-F238E27FC236}">
                <a16:creationId xmlns:a16="http://schemas.microsoft.com/office/drawing/2014/main" id="{62A71922-EBF9-4E00-8C2E-10437FEFE44C}"/>
              </a:ext>
            </a:extLst>
          </p:cNvPr>
          <p:cNvPicPr>
            <a:picLocks noChangeAspect="1"/>
          </p:cNvPicPr>
          <p:nvPr/>
        </p:nvPicPr>
        <p:blipFill>
          <a:blip r:embed="rId4"/>
          <a:stretch>
            <a:fillRect/>
          </a:stretch>
        </p:blipFill>
        <p:spPr>
          <a:xfrm>
            <a:off x="1577486" y="2140381"/>
            <a:ext cx="9564125" cy="4184305"/>
          </a:xfrm>
          <a:prstGeom prst="rect">
            <a:avLst/>
          </a:prstGeom>
          <a:noFill/>
        </p:spPr>
      </p:pic>
    </p:spTree>
    <p:extLst>
      <p:ext uri="{BB962C8B-B14F-4D97-AF65-F5344CB8AC3E}">
        <p14:creationId xmlns:p14="http://schemas.microsoft.com/office/powerpoint/2010/main" val="2209414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1102935" y="1319753"/>
            <a:ext cx="10520314" cy="726639"/>
          </a:xfrm>
        </p:spPr>
        <p:txBody>
          <a:bodyPr>
            <a:normAutofit fontScale="85000" lnSpcReduction="20000"/>
          </a:bodyPr>
          <a:lstStyle/>
          <a:p>
            <a:pPr algn="l"/>
            <a:r>
              <a:rPr lang="en-US" sz="6000" dirty="0">
                <a:solidFill>
                  <a:srgbClr val="27418A"/>
                </a:solidFill>
                <a:latin typeface="Garamond" panose="02020404030301010803" pitchFamily="18" charset="0"/>
                <a:cs typeface="Angsana New" panose="02020603050405020304" pitchFamily="18" charset="-34"/>
              </a:rPr>
              <a:t>Evaluating New Capacity Requests</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18</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3"/>
          <a:stretch>
            <a:fillRect/>
          </a:stretch>
        </p:blipFill>
        <p:spPr>
          <a:xfrm>
            <a:off x="362150" y="235163"/>
            <a:ext cx="2286000" cy="990600"/>
          </a:xfrm>
          <a:prstGeom prst="rect">
            <a:avLst/>
          </a:prstGeom>
        </p:spPr>
      </p:pic>
      <p:sp>
        <p:nvSpPr>
          <p:cNvPr id="15" name="Content Placeholder 2">
            <a:extLst>
              <a:ext uri="{FF2B5EF4-FFF2-40B4-BE49-F238E27FC236}">
                <a16:creationId xmlns:a16="http://schemas.microsoft.com/office/drawing/2014/main" id="{272D23E9-06D6-4DD8-AE33-38A98DE03FFB}"/>
              </a:ext>
            </a:extLst>
          </p:cNvPr>
          <p:cNvSpPr txBox="1">
            <a:spLocks/>
          </p:cNvSpPr>
          <p:nvPr/>
        </p:nvSpPr>
        <p:spPr>
          <a:xfrm>
            <a:off x="1273105" y="2140381"/>
            <a:ext cx="7853140" cy="3571761"/>
          </a:xfrm>
          <a:prstGeom prst="rect">
            <a:avLst/>
          </a:prstGeom>
          <a:effectLst>
            <a:softEdge rad="12700"/>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Application for Water and Sewer Availability </a:t>
            </a:r>
          </a:p>
          <a:p>
            <a:pPr marL="800100" lvl="1"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Owner/Property/Project Information</a:t>
            </a:r>
          </a:p>
          <a:p>
            <a:pPr marL="800100" lvl="1"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Water and sewer service demands for project</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Hydraulic modeling completed for projects with flows &gt; 10,000 gallons per day and/or differ from assumptions made in Master Plan</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Modeling scenario is at City build-out during a 2-year/24 hour rain event</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Recommendations made for localized improvements  are identified during availability review</a:t>
            </a:r>
          </a:p>
        </p:txBody>
      </p:sp>
    </p:spTree>
    <p:extLst>
      <p:ext uri="{BB962C8B-B14F-4D97-AF65-F5344CB8AC3E}">
        <p14:creationId xmlns:p14="http://schemas.microsoft.com/office/powerpoint/2010/main" val="773981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2</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3"/>
          <a:stretch>
            <a:fillRect/>
          </a:stretch>
        </p:blipFill>
        <p:spPr>
          <a:xfrm>
            <a:off x="362150" y="235163"/>
            <a:ext cx="2286000" cy="990600"/>
          </a:xfrm>
          <a:prstGeom prst="rect">
            <a:avLst/>
          </a:prstGeom>
        </p:spPr>
      </p:pic>
      <p:pic>
        <p:nvPicPr>
          <p:cNvPr id="6" name="Picture 5">
            <a:extLst>
              <a:ext uri="{FF2B5EF4-FFF2-40B4-BE49-F238E27FC236}">
                <a16:creationId xmlns:a16="http://schemas.microsoft.com/office/drawing/2014/main" id="{1384CC92-6942-4E5D-B4F6-6F8142012D7B}"/>
              </a:ext>
            </a:extLst>
          </p:cNvPr>
          <p:cNvPicPr>
            <a:picLocks noChangeAspect="1"/>
          </p:cNvPicPr>
          <p:nvPr/>
        </p:nvPicPr>
        <p:blipFill>
          <a:blip r:embed="rId4"/>
          <a:stretch>
            <a:fillRect/>
          </a:stretch>
        </p:blipFill>
        <p:spPr>
          <a:xfrm>
            <a:off x="1054311" y="2020360"/>
            <a:ext cx="4884849" cy="3202941"/>
          </a:xfrm>
          <a:prstGeom prst="rect">
            <a:avLst/>
          </a:prstGeom>
        </p:spPr>
      </p:pic>
      <p:sp>
        <p:nvSpPr>
          <p:cNvPr id="12" name="Text Placeholder 4">
            <a:extLst>
              <a:ext uri="{FF2B5EF4-FFF2-40B4-BE49-F238E27FC236}">
                <a16:creationId xmlns:a16="http://schemas.microsoft.com/office/drawing/2014/main" id="{302B22FD-38C0-40B5-9285-B28B090FBB67}"/>
              </a:ext>
            </a:extLst>
          </p:cNvPr>
          <p:cNvSpPr txBox="1">
            <a:spLocks/>
          </p:cNvSpPr>
          <p:nvPr/>
        </p:nvSpPr>
        <p:spPr>
          <a:xfrm>
            <a:off x="7999883" y="5482328"/>
            <a:ext cx="5029200" cy="9037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800" dirty="0">
                <a:solidFill>
                  <a:srgbClr val="274289"/>
                </a:solidFill>
              </a:rPr>
              <a:t>Jonathan Childs, PE</a:t>
            </a:r>
          </a:p>
          <a:p>
            <a:pPr>
              <a:spcBef>
                <a:spcPts val="0"/>
              </a:spcBef>
            </a:pPr>
            <a:r>
              <a:rPr lang="en-US" sz="1800" dirty="0">
                <a:solidFill>
                  <a:srgbClr val="274289"/>
                </a:solidFill>
              </a:rPr>
              <a:t>Hatem El-Sayegh, PE, PhD</a:t>
            </a:r>
          </a:p>
          <a:p>
            <a:pPr>
              <a:spcBef>
                <a:spcPts val="0"/>
              </a:spcBef>
            </a:pPr>
            <a:r>
              <a:rPr lang="en-US" sz="1800" dirty="0">
                <a:solidFill>
                  <a:srgbClr val="274289"/>
                </a:solidFill>
              </a:rPr>
              <a:t>Matthew Johnson, PE</a:t>
            </a:r>
          </a:p>
        </p:txBody>
      </p:sp>
      <p:sp>
        <p:nvSpPr>
          <p:cNvPr id="18" name="Text Placeholder 4">
            <a:extLst>
              <a:ext uri="{FF2B5EF4-FFF2-40B4-BE49-F238E27FC236}">
                <a16:creationId xmlns:a16="http://schemas.microsoft.com/office/drawing/2014/main" id="{9F8F2464-A37B-4F02-937F-A9482AB88F5E}"/>
              </a:ext>
            </a:extLst>
          </p:cNvPr>
          <p:cNvSpPr txBox="1">
            <a:spLocks/>
          </p:cNvSpPr>
          <p:nvPr/>
        </p:nvSpPr>
        <p:spPr>
          <a:xfrm>
            <a:off x="5593120" y="3054262"/>
            <a:ext cx="4290874" cy="9218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800" dirty="0">
                <a:solidFill>
                  <a:srgbClr val="274289"/>
                </a:solidFill>
              </a:rPr>
              <a:t>Mike Orr, PE</a:t>
            </a:r>
          </a:p>
          <a:p>
            <a:pPr>
              <a:spcBef>
                <a:spcPts val="0"/>
              </a:spcBef>
            </a:pPr>
            <a:r>
              <a:rPr lang="en-US" sz="1800" dirty="0">
                <a:solidFill>
                  <a:srgbClr val="274289"/>
                </a:solidFill>
              </a:rPr>
              <a:t>Ryan Dean, Sr. Designer</a:t>
            </a:r>
          </a:p>
        </p:txBody>
      </p:sp>
      <p:sp>
        <p:nvSpPr>
          <p:cNvPr id="22" name="Text Placeholder 4">
            <a:extLst>
              <a:ext uri="{FF2B5EF4-FFF2-40B4-BE49-F238E27FC236}">
                <a16:creationId xmlns:a16="http://schemas.microsoft.com/office/drawing/2014/main" id="{EF9E1128-894C-44EC-B879-D04CAB71C0A5}"/>
              </a:ext>
            </a:extLst>
          </p:cNvPr>
          <p:cNvSpPr txBox="1">
            <a:spLocks/>
          </p:cNvSpPr>
          <p:nvPr/>
        </p:nvSpPr>
        <p:spPr>
          <a:xfrm>
            <a:off x="1359608" y="4956874"/>
            <a:ext cx="5029200" cy="7698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800" dirty="0">
                <a:solidFill>
                  <a:srgbClr val="263A65"/>
                </a:solidFill>
              </a:rPr>
              <a:t>Chris Milton, Water Services Director</a:t>
            </a:r>
          </a:p>
          <a:p>
            <a:pPr>
              <a:spcBef>
                <a:spcPts val="0"/>
              </a:spcBef>
            </a:pPr>
            <a:r>
              <a:rPr lang="en-US" sz="1800" dirty="0">
                <a:solidFill>
                  <a:srgbClr val="263A65"/>
                </a:solidFill>
              </a:rPr>
              <a:t>Drew Muirhead, Water Services Asst. Director</a:t>
            </a:r>
          </a:p>
        </p:txBody>
      </p:sp>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1359608" y="1091884"/>
            <a:ext cx="7488969" cy="726639"/>
          </a:xfrm>
        </p:spPr>
        <p:txBody>
          <a:bodyPr>
            <a:noAutofit/>
          </a:bodyPr>
          <a:lstStyle/>
          <a:p>
            <a:pPr algn="l"/>
            <a:r>
              <a:rPr lang="en-US" sz="6000" dirty="0">
                <a:solidFill>
                  <a:srgbClr val="27418A"/>
                </a:solidFill>
                <a:latin typeface="Garamond" panose="02020404030301010803" pitchFamily="18" charset="0"/>
                <a:cs typeface="Angsana New" panose="02020603050405020304" pitchFamily="18" charset="-34"/>
              </a:rPr>
              <a:t>Presenters:</a:t>
            </a:r>
          </a:p>
        </p:txBody>
      </p:sp>
      <p:pic>
        <p:nvPicPr>
          <p:cNvPr id="4" name="Picture 3">
            <a:extLst>
              <a:ext uri="{FF2B5EF4-FFF2-40B4-BE49-F238E27FC236}">
                <a16:creationId xmlns:a16="http://schemas.microsoft.com/office/drawing/2014/main" id="{5EC61DBB-D5FA-4AE2-AD04-F496E68F1B32}"/>
              </a:ext>
            </a:extLst>
          </p:cNvPr>
          <p:cNvPicPr>
            <a:picLocks noChangeAspect="1"/>
          </p:cNvPicPr>
          <p:nvPr/>
        </p:nvPicPr>
        <p:blipFill>
          <a:blip r:embed="rId5"/>
          <a:stretch>
            <a:fillRect/>
          </a:stretch>
        </p:blipFill>
        <p:spPr>
          <a:xfrm>
            <a:off x="5104092" y="2038436"/>
            <a:ext cx="2840160" cy="1003072"/>
          </a:xfrm>
          <a:prstGeom prst="rect">
            <a:avLst/>
          </a:prstGeom>
        </p:spPr>
      </p:pic>
      <p:pic>
        <p:nvPicPr>
          <p:cNvPr id="10" name="Picture 9">
            <a:extLst>
              <a:ext uri="{FF2B5EF4-FFF2-40B4-BE49-F238E27FC236}">
                <a16:creationId xmlns:a16="http://schemas.microsoft.com/office/drawing/2014/main" id="{3894E6E4-B20E-4FB6-9D1B-EF9796B5539E}"/>
              </a:ext>
            </a:extLst>
          </p:cNvPr>
          <p:cNvPicPr>
            <a:picLocks noChangeAspect="1"/>
          </p:cNvPicPr>
          <p:nvPr/>
        </p:nvPicPr>
        <p:blipFill>
          <a:blip r:embed="rId6"/>
          <a:stretch>
            <a:fillRect/>
          </a:stretch>
        </p:blipFill>
        <p:spPr>
          <a:xfrm>
            <a:off x="6722013" y="4450328"/>
            <a:ext cx="4415675" cy="966495"/>
          </a:xfrm>
          <a:prstGeom prst="rect">
            <a:avLst/>
          </a:prstGeom>
        </p:spPr>
      </p:pic>
      <p:pic>
        <p:nvPicPr>
          <p:cNvPr id="23" name="Picture 4" descr="Image result for tn state logos conservation and environment">
            <a:extLst>
              <a:ext uri="{FF2B5EF4-FFF2-40B4-BE49-F238E27FC236}">
                <a16:creationId xmlns:a16="http://schemas.microsoft.com/office/drawing/2014/main" id="{0868B116-8D33-4A86-BD2F-311B6DD0BE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3822" y="2321557"/>
            <a:ext cx="3321643" cy="1533066"/>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4">
            <a:extLst>
              <a:ext uri="{FF2B5EF4-FFF2-40B4-BE49-F238E27FC236}">
                <a16:creationId xmlns:a16="http://schemas.microsoft.com/office/drawing/2014/main" id="{D67DCBB0-5BC0-4707-B2A8-6667729A31EE}"/>
              </a:ext>
            </a:extLst>
          </p:cNvPr>
          <p:cNvSpPr txBox="1">
            <a:spLocks/>
          </p:cNvSpPr>
          <p:nvPr/>
        </p:nvSpPr>
        <p:spPr>
          <a:xfrm>
            <a:off x="8867450" y="3669028"/>
            <a:ext cx="4290874" cy="9218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800" dirty="0">
                <a:solidFill>
                  <a:srgbClr val="274289"/>
                </a:solidFill>
              </a:rPr>
              <a:t>George Garden, PE</a:t>
            </a:r>
          </a:p>
          <a:p>
            <a:pPr marL="0" indent="0">
              <a:spcBef>
                <a:spcPts val="0"/>
              </a:spcBef>
              <a:buNone/>
            </a:pPr>
            <a:endParaRPr lang="en-US" sz="1800" dirty="0">
              <a:solidFill>
                <a:srgbClr val="274289"/>
              </a:solidFill>
            </a:endParaRPr>
          </a:p>
        </p:txBody>
      </p:sp>
    </p:spTree>
    <p:extLst>
      <p:ext uri="{BB962C8B-B14F-4D97-AF65-F5344CB8AC3E}">
        <p14:creationId xmlns:p14="http://schemas.microsoft.com/office/powerpoint/2010/main" val="4089252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1102935" y="1319753"/>
            <a:ext cx="10520314" cy="726639"/>
          </a:xfrm>
        </p:spPr>
        <p:txBody>
          <a:bodyPr>
            <a:normAutofit fontScale="85000" lnSpcReduction="20000"/>
          </a:bodyPr>
          <a:lstStyle/>
          <a:p>
            <a:pPr algn="l"/>
            <a:r>
              <a:rPr lang="en-US" sz="6000" dirty="0">
                <a:solidFill>
                  <a:srgbClr val="27418A"/>
                </a:solidFill>
                <a:latin typeface="Garamond" panose="02020404030301010803" pitchFamily="18" charset="0"/>
                <a:cs typeface="Angsana New" panose="02020603050405020304" pitchFamily="18" charset="-34"/>
              </a:rPr>
              <a:t>What’s Next?</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C65E67F-8096-8B40-8911-42D3C24B42B1}"/>
              </a:ext>
            </a:extLst>
          </p:cNvPr>
          <p:cNvSpPr txBox="1"/>
          <p:nvPr/>
        </p:nvSpPr>
        <p:spPr>
          <a:xfrm>
            <a:off x="1102936" y="2244776"/>
            <a:ext cx="4993064" cy="30512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74289"/>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27428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74289"/>
                </a:solidFill>
                <a:effectLst/>
                <a:uLnTx/>
                <a:uFillTx/>
                <a:latin typeface="Arial" panose="020B0604020202020204" pitchFamily="34" charset="0"/>
                <a:ea typeface="+mn-ea"/>
                <a:cs typeface="Arial" panose="020B0604020202020204" pitchFamily="34" charset="0"/>
              </a:rPr>
              <a:t>The City of Brentwood's Water Services Department has contracted with Barge Design Solutions, an Engineering company, to provide continued rehabilitation program assistance for the next phases of the program</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7418A"/>
              </a:solidFill>
              <a:effectLst/>
              <a:uLnTx/>
              <a:uFillTx/>
              <a:latin typeface="Avenir Next Medium" panose="020B0503020202020204" pitchFamily="34" charset="0"/>
              <a:ea typeface="+mn-ea"/>
              <a:cs typeface="Angsana New" panose="02020603050405020304" pitchFamily="18" charset="-34"/>
            </a:endParaRPr>
          </a:p>
        </p:txBody>
      </p: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3"/>
          <a:stretch>
            <a:fillRect/>
          </a:stretch>
        </p:blipFill>
        <p:spPr>
          <a:xfrm>
            <a:off x="362150" y="235163"/>
            <a:ext cx="2286000" cy="990600"/>
          </a:xfrm>
          <a:prstGeom prst="rect">
            <a:avLst/>
          </a:prstGeom>
        </p:spPr>
      </p:pic>
      <p:pic>
        <p:nvPicPr>
          <p:cNvPr id="13" name="Picture Placeholder 7" descr="A truck is parked on the side of the road&#10;&#10;Description automatically generated">
            <a:extLst>
              <a:ext uri="{FF2B5EF4-FFF2-40B4-BE49-F238E27FC236}">
                <a16:creationId xmlns:a16="http://schemas.microsoft.com/office/drawing/2014/main" id="{1D376BB6-DC73-4873-981A-C1E34CA4D545}"/>
              </a:ext>
            </a:extLst>
          </p:cNvPr>
          <p:cNvPicPr>
            <a:picLocks noChangeAspect="1"/>
          </p:cNvPicPr>
          <p:nvPr/>
        </p:nvPicPr>
        <p:blipFill>
          <a:blip r:embed="rId4">
            <a:extLst>
              <a:ext uri="{28A0092B-C50C-407E-A947-70E740481C1C}">
                <a14:useLocalDpi xmlns:a14="http://schemas.microsoft.com/office/drawing/2010/main" val="0"/>
              </a:ext>
            </a:extLst>
          </a:blip>
          <a:srcRect l="27533" r="27533"/>
          <a:stretch>
            <a:fillRect/>
          </a:stretch>
        </p:blipFill>
        <p:spPr>
          <a:xfrm>
            <a:off x="6145405" y="2403486"/>
            <a:ext cx="2874769" cy="3833025"/>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7ED1A47F-951C-457C-B33C-FD35EA8F3E0A}"/>
              </a:ext>
            </a:extLst>
          </p:cNvPr>
          <p:cNvPicPr>
            <a:picLocks noChangeAspect="1"/>
          </p:cNvPicPr>
          <p:nvPr/>
        </p:nvPicPr>
        <p:blipFill>
          <a:blip r:embed="rId5"/>
          <a:stretch>
            <a:fillRect/>
          </a:stretch>
        </p:blipFill>
        <p:spPr>
          <a:xfrm>
            <a:off x="7200900" y="1161043"/>
            <a:ext cx="4876800" cy="1083733"/>
          </a:xfrm>
          <a:prstGeom prst="rect">
            <a:avLst/>
          </a:prstGeom>
        </p:spPr>
      </p:pic>
      <p:sp>
        <p:nvSpPr>
          <p:cNvPr id="14" name="TextBox 13">
            <a:extLst>
              <a:ext uri="{FF2B5EF4-FFF2-40B4-BE49-F238E27FC236}">
                <a16:creationId xmlns:a16="http://schemas.microsoft.com/office/drawing/2014/main" id="{77620CBE-90E1-4457-9470-D0AD3ED86860}"/>
              </a:ext>
            </a:extLst>
          </p:cNvPr>
          <p:cNvSpPr txBox="1"/>
          <p:nvPr/>
        </p:nvSpPr>
        <p:spPr>
          <a:xfrm>
            <a:off x="9427" y="6324697"/>
            <a:ext cx="707009" cy="248744"/>
          </a:xfrm>
          <a:prstGeom prst="rect">
            <a:avLst/>
          </a:prstGeom>
          <a:noFill/>
        </p:spPr>
        <p:txBody>
          <a:bodyPr wrap="square" rtlCol="0">
            <a:spAutoFit/>
          </a:bodyPr>
          <a:lstStyle/>
          <a:p>
            <a:pPr algn="ctr"/>
            <a:fld id="{40F42C46-FDB3-474B-89F9-9487FFD624AC}" type="slidenum">
              <a:rPr lang="en-US" sz="1000" smtClean="0">
                <a:solidFill>
                  <a:schemeClr val="bg1"/>
                </a:solidFill>
              </a:rPr>
              <a:t>20</a:t>
            </a:fld>
            <a:endParaRPr lang="en-US" sz="1000" dirty="0">
              <a:solidFill>
                <a:schemeClr val="bg1"/>
              </a:solidFill>
            </a:endParaRPr>
          </a:p>
        </p:txBody>
      </p:sp>
    </p:spTree>
    <p:extLst>
      <p:ext uri="{BB962C8B-B14F-4D97-AF65-F5344CB8AC3E}">
        <p14:creationId xmlns:p14="http://schemas.microsoft.com/office/powerpoint/2010/main" val="3835951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D302B-C197-4B67-A284-CC0419876ECE}"/>
              </a:ext>
            </a:extLst>
          </p:cNvPr>
          <p:cNvSpPr>
            <a:spLocks noGrp="1"/>
          </p:cNvSpPr>
          <p:nvPr>
            <p:ph type="ctrTitle" idx="4294967295"/>
          </p:nvPr>
        </p:nvSpPr>
        <p:spPr>
          <a:xfrm>
            <a:off x="1143000" y="1219201"/>
            <a:ext cx="9829800" cy="838199"/>
          </a:xfrm>
        </p:spPr>
        <p:txBody>
          <a:bodyPr>
            <a:noAutofit/>
          </a:bodyPr>
          <a:lstStyle/>
          <a:p>
            <a:pPr>
              <a:lnSpc>
                <a:spcPct val="70000"/>
              </a:lnSpc>
              <a:spcBef>
                <a:spcPts val="1000"/>
              </a:spcBef>
            </a:pPr>
            <a:r>
              <a:rPr lang="en-US" sz="5100" dirty="0">
                <a:solidFill>
                  <a:srgbClr val="27418A"/>
                </a:solidFill>
                <a:latin typeface="Garamond" panose="02020404030301010803" pitchFamily="18" charset="0"/>
                <a:ea typeface="+mn-ea"/>
                <a:cs typeface="Angsana New" panose="02020603050405020304" pitchFamily="18" charset="-34"/>
              </a:rPr>
              <a:t>Sewer Rehabilitation Overview</a:t>
            </a:r>
          </a:p>
        </p:txBody>
      </p:sp>
      <p:sp>
        <p:nvSpPr>
          <p:cNvPr id="3" name="Text Placeholder 2">
            <a:extLst>
              <a:ext uri="{FF2B5EF4-FFF2-40B4-BE49-F238E27FC236}">
                <a16:creationId xmlns:a16="http://schemas.microsoft.com/office/drawing/2014/main" id="{262218CA-B73A-4EB2-9FC7-5B86EEB72D80}"/>
              </a:ext>
            </a:extLst>
          </p:cNvPr>
          <p:cNvSpPr>
            <a:spLocks noGrp="1"/>
          </p:cNvSpPr>
          <p:nvPr>
            <p:ph type="body" sz="quarter" idx="4294967295"/>
          </p:nvPr>
        </p:nvSpPr>
        <p:spPr>
          <a:xfrm>
            <a:off x="1371600" y="2057400"/>
            <a:ext cx="8077200" cy="3786188"/>
          </a:xfrm>
        </p:spPr>
        <p:txBody>
          <a:bodyPr/>
          <a:lstStyle/>
          <a:p>
            <a:pPr marL="342900" indent="-342900"/>
            <a:r>
              <a:rPr lang="en-US" sz="2400" dirty="0">
                <a:solidFill>
                  <a:srgbClr val="274289"/>
                </a:solidFill>
                <a:latin typeface="Arial" panose="020B0604020202020204" pitchFamily="34" charset="0"/>
                <a:cs typeface="Arial" panose="020B0604020202020204" pitchFamily="34" charset="0"/>
              </a:rPr>
              <a:t>Flow Monitoring</a:t>
            </a:r>
          </a:p>
          <a:p>
            <a:pPr marL="342900" indent="-342900"/>
            <a:r>
              <a:rPr lang="en-US" sz="2400" dirty="0">
                <a:solidFill>
                  <a:srgbClr val="274289"/>
                </a:solidFill>
                <a:latin typeface="Arial" panose="020B0604020202020204" pitchFamily="34" charset="0"/>
                <a:cs typeface="Arial" panose="020B0604020202020204" pitchFamily="34" charset="0"/>
              </a:rPr>
              <a:t>I/I Analysis</a:t>
            </a:r>
          </a:p>
          <a:p>
            <a:pPr marL="342900" indent="-342900"/>
            <a:r>
              <a:rPr lang="en-US" sz="2400" dirty="0">
                <a:solidFill>
                  <a:srgbClr val="274289"/>
                </a:solidFill>
                <a:latin typeface="Arial" panose="020B0604020202020204" pitchFamily="34" charset="0"/>
                <a:cs typeface="Arial" panose="020B0604020202020204" pitchFamily="34" charset="0"/>
              </a:rPr>
              <a:t>Rehabilitation</a:t>
            </a:r>
          </a:p>
          <a:p>
            <a:pPr marL="342900" indent="-342900"/>
            <a:r>
              <a:rPr lang="en-US" sz="2400" dirty="0">
                <a:solidFill>
                  <a:srgbClr val="274289"/>
                </a:solidFill>
                <a:latin typeface="Arial" panose="020B0604020202020204" pitchFamily="34" charset="0"/>
                <a:cs typeface="Arial" panose="020B0604020202020204" pitchFamily="34" charset="0"/>
              </a:rPr>
              <a:t>Planning for Post CAP/ER Rehabilitation</a:t>
            </a:r>
          </a:p>
          <a:p>
            <a:endParaRPr lang="en-US" dirty="0"/>
          </a:p>
        </p:txBody>
      </p:sp>
      <p:sp>
        <p:nvSpPr>
          <p:cNvPr id="4" name="TextBox 3">
            <a:extLst>
              <a:ext uri="{FF2B5EF4-FFF2-40B4-BE49-F238E27FC236}">
                <a16:creationId xmlns:a16="http://schemas.microsoft.com/office/drawing/2014/main" id="{4C79C6F9-F01A-44B4-8539-4002875F025D}"/>
              </a:ext>
            </a:extLst>
          </p:cNvPr>
          <p:cNvSpPr txBox="1"/>
          <p:nvPr/>
        </p:nvSpPr>
        <p:spPr>
          <a:xfrm>
            <a:off x="9427" y="6324697"/>
            <a:ext cx="707009" cy="248744"/>
          </a:xfrm>
          <a:prstGeom prst="rect">
            <a:avLst/>
          </a:prstGeom>
          <a:noFill/>
        </p:spPr>
        <p:txBody>
          <a:bodyPr wrap="square" rtlCol="0">
            <a:spAutoFit/>
          </a:bodyPr>
          <a:lstStyle/>
          <a:p>
            <a:pPr algn="ctr"/>
            <a:fld id="{40F42C46-FDB3-474B-89F9-9487FFD624AC}" type="slidenum">
              <a:rPr lang="en-US" sz="1000" smtClean="0">
                <a:solidFill>
                  <a:schemeClr val="bg1"/>
                </a:solidFill>
              </a:rPr>
              <a:t>21</a:t>
            </a:fld>
            <a:endParaRPr lang="en-US" sz="1000" dirty="0">
              <a:solidFill>
                <a:schemeClr val="bg1"/>
              </a:solidFill>
            </a:endParaRPr>
          </a:p>
        </p:txBody>
      </p:sp>
    </p:spTree>
    <p:extLst>
      <p:ext uri="{BB962C8B-B14F-4D97-AF65-F5344CB8AC3E}">
        <p14:creationId xmlns:p14="http://schemas.microsoft.com/office/powerpoint/2010/main" val="1045610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111526-C9E4-4386-BCF0-06B6A80E81B1}"/>
              </a:ext>
            </a:extLst>
          </p:cNvPr>
          <p:cNvSpPr>
            <a:spLocks noGrp="1"/>
          </p:cNvSpPr>
          <p:nvPr>
            <p:ph type="body" sz="quarter" idx="4294967295"/>
          </p:nvPr>
        </p:nvSpPr>
        <p:spPr>
          <a:xfrm>
            <a:off x="1143000" y="6092927"/>
            <a:ext cx="3082771" cy="639192"/>
          </a:xfrm>
        </p:spPr>
        <p:txBody>
          <a:bodyPr>
            <a:normAutofit/>
          </a:bodyPr>
          <a:lstStyle/>
          <a:p>
            <a:pPr marL="0" indent="0">
              <a:buNone/>
            </a:pPr>
            <a:r>
              <a:rPr lang="en-US" sz="1400" dirty="0">
                <a:latin typeface="Calibri" panose="020F0502020204030204" pitchFamily="34" charset="0"/>
                <a:ea typeface="Calibri" panose="020F0502020204030204" pitchFamily="34" charset="0"/>
                <a:cs typeface="Times New Roman" panose="02020603050405020304" pitchFamily="18" charset="0"/>
              </a:rPr>
              <a:t>Source: WEF Fact Sheet: Sanitary Sewer Flow Monitoring and Data Analytic</a:t>
            </a:r>
            <a:endParaRPr lang="en-US" sz="1400" dirty="0"/>
          </a:p>
          <a:p>
            <a:endParaRPr lang="en-US" sz="2000" dirty="0"/>
          </a:p>
        </p:txBody>
      </p:sp>
      <p:sp>
        <p:nvSpPr>
          <p:cNvPr id="3" name="Title 2">
            <a:extLst>
              <a:ext uri="{FF2B5EF4-FFF2-40B4-BE49-F238E27FC236}">
                <a16:creationId xmlns:a16="http://schemas.microsoft.com/office/drawing/2014/main" id="{5456DC9F-886E-4FBC-97BD-763ADFED147D}"/>
              </a:ext>
            </a:extLst>
          </p:cNvPr>
          <p:cNvSpPr>
            <a:spLocks noGrp="1"/>
          </p:cNvSpPr>
          <p:nvPr>
            <p:ph type="title" idx="4294967295"/>
          </p:nvPr>
        </p:nvSpPr>
        <p:spPr>
          <a:xfrm>
            <a:off x="1143000" y="974439"/>
            <a:ext cx="3274255" cy="4580878"/>
          </a:xfrm>
        </p:spPr>
        <p:txBody>
          <a:bodyPr>
            <a:noAutofit/>
          </a:bodyPr>
          <a:lstStyle/>
          <a:p>
            <a:pPr>
              <a:lnSpc>
                <a:spcPct val="70000"/>
              </a:lnSpc>
              <a:spcBef>
                <a:spcPts val="1000"/>
              </a:spcBef>
            </a:pPr>
            <a:r>
              <a:rPr lang="en-US" sz="5100" dirty="0">
                <a:solidFill>
                  <a:srgbClr val="27418A"/>
                </a:solidFill>
                <a:latin typeface="Garamond" panose="02020404030301010803" pitchFamily="18" charset="0"/>
                <a:ea typeface="+mn-ea"/>
                <a:cs typeface="Angsana New" panose="02020603050405020304" pitchFamily="18" charset="-34"/>
              </a:rPr>
              <a:t>How Inflow and Infiltration </a:t>
            </a:r>
            <a:br>
              <a:rPr lang="en-US" sz="5100" dirty="0">
                <a:solidFill>
                  <a:srgbClr val="27418A"/>
                </a:solidFill>
                <a:latin typeface="Garamond" panose="02020404030301010803" pitchFamily="18" charset="0"/>
                <a:ea typeface="+mn-ea"/>
                <a:cs typeface="Angsana New" panose="02020603050405020304" pitchFamily="18" charset="-34"/>
              </a:rPr>
            </a:br>
            <a:r>
              <a:rPr lang="en-US" sz="5100" dirty="0">
                <a:solidFill>
                  <a:srgbClr val="27418A"/>
                </a:solidFill>
                <a:latin typeface="Garamond" panose="02020404030301010803" pitchFamily="18" charset="0"/>
                <a:ea typeface="+mn-ea"/>
                <a:cs typeface="Angsana New" panose="02020603050405020304" pitchFamily="18" charset="-34"/>
              </a:rPr>
              <a:t>Enter the Sewer System</a:t>
            </a:r>
          </a:p>
        </p:txBody>
      </p:sp>
      <p:pic>
        <p:nvPicPr>
          <p:cNvPr id="4" name="Picture 3">
            <a:extLst>
              <a:ext uri="{FF2B5EF4-FFF2-40B4-BE49-F238E27FC236}">
                <a16:creationId xmlns:a16="http://schemas.microsoft.com/office/drawing/2014/main" id="{DFC81F14-7C4B-4FA3-9D59-F19B2922474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055388" y="445477"/>
            <a:ext cx="6291775" cy="5967046"/>
          </a:xfrm>
          <a:prstGeom prst="rect">
            <a:avLst/>
          </a:prstGeom>
        </p:spPr>
      </p:pic>
      <p:sp>
        <p:nvSpPr>
          <p:cNvPr id="5" name="TextBox 4">
            <a:extLst>
              <a:ext uri="{FF2B5EF4-FFF2-40B4-BE49-F238E27FC236}">
                <a16:creationId xmlns:a16="http://schemas.microsoft.com/office/drawing/2014/main" id="{8F148C8D-7C58-43E8-8B96-853D9941CEC5}"/>
              </a:ext>
            </a:extLst>
          </p:cNvPr>
          <p:cNvSpPr txBox="1"/>
          <p:nvPr/>
        </p:nvSpPr>
        <p:spPr>
          <a:xfrm>
            <a:off x="9427" y="6324697"/>
            <a:ext cx="707009" cy="248744"/>
          </a:xfrm>
          <a:prstGeom prst="rect">
            <a:avLst/>
          </a:prstGeom>
          <a:noFill/>
        </p:spPr>
        <p:txBody>
          <a:bodyPr wrap="square" rtlCol="0">
            <a:spAutoFit/>
          </a:bodyPr>
          <a:lstStyle/>
          <a:p>
            <a:pPr algn="ctr"/>
            <a:fld id="{40F42C46-FDB3-474B-89F9-9487FFD624AC}" type="slidenum">
              <a:rPr lang="en-US" sz="1000" smtClean="0">
                <a:solidFill>
                  <a:schemeClr val="bg1"/>
                </a:solidFill>
              </a:rPr>
              <a:t>22</a:t>
            </a:fld>
            <a:endParaRPr lang="en-US" sz="1000" dirty="0">
              <a:solidFill>
                <a:schemeClr val="bg1"/>
              </a:solidFill>
            </a:endParaRPr>
          </a:p>
        </p:txBody>
      </p:sp>
    </p:spTree>
    <p:extLst>
      <p:ext uri="{BB962C8B-B14F-4D97-AF65-F5344CB8AC3E}">
        <p14:creationId xmlns:p14="http://schemas.microsoft.com/office/powerpoint/2010/main" val="2107316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B93163-B019-4FE2-BFBE-83658F3A66F5}"/>
              </a:ext>
            </a:extLst>
          </p:cNvPr>
          <p:cNvSpPr>
            <a:spLocks noGrp="1"/>
          </p:cNvSpPr>
          <p:nvPr>
            <p:ph type="title" idx="4294967295"/>
          </p:nvPr>
        </p:nvSpPr>
        <p:spPr>
          <a:xfrm>
            <a:off x="1066800" y="1333041"/>
            <a:ext cx="10342563" cy="493713"/>
          </a:xfrm>
        </p:spPr>
        <p:txBody>
          <a:bodyPr>
            <a:noAutofit/>
          </a:bodyPr>
          <a:lstStyle/>
          <a:p>
            <a:pPr>
              <a:lnSpc>
                <a:spcPct val="70000"/>
              </a:lnSpc>
              <a:spcBef>
                <a:spcPts val="1000"/>
              </a:spcBef>
            </a:pPr>
            <a:r>
              <a:rPr lang="en-US" sz="5100" dirty="0">
                <a:solidFill>
                  <a:srgbClr val="27418A"/>
                </a:solidFill>
                <a:latin typeface="Garamond" panose="02020404030301010803" pitchFamily="18" charset="0"/>
                <a:ea typeface="+mn-ea"/>
                <a:cs typeface="Angsana New" panose="02020603050405020304" pitchFamily="18" charset="-34"/>
              </a:rPr>
              <a:t>Analysis Procedure</a:t>
            </a:r>
          </a:p>
        </p:txBody>
      </p:sp>
      <p:graphicFrame>
        <p:nvGraphicFramePr>
          <p:cNvPr id="8" name="Diagram 7">
            <a:extLst>
              <a:ext uri="{FF2B5EF4-FFF2-40B4-BE49-F238E27FC236}">
                <a16:creationId xmlns:a16="http://schemas.microsoft.com/office/drawing/2014/main" id="{4CDE8AAA-5806-4980-AA99-39425EAEDF2E}"/>
              </a:ext>
            </a:extLst>
          </p:cNvPr>
          <p:cNvGraphicFramePr/>
          <p:nvPr/>
        </p:nvGraphicFramePr>
        <p:xfrm>
          <a:off x="1066800" y="1826754"/>
          <a:ext cx="108966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CF70355F-9140-4242-B6E2-88D8F72A874B}"/>
              </a:ext>
            </a:extLst>
          </p:cNvPr>
          <p:cNvSpPr txBox="1"/>
          <p:nvPr/>
        </p:nvSpPr>
        <p:spPr>
          <a:xfrm>
            <a:off x="9427" y="6324697"/>
            <a:ext cx="707009" cy="248744"/>
          </a:xfrm>
          <a:prstGeom prst="rect">
            <a:avLst/>
          </a:prstGeom>
          <a:noFill/>
        </p:spPr>
        <p:txBody>
          <a:bodyPr wrap="square" rtlCol="0">
            <a:spAutoFit/>
          </a:bodyPr>
          <a:lstStyle/>
          <a:p>
            <a:pPr algn="ctr"/>
            <a:fld id="{40F42C46-FDB3-474B-89F9-9487FFD624AC}" type="slidenum">
              <a:rPr lang="en-US" sz="1000" smtClean="0">
                <a:solidFill>
                  <a:schemeClr val="bg1"/>
                </a:solidFill>
              </a:rPr>
              <a:t>23</a:t>
            </a:fld>
            <a:endParaRPr lang="en-US" sz="1000" dirty="0">
              <a:solidFill>
                <a:schemeClr val="bg1"/>
              </a:solidFill>
            </a:endParaRPr>
          </a:p>
        </p:txBody>
      </p:sp>
    </p:spTree>
    <p:extLst>
      <p:ext uri="{BB962C8B-B14F-4D97-AF65-F5344CB8AC3E}">
        <p14:creationId xmlns:p14="http://schemas.microsoft.com/office/powerpoint/2010/main" val="3901880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icture containing text, map&#10;&#10;Description automatically generated">
            <a:extLst>
              <a:ext uri="{FF2B5EF4-FFF2-40B4-BE49-F238E27FC236}">
                <a16:creationId xmlns:a16="http://schemas.microsoft.com/office/drawing/2014/main" id="{8344F8AC-E4BC-4173-A0B1-709FEF645ED6}"/>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033846" y="47706"/>
            <a:ext cx="5158154" cy="6675358"/>
          </a:xfrm>
        </p:spPr>
      </p:pic>
      <p:sp>
        <p:nvSpPr>
          <p:cNvPr id="13" name="Content Placeholder 5">
            <a:extLst>
              <a:ext uri="{FF2B5EF4-FFF2-40B4-BE49-F238E27FC236}">
                <a16:creationId xmlns:a16="http://schemas.microsoft.com/office/drawing/2014/main" id="{0AB12645-B11B-48CA-9DF5-2DA4477CAA04}"/>
              </a:ext>
            </a:extLst>
          </p:cNvPr>
          <p:cNvSpPr txBox="1">
            <a:spLocks/>
          </p:cNvSpPr>
          <p:nvPr/>
        </p:nvSpPr>
        <p:spPr>
          <a:xfrm>
            <a:off x="1151449" y="2971800"/>
            <a:ext cx="6048342" cy="1612749"/>
          </a:xfrm>
          <a:prstGeom prst="rect">
            <a:avLst/>
          </a:prstGeom>
        </p:spPr>
        <p:txBody>
          <a:bodyPr vert="horz" wrap="square" lIns="0" tIns="0" rIns="0" bIns="0" rtlCol="0">
            <a:spAutoFit/>
          </a:bodyPr>
          <a:lstStyle>
            <a:lvl1pPr marL="0" indent="0" algn="l" defTabSz="914400" rtl="0" eaLnBrk="1" latinLnBrk="0" hangingPunct="1">
              <a:lnSpc>
                <a:spcPts val="2600"/>
              </a:lnSpc>
              <a:spcBef>
                <a:spcPts val="0"/>
              </a:spcBef>
              <a:spcAft>
                <a:spcPts val="1800"/>
              </a:spcAft>
              <a:buClr>
                <a:schemeClr val="accent1"/>
              </a:buClr>
              <a:buFont typeface="Wingdings" pitchFamily="2" charset="2"/>
              <a:buNone/>
              <a:defRPr sz="2800" kern="1200">
                <a:solidFill>
                  <a:schemeClr val="bg1"/>
                </a:solidFill>
                <a:latin typeface="+mj-lt"/>
                <a:ea typeface="+mn-ea"/>
                <a:cs typeface="+mn-cs"/>
              </a:defRPr>
            </a:lvl1pPr>
            <a:lvl2pPr marL="411480" indent="0" algn="l" defTabSz="914400" rtl="0" eaLnBrk="1" latinLnBrk="0" hangingPunct="1">
              <a:lnSpc>
                <a:spcPts val="2600"/>
              </a:lnSpc>
              <a:spcBef>
                <a:spcPts val="0"/>
              </a:spcBef>
              <a:spcAft>
                <a:spcPts val="1800"/>
              </a:spcAft>
              <a:buClr>
                <a:schemeClr val="accent1"/>
              </a:buClr>
              <a:buFont typeface="Wingdings" pitchFamily="2" charset="2"/>
              <a:buNone/>
              <a:defRPr sz="2800" kern="1200">
                <a:solidFill>
                  <a:schemeClr val="bg1"/>
                </a:solidFill>
                <a:latin typeface="+mj-lt"/>
                <a:ea typeface="+mn-ea"/>
                <a:cs typeface="+mn-cs"/>
              </a:defRPr>
            </a:lvl2pPr>
            <a:lvl3pPr marL="777240" indent="0" algn="l" defTabSz="914400" rtl="0" eaLnBrk="1" latinLnBrk="0" hangingPunct="1">
              <a:lnSpc>
                <a:spcPts val="2600"/>
              </a:lnSpc>
              <a:spcBef>
                <a:spcPts val="0"/>
              </a:spcBef>
              <a:spcAft>
                <a:spcPts val="1800"/>
              </a:spcAft>
              <a:buClr>
                <a:schemeClr val="accent1"/>
              </a:buClr>
              <a:buFont typeface="Wingdings" pitchFamily="2" charset="2"/>
              <a:buNone/>
              <a:defRPr sz="2800" kern="1200">
                <a:solidFill>
                  <a:schemeClr val="bg1"/>
                </a:solidFill>
                <a:latin typeface="+mj-lt"/>
                <a:ea typeface="+mn-ea"/>
                <a:cs typeface="+mn-cs"/>
              </a:defRPr>
            </a:lvl3pPr>
            <a:lvl4pPr marL="1188720" indent="0" algn="l" defTabSz="914400" rtl="0" eaLnBrk="1" latinLnBrk="0" hangingPunct="1">
              <a:lnSpc>
                <a:spcPts val="2600"/>
              </a:lnSpc>
              <a:spcBef>
                <a:spcPts val="0"/>
              </a:spcBef>
              <a:spcAft>
                <a:spcPts val="1800"/>
              </a:spcAft>
              <a:buClr>
                <a:schemeClr val="accent1"/>
              </a:buClr>
              <a:buFont typeface="Wingdings" pitchFamily="2" charset="2"/>
              <a:buNone/>
              <a:defRPr sz="2800" kern="1200">
                <a:solidFill>
                  <a:schemeClr val="bg1"/>
                </a:solidFill>
                <a:latin typeface="+mj-lt"/>
                <a:ea typeface="+mn-ea"/>
                <a:cs typeface="+mn-cs"/>
              </a:defRPr>
            </a:lvl4pPr>
            <a:lvl5pPr marL="1508760" indent="0" algn="l" defTabSz="914400" rtl="0" eaLnBrk="1" latinLnBrk="0" hangingPunct="1">
              <a:lnSpc>
                <a:spcPts val="2600"/>
              </a:lnSpc>
              <a:spcBef>
                <a:spcPts val="0"/>
              </a:spcBef>
              <a:spcAft>
                <a:spcPts val="1800"/>
              </a:spcAft>
              <a:buClr>
                <a:schemeClr val="accent1"/>
              </a:buClr>
              <a:buFont typeface="Wingdings" pitchFamily="2" charset="2"/>
              <a:buNone/>
              <a:defRPr sz="2800" kern="1200">
                <a:solidFill>
                  <a:schemeClr val="bg1"/>
                </a:solidFill>
                <a:latin typeface="+mj-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1350"/>
              </a:spcAft>
              <a:buClr>
                <a:srgbClr val="4472C4"/>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74289"/>
                </a:solidFill>
                <a:effectLst/>
                <a:uLnTx/>
                <a:uFillTx/>
                <a:latin typeface="Arial" panose="020B0604020202020204" pitchFamily="34" charset="0"/>
                <a:ea typeface="+mn-ea"/>
                <a:cs typeface="Arial" panose="020B0604020202020204" pitchFamily="34" charset="0"/>
              </a:rPr>
              <a:t>Eight permanently installed flow monitors</a:t>
            </a:r>
          </a:p>
          <a:p>
            <a:pPr marL="342900" marR="0" lvl="0" indent="-342900" algn="l" defTabSz="914400" rtl="0" eaLnBrk="1" fontAlgn="auto" latinLnBrk="0" hangingPunct="1">
              <a:lnSpc>
                <a:spcPct val="90000"/>
              </a:lnSpc>
              <a:spcBef>
                <a:spcPts val="1000"/>
              </a:spcBef>
              <a:spcAft>
                <a:spcPts val="1350"/>
              </a:spcAft>
              <a:buClr>
                <a:srgbClr val="4472C4"/>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74289"/>
                </a:solidFill>
                <a:effectLst/>
                <a:uLnTx/>
                <a:uFillTx/>
                <a:latin typeface="Arial" panose="020B0604020202020204" pitchFamily="34" charset="0"/>
                <a:ea typeface="+mn-ea"/>
                <a:cs typeface="Arial" panose="020B0604020202020204" pitchFamily="34" charset="0"/>
              </a:rPr>
              <a:t>Three rain gauges</a:t>
            </a:r>
          </a:p>
          <a:p>
            <a:pPr marL="342900" marR="0" lvl="0" indent="-342900" algn="l" defTabSz="914400" rtl="0" eaLnBrk="1" fontAlgn="auto" latinLnBrk="0" hangingPunct="1">
              <a:lnSpc>
                <a:spcPct val="90000"/>
              </a:lnSpc>
              <a:spcBef>
                <a:spcPts val="1000"/>
              </a:spcBef>
              <a:spcAft>
                <a:spcPts val="1350"/>
              </a:spcAft>
              <a:buClr>
                <a:srgbClr val="4472C4"/>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74289"/>
                </a:solidFill>
                <a:effectLst/>
                <a:uLnTx/>
                <a:uFillTx/>
                <a:latin typeface="Arial" panose="020B0604020202020204" pitchFamily="34" charset="0"/>
                <a:ea typeface="+mn-ea"/>
                <a:cs typeface="Arial" panose="020B0604020202020204" pitchFamily="34" charset="0"/>
              </a:rPr>
              <a:t>Earliest monitoring began in 2008</a:t>
            </a:r>
          </a:p>
        </p:txBody>
      </p:sp>
      <p:sp>
        <p:nvSpPr>
          <p:cNvPr id="14" name="Title 4">
            <a:extLst>
              <a:ext uri="{FF2B5EF4-FFF2-40B4-BE49-F238E27FC236}">
                <a16:creationId xmlns:a16="http://schemas.microsoft.com/office/drawing/2014/main" id="{12114836-B8E8-4C68-860D-A6B49BC6E456}"/>
              </a:ext>
            </a:extLst>
          </p:cNvPr>
          <p:cNvSpPr txBox="1">
            <a:spLocks/>
          </p:cNvSpPr>
          <p:nvPr/>
        </p:nvSpPr>
        <p:spPr>
          <a:xfrm>
            <a:off x="1131308" y="1204519"/>
            <a:ext cx="6160080" cy="1144993"/>
          </a:xfrm>
          <a:prstGeom prst="rect">
            <a:avLst/>
          </a:prstGeom>
        </p:spPr>
        <p:txBody>
          <a:bodyPr vert="horz" wrap="square" lIns="0" tIns="0" rIns="0" bIns="0" rtlCol="0" anchor="t" anchorCtr="0">
            <a:spAutoFit/>
          </a:bodyPr>
          <a:lstStyle>
            <a:lvl1pPr algn="ctr" defTabSz="685800" rtl="0" eaLnBrk="1" latinLnBrk="0" hangingPunct="1">
              <a:lnSpc>
                <a:spcPct val="100000"/>
              </a:lnSpc>
              <a:spcBef>
                <a:spcPct val="0"/>
              </a:spcBef>
              <a:buNone/>
              <a:defRPr sz="4050" kern="1200" cap="none" spc="-75" baseline="0">
                <a:solidFill>
                  <a:srgbClr val="F8F8F8"/>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70000"/>
              </a:lnSpc>
              <a:spcBef>
                <a:spcPts val="1000"/>
              </a:spcBef>
              <a:spcAft>
                <a:spcPts val="0"/>
              </a:spcAft>
              <a:buClrTx/>
              <a:buSzTx/>
              <a:buFontTx/>
              <a:buNone/>
              <a:tabLst/>
              <a:defRPr/>
            </a:pPr>
            <a:r>
              <a:rPr kumimoji="0" lang="en-US" sz="5100" b="0" i="0" u="none" strike="noStrike" kern="1200" cap="none" spc="-75" normalizeH="0" baseline="0" noProof="0" dirty="0">
                <a:ln>
                  <a:noFill/>
                </a:ln>
                <a:solidFill>
                  <a:srgbClr val="27418A"/>
                </a:solidFill>
                <a:effectLst/>
                <a:uLnTx/>
                <a:uFillTx/>
                <a:latin typeface="Garamond" panose="02020404030301010803" pitchFamily="18" charset="0"/>
                <a:ea typeface="+mj-ea"/>
                <a:cs typeface="Angsana New" panose="02020603050405020304" pitchFamily="18" charset="-34"/>
              </a:rPr>
              <a:t>Flow Monitoring Program</a:t>
            </a:r>
          </a:p>
        </p:txBody>
      </p:sp>
      <p:sp>
        <p:nvSpPr>
          <p:cNvPr id="2" name="TextBox 1">
            <a:extLst>
              <a:ext uri="{FF2B5EF4-FFF2-40B4-BE49-F238E27FC236}">
                <a16:creationId xmlns:a16="http://schemas.microsoft.com/office/drawing/2014/main" id="{A5FFBF6A-9B6C-4EC7-8710-070C86580336}"/>
              </a:ext>
            </a:extLst>
          </p:cNvPr>
          <p:cNvSpPr txBox="1"/>
          <p:nvPr/>
        </p:nvSpPr>
        <p:spPr>
          <a:xfrm>
            <a:off x="8153400" y="533400"/>
            <a:ext cx="2133600" cy="646331"/>
          </a:xfrm>
          <a:prstGeom prst="rect">
            <a:avLst/>
          </a:prstGeom>
          <a:solidFill>
            <a:srgbClr val="FFFFFF">
              <a:alpha val="75000"/>
            </a:srgb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Brentwood Pump Station</a:t>
            </a:r>
          </a:p>
        </p:txBody>
      </p:sp>
      <p:cxnSp>
        <p:nvCxnSpPr>
          <p:cNvPr id="4" name="Connector: Elbow 3">
            <a:extLst>
              <a:ext uri="{FF2B5EF4-FFF2-40B4-BE49-F238E27FC236}">
                <a16:creationId xmlns:a16="http://schemas.microsoft.com/office/drawing/2014/main" id="{7EF0E0E8-960B-4D81-8D2E-EADAE2ABF563}"/>
              </a:ext>
            </a:extLst>
          </p:cNvPr>
          <p:cNvCxnSpPr>
            <a:cxnSpLocks/>
            <a:stCxn id="2" idx="1"/>
          </p:cNvCxnSpPr>
          <p:nvPr/>
        </p:nvCxnSpPr>
        <p:spPr>
          <a:xfrm rot="10800000" flipV="1">
            <a:off x="7620000" y="856566"/>
            <a:ext cx="533400" cy="743634"/>
          </a:xfrm>
          <a:prstGeom prst="bentConnector2">
            <a:avLst/>
          </a:prstGeom>
          <a:ln>
            <a:solidFill>
              <a:srgbClr val="080808"/>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C474608-6BA8-414C-B718-431D05F7A07B}"/>
              </a:ext>
            </a:extLst>
          </p:cNvPr>
          <p:cNvSpPr txBox="1"/>
          <p:nvPr/>
        </p:nvSpPr>
        <p:spPr>
          <a:xfrm>
            <a:off x="9427" y="6324697"/>
            <a:ext cx="707009" cy="248744"/>
          </a:xfrm>
          <a:prstGeom prst="rect">
            <a:avLst/>
          </a:prstGeom>
          <a:noFill/>
        </p:spPr>
        <p:txBody>
          <a:bodyPr wrap="square" rtlCol="0">
            <a:spAutoFit/>
          </a:bodyPr>
          <a:lstStyle/>
          <a:p>
            <a:pPr algn="ctr"/>
            <a:fld id="{40F42C46-FDB3-474B-89F9-9487FFD624AC}" type="slidenum">
              <a:rPr lang="en-US" sz="1000" smtClean="0">
                <a:solidFill>
                  <a:schemeClr val="bg1"/>
                </a:solidFill>
              </a:rPr>
              <a:t>24</a:t>
            </a:fld>
            <a:endParaRPr lang="en-US" sz="1000" dirty="0">
              <a:solidFill>
                <a:schemeClr val="bg1"/>
              </a:solidFill>
            </a:endParaRPr>
          </a:p>
        </p:txBody>
      </p:sp>
    </p:spTree>
    <p:extLst>
      <p:ext uri="{BB962C8B-B14F-4D97-AF65-F5344CB8AC3E}">
        <p14:creationId xmlns:p14="http://schemas.microsoft.com/office/powerpoint/2010/main" val="3779803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394B1C-E7D1-4F38-8FCD-76A1D36066A6}"/>
              </a:ext>
            </a:extLst>
          </p:cNvPr>
          <p:cNvSpPr>
            <a:spLocks noGrp="1"/>
          </p:cNvSpPr>
          <p:nvPr>
            <p:ph type="title" idx="4294967295"/>
          </p:nvPr>
        </p:nvSpPr>
        <p:spPr>
          <a:xfrm>
            <a:off x="1143000" y="1447800"/>
            <a:ext cx="5105400" cy="974725"/>
          </a:xfrm>
        </p:spPr>
        <p:txBody>
          <a:bodyPr>
            <a:noAutofit/>
          </a:bodyPr>
          <a:lstStyle/>
          <a:p>
            <a:pPr>
              <a:lnSpc>
                <a:spcPct val="70000"/>
              </a:lnSpc>
              <a:spcBef>
                <a:spcPts val="1000"/>
              </a:spcBef>
            </a:pPr>
            <a:r>
              <a:rPr lang="en-US" sz="5100" spc="-75" dirty="0">
                <a:solidFill>
                  <a:srgbClr val="27418A"/>
                </a:solidFill>
                <a:latin typeface="Garamond" panose="02020404030301010803" pitchFamily="18" charset="0"/>
                <a:ea typeface="+mn-ea"/>
                <a:cs typeface="Angsana New" panose="02020603050405020304" pitchFamily="18" charset="-34"/>
              </a:rPr>
              <a:t>Flow Monitoring in Sanitary Sewers</a:t>
            </a:r>
          </a:p>
        </p:txBody>
      </p:sp>
      <p:pic>
        <p:nvPicPr>
          <p:cNvPr id="7" name="Content Placeholder 6">
            <a:extLst>
              <a:ext uri="{FF2B5EF4-FFF2-40B4-BE49-F238E27FC236}">
                <a16:creationId xmlns:a16="http://schemas.microsoft.com/office/drawing/2014/main" id="{B25F14C1-5C23-40F5-912E-C17128465161}"/>
              </a:ext>
            </a:extLst>
          </p:cNvPr>
          <p:cNvPicPr>
            <a:picLocks noGrp="1" noChangeAspect="1"/>
          </p:cNvPicPr>
          <p:nvPr>
            <p:ph idx="4294967295"/>
          </p:nvPr>
        </p:nvPicPr>
        <p:blipFill>
          <a:blip r:embed="rId2"/>
          <a:stretch>
            <a:fillRect/>
          </a:stretch>
        </p:blipFill>
        <p:spPr>
          <a:xfrm>
            <a:off x="6386733" y="977787"/>
            <a:ext cx="5384711" cy="5471282"/>
          </a:xfrm>
          <a:prstGeom prst="rect">
            <a:avLst/>
          </a:prstGeom>
          <a:solidFill>
            <a:schemeClr val="bg1"/>
          </a:solidFill>
        </p:spPr>
      </p:pic>
      <p:sp>
        <p:nvSpPr>
          <p:cNvPr id="4" name="TextBox 3">
            <a:extLst>
              <a:ext uri="{FF2B5EF4-FFF2-40B4-BE49-F238E27FC236}">
                <a16:creationId xmlns:a16="http://schemas.microsoft.com/office/drawing/2014/main" id="{7BF75400-872C-43D0-B98C-B6C6A294FCF7}"/>
              </a:ext>
            </a:extLst>
          </p:cNvPr>
          <p:cNvSpPr txBox="1"/>
          <p:nvPr/>
        </p:nvSpPr>
        <p:spPr>
          <a:xfrm>
            <a:off x="9427" y="6324697"/>
            <a:ext cx="707009" cy="248744"/>
          </a:xfrm>
          <a:prstGeom prst="rect">
            <a:avLst/>
          </a:prstGeom>
          <a:noFill/>
        </p:spPr>
        <p:txBody>
          <a:bodyPr wrap="square" rtlCol="0">
            <a:spAutoFit/>
          </a:bodyPr>
          <a:lstStyle/>
          <a:p>
            <a:pPr algn="ctr"/>
            <a:fld id="{40F42C46-FDB3-474B-89F9-9487FFD624AC}" type="slidenum">
              <a:rPr lang="en-US" sz="1000" smtClean="0">
                <a:solidFill>
                  <a:schemeClr val="bg1"/>
                </a:solidFill>
              </a:rPr>
              <a:t>25</a:t>
            </a:fld>
            <a:endParaRPr lang="en-US" sz="1000" dirty="0">
              <a:solidFill>
                <a:schemeClr val="bg1"/>
              </a:solidFill>
            </a:endParaRPr>
          </a:p>
        </p:txBody>
      </p:sp>
    </p:spTree>
    <p:extLst>
      <p:ext uri="{BB962C8B-B14F-4D97-AF65-F5344CB8AC3E}">
        <p14:creationId xmlns:p14="http://schemas.microsoft.com/office/powerpoint/2010/main" val="2501038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17B005B-6E58-4000-A5D5-F829B5C54560}"/>
              </a:ext>
            </a:extLst>
          </p:cNvPr>
          <p:cNvPicPr>
            <a:picLocks noGrp="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6477001" y="2362200"/>
            <a:ext cx="5181600" cy="3968007"/>
          </a:xfrm>
          <a:prstGeom prst="rect">
            <a:avLst/>
          </a:prstGeom>
          <a:noFill/>
          <a:ln>
            <a:noFill/>
          </a:ln>
        </p:spPr>
      </p:pic>
      <p:sp>
        <p:nvSpPr>
          <p:cNvPr id="3" name="Title 2">
            <a:extLst>
              <a:ext uri="{FF2B5EF4-FFF2-40B4-BE49-F238E27FC236}">
                <a16:creationId xmlns:a16="http://schemas.microsoft.com/office/drawing/2014/main" id="{D81420B9-7DF7-40E0-AEC9-A0CA7F75F74E}"/>
              </a:ext>
            </a:extLst>
          </p:cNvPr>
          <p:cNvSpPr>
            <a:spLocks noGrp="1"/>
          </p:cNvSpPr>
          <p:nvPr>
            <p:ph type="title" idx="4294967295"/>
          </p:nvPr>
        </p:nvSpPr>
        <p:spPr>
          <a:xfrm>
            <a:off x="1066800" y="1211843"/>
            <a:ext cx="8902700" cy="1077913"/>
          </a:xfrm>
        </p:spPr>
        <p:txBody>
          <a:bodyPr>
            <a:noAutofit/>
          </a:bodyPr>
          <a:lstStyle/>
          <a:p>
            <a:pPr>
              <a:lnSpc>
                <a:spcPct val="70000"/>
              </a:lnSpc>
              <a:spcBef>
                <a:spcPts val="1000"/>
              </a:spcBef>
            </a:pPr>
            <a:r>
              <a:rPr lang="en-US" sz="5100" spc="-75" dirty="0">
                <a:solidFill>
                  <a:srgbClr val="27418A"/>
                </a:solidFill>
                <a:latin typeface="Garamond" panose="02020404030301010803" pitchFamily="18" charset="0"/>
                <a:ea typeface="+mn-ea"/>
                <a:cs typeface="Angsana New" panose="02020603050405020304" pitchFamily="18" charset="-34"/>
              </a:rPr>
              <a:t>Impact of Inflow and Infiltration on Sewer System Response</a:t>
            </a:r>
          </a:p>
        </p:txBody>
      </p:sp>
      <p:sp>
        <p:nvSpPr>
          <p:cNvPr id="6" name="TextBox 5">
            <a:extLst>
              <a:ext uri="{FF2B5EF4-FFF2-40B4-BE49-F238E27FC236}">
                <a16:creationId xmlns:a16="http://schemas.microsoft.com/office/drawing/2014/main" id="{ED96B639-166D-475D-B2A4-FC68783D9E6B}"/>
              </a:ext>
            </a:extLst>
          </p:cNvPr>
          <p:cNvSpPr txBox="1"/>
          <p:nvPr/>
        </p:nvSpPr>
        <p:spPr>
          <a:xfrm>
            <a:off x="1405604" y="2863163"/>
            <a:ext cx="4808794" cy="2037481"/>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1350"/>
              </a:spcAft>
              <a:buClr>
                <a:srgbClr val="4472C4"/>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74289"/>
                </a:solidFill>
                <a:effectLst/>
                <a:uLnTx/>
                <a:uFillTx/>
                <a:latin typeface="Arial" panose="020B0604020202020204" pitchFamily="34" charset="0"/>
                <a:ea typeface="+mn-ea"/>
                <a:cs typeface="Arial" panose="020B0604020202020204" pitchFamily="34" charset="0"/>
              </a:rPr>
              <a:t>RDII: Rainfall Dependent Inflow and Infiltration</a:t>
            </a:r>
          </a:p>
          <a:p>
            <a:pPr marL="342900" marR="0" lvl="0" indent="-342900" algn="l" defTabSz="914400" rtl="0" eaLnBrk="1" fontAlgn="auto" latinLnBrk="0" hangingPunct="1">
              <a:lnSpc>
                <a:spcPct val="90000"/>
              </a:lnSpc>
              <a:spcBef>
                <a:spcPts val="1000"/>
              </a:spcBef>
              <a:spcAft>
                <a:spcPts val="1350"/>
              </a:spcAft>
              <a:buClr>
                <a:srgbClr val="4472C4"/>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74289"/>
                </a:solidFill>
                <a:effectLst/>
                <a:uLnTx/>
                <a:uFillTx/>
                <a:latin typeface="Arial" panose="020B0604020202020204" pitchFamily="34" charset="0"/>
                <a:ea typeface="+mn-ea"/>
                <a:cs typeface="Arial" panose="020B0604020202020204" pitchFamily="34" charset="0"/>
              </a:rPr>
              <a:t>BWF: Base Wastewater Flow </a:t>
            </a:r>
          </a:p>
          <a:p>
            <a:pPr marL="342900" marR="0" lvl="0" indent="-342900" algn="l" defTabSz="914400" rtl="0" eaLnBrk="1" fontAlgn="auto" latinLnBrk="0" hangingPunct="1">
              <a:lnSpc>
                <a:spcPct val="90000"/>
              </a:lnSpc>
              <a:spcBef>
                <a:spcPts val="1000"/>
              </a:spcBef>
              <a:spcAft>
                <a:spcPts val="1350"/>
              </a:spcAft>
              <a:buClr>
                <a:srgbClr val="4472C4"/>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74289"/>
                </a:solidFill>
                <a:effectLst/>
                <a:uLnTx/>
                <a:uFillTx/>
                <a:latin typeface="Arial" panose="020B0604020202020204" pitchFamily="34" charset="0"/>
                <a:ea typeface="+mn-ea"/>
                <a:cs typeface="Arial" panose="020B0604020202020204" pitchFamily="34" charset="0"/>
              </a:rPr>
              <a:t>GWI: Ground Water Infiltration</a:t>
            </a:r>
          </a:p>
        </p:txBody>
      </p:sp>
      <p:sp>
        <p:nvSpPr>
          <p:cNvPr id="7" name="Content Placeholder 1">
            <a:extLst>
              <a:ext uri="{FF2B5EF4-FFF2-40B4-BE49-F238E27FC236}">
                <a16:creationId xmlns:a16="http://schemas.microsoft.com/office/drawing/2014/main" id="{F6590214-433C-4E07-9C72-83917195CD4C}"/>
              </a:ext>
            </a:extLst>
          </p:cNvPr>
          <p:cNvSpPr txBox="1">
            <a:spLocks/>
          </p:cNvSpPr>
          <p:nvPr/>
        </p:nvSpPr>
        <p:spPr>
          <a:xfrm>
            <a:off x="1143001" y="6248400"/>
            <a:ext cx="10668000" cy="636906"/>
          </a:xfrm>
          <a:prstGeom prst="rect">
            <a:avLst/>
          </a:prstGeom>
        </p:spPr>
        <p:txBody>
          <a:bodyPr vert="horz" wrap="square" lIns="0" tIns="0" rIns="0" bIns="0" rtlCol="0">
            <a:spAutoFit/>
          </a:bodyPr>
          <a:lstStyle>
            <a:lvl1pPr marL="0" indent="0" algn="l" defTabSz="685800" rtl="0" eaLnBrk="1" latinLnBrk="0" hangingPunct="1">
              <a:lnSpc>
                <a:spcPts val="1950"/>
              </a:lnSpc>
              <a:spcBef>
                <a:spcPts val="0"/>
              </a:spcBef>
              <a:spcAft>
                <a:spcPts val="1350"/>
              </a:spcAft>
              <a:buClr>
                <a:schemeClr val="accent1"/>
              </a:buClr>
              <a:buFont typeface="Wingdings" pitchFamily="2" charset="2"/>
              <a:buNone/>
              <a:defRPr sz="2100" kern="1200">
                <a:solidFill>
                  <a:schemeClr val="bg1"/>
                </a:solidFill>
                <a:latin typeface="+mj-lt"/>
                <a:ea typeface="+mn-ea"/>
                <a:cs typeface="+mn-cs"/>
              </a:defRPr>
            </a:lvl1pPr>
            <a:lvl2pPr marL="308610" indent="0" algn="l" defTabSz="685800" rtl="0" eaLnBrk="1" latinLnBrk="0" hangingPunct="1">
              <a:lnSpc>
                <a:spcPts val="1950"/>
              </a:lnSpc>
              <a:spcBef>
                <a:spcPts val="0"/>
              </a:spcBef>
              <a:spcAft>
                <a:spcPts val="1350"/>
              </a:spcAft>
              <a:buClr>
                <a:schemeClr val="accent1"/>
              </a:buClr>
              <a:buFont typeface="Wingdings" pitchFamily="2" charset="2"/>
              <a:buNone/>
              <a:defRPr sz="2100" kern="1200">
                <a:solidFill>
                  <a:schemeClr val="bg1"/>
                </a:solidFill>
                <a:latin typeface="+mj-lt"/>
                <a:ea typeface="+mn-ea"/>
                <a:cs typeface="+mn-cs"/>
              </a:defRPr>
            </a:lvl2pPr>
            <a:lvl3pPr marL="582930" indent="0" algn="l" defTabSz="685800" rtl="0" eaLnBrk="1" latinLnBrk="0" hangingPunct="1">
              <a:lnSpc>
                <a:spcPts val="1950"/>
              </a:lnSpc>
              <a:spcBef>
                <a:spcPts val="0"/>
              </a:spcBef>
              <a:spcAft>
                <a:spcPts val="1350"/>
              </a:spcAft>
              <a:buClr>
                <a:schemeClr val="accent1"/>
              </a:buClr>
              <a:buFont typeface="Wingdings" pitchFamily="2" charset="2"/>
              <a:buNone/>
              <a:defRPr sz="2100" kern="1200">
                <a:solidFill>
                  <a:schemeClr val="bg1"/>
                </a:solidFill>
                <a:latin typeface="+mj-lt"/>
                <a:ea typeface="+mn-ea"/>
                <a:cs typeface="+mn-cs"/>
              </a:defRPr>
            </a:lvl3pPr>
            <a:lvl4pPr marL="891540" indent="0" algn="l" defTabSz="685800" rtl="0" eaLnBrk="1" latinLnBrk="0" hangingPunct="1">
              <a:lnSpc>
                <a:spcPts val="1950"/>
              </a:lnSpc>
              <a:spcBef>
                <a:spcPts val="0"/>
              </a:spcBef>
              <a:spcAft>
                <a:spcPts val="1350"/>
              </a:spcAft>
              <a:buClr>
                <a:schemeClr val="accent1"/>
              </a:buClr>
              <a:buFont typeface="Wingdings" pitchFamily="2" charset="2"/>
              <a:buNone/>
              <a:defRPr sz="2100" kern="1200">
                <a:solidFill>
                  <a:schemeClr val="bg1"/>
                </a:solidFill>
                <a:latin typeface="+mj-lt"/>
                <a:ea typeface="+mn-ea"/>
                <a:cs typeface="+mn-cs"/>
              </a:defRPr>
            </a:lvl4pPr>
            <a:lvl5pPr marL="1131570" indent="0" algn="l" defTabSz="685800" rtl="0" eaLnBrk="1" latinLnBrk="0" hangingPunct="1">
              <a:lnSpc>
                <a:spcPts val="1950"/>
              </a:lnSpc>
              <a:spcBef>
                <a:spcPts val="0"/>
              </a:spcBef>
              <a:spcAft>
                <a:spcPts val="1350"/>
              </a:spcAft>
              <a:buClr>
                <a:schemeClr val="accent1"/>
              </a:buClr>
              <a:buFont typeface="Wingdings" pitchFamily="2" charset="2"/>
              <a:buNone/>
              <a:defRPr sz="2100" kern="1200">
                <a:solidFill>
                  <a:schemeClr val="bg1"/>
                </a:solidFill>
                <a:latin typeface="+mj-lt"/>
                <a:ea typeface="+mn-ea"/>
                <a:cs typeface="+mn-cs"/>
              </a:defRPr>
            </a:lvl5pPr>
            <a:lvl6pPr marL="1611630" indent="-205740" algn="l" defTabSz="685800" rtl="0" eaLnBrk="1" latinLnBrk="0" hangingPunct="1">
              <a:spcBef>
                <a:spcPts val="300"/>
              </a:spcBef>
              <a:buClr>
                <a:schemeClr val="accent1"/>
              </a:buClr>
              <a:buFont typeface="Wingdings" pitchFamily="2" charset="2"/>
              <a:buChar char=""/>
              <a:defRPr sz="1050" kern="1200">
                <a:solidFill>
                  <a:schemeClr val="tx1"/>
                </a:solidFill>
                <a:latin typeface="+mn-lt"/>
                <a:ea typeface="+mn-ea"/>
                <a:cs typeface="+mn-cs"/>
              </a:defRPr>
            </a:lvl6pPr>
            <a:lvl7pPr marL="1851660" indent="-205740" algn="l" defTabSz="685800" rtl="0" eaLnBrk="1" latinLnBrk="0" hangingPunct="1">
              <a:spcBef>
                <a:spcPts val="300"/>
              </a:spcBef>
              <a:buClr>
                <a:schemeClr val="accent1"/>
              </a:buClr>
              <a:buFont typeface="Wingdings" pitchFamily="2" charset="2"/>
              <a:buChar char=""/>
              <a:defRPr sz="1050" kern="1200">
                <a:solidFill>
                  <a:schemeClr val="tx1"/>
                </a:solidFill>
                <a:latin typeface="+mn-lt"/>
                <a:ea typeface="+mn-ea"/>
                <a:cs typeface="+mn-cs"/>
              </a:defRPr>
            </a:lvl7pPr>
            <a:lvl8pPr marL="2091690" indent="-205740" algn="l" defTabSz="685800" rtl="0" eaLnBrk="1" latinLnBrk="0" hangingPunct="1">
              <a:spcBef>
                <a:spcPts val="300"/>
              </a:spcBef>
              <a:buClr>
                <a:schemeClr val="accent1"/>
              </a:buClr>
              <a:buFont typeface="Wingdings" pitchFamily="2" charset="2"/>
              <a:buChar char=""/>
              <a:defRPr sz="1050" kern="1200">
                <a:solidFill>
                  <a:schemeClr val="tx1"/>
                </a:solidFill>
                <a:latin typeface="+mn-lt"/>
                <a:ea typeface="+mn-ea"/>
                <a:cs typeface="+mn-cs"/>
              </a:defRPr>
            </a:lvl8pPr>
            <a:lvl9pPr marL="2331720" indent="-205740" algn="l" defTabSz="685800" rtl="0" eaLnBrk="1" latinLnBrk="0" hangingPunct="1">
              <a:spcBef>
                <a:spcPts val="300"/>
              </a:spcBef>
              <a:buClr>
                <a:schemeClr val="accent1"/>
              </a:buClr>
              <a:buFont typeface="Wingdings" pitchFamily="2" charset="2"/>
              <a:buChar char=""/>
              <a:defRPr sz="105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350"/>
              </a:spcAft>
              <a:buClr>
                <a:srgbClr val="4472C4"/>
              </a:buClr>
              <a:buSzTx/>
              <a:buFont typeface="Wingdings" pitchFamily="2" charset="2"/>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Source: WEF Fact Sheet: Sanitary Sewer Flow Monitoring and Data Analytic</a:t>
            </a:r>
          </a:p>
          <a:p>
            <a:pPr marL="0" marR="0" lvl="0" indent="0" algn="l" defTabSz="685800" rtl="0" eaLnBrk="1" fontAlgn="auto" latinLnBrk="0" hangingPunct="1">
              <a:lnSpc>
                <a:spcPts val="1950"/>
              </a:lnSpc>
              <a:spcBef>
                <a:spcPts val="0"/>
              </a:spcBef>
              <a:spcAft>
                <a:spcPts val="1350"/>
              </a:spcAft>
              <a:buClr>
                <a:srgbClr val="4472C4"/>
              </a:buClr>
              <a:buSzTx/>
              <a:buFont typeface="Wingdings" pitchFamily="2" charset="2"/>
              <a:buNone/>
              <a:tabLst/>
              <a:defRPr/>
            </a:pPr>
            <a:endParaRPr kumimoji="0" lang="en-US" sz="21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8" name="TextBox 7">
            <a:extLst>
              <a:ext uri="{FF2B5EF4-FFF2-40B4-BE49-F238E27FC236}">
                <a16:creationId xmlns:a16="http://schemas.microsoft.com/office/drawing/2014/main" id="{2128B8DF-B091-4684-AFE3-7C50B219AD93}"/>
              </a:ext>
            </a:extLst>
          </p:cNvPr>
          <p:cNvSpPr txBox="1"/>
          <p:nvPr/>
        </p:nvSpPr>
        <p:spPr>
          <a:xfrm>
            <a:off x="9427" y="6324697"/>
            <a:ext cx="707009" cy="248744"/>
          </a:xfrm>
          <a:prstGeom prst="rect">
            <a:avLst/>
          </a:prstGeom>
          <a:noFill/>
        </p:spPr>
        <p:txBody>
          <a:bodyPr wrap="square" rtlCol="0">
            <a:spAutoFit/>
          </a:bodyPr>
          <a:lstStyle/>
          <a:p>
            <a:pPr algn="ctr"/>
            <a:fld id="{40F42C46-FDB3-474B-89F9-9487FFD624AC}" type="slidenum">
              <a:rPr lang="en-US" sz="1000" smtClean="0">
                <a:solidFill>
                  <a:schemeClr val="bg1"/>
                </a:solidFill>
              </a:rPr>
              <a:t>26</a:t>
            </a:fld>
            <a:endParaRPr lang="en-US" sz="1000" dirty="0">
              <a:solidFill>
                <a:schemeClr val="bg1"/>
              </a:solidFill>
            </a:endParaRPr>
          </a:p>
        </p:txBody>
      </p:sp>
    </p:spTree>
    <p:extLst>
      <p:ext uri="{BB962C8B-B14F-4D97-AF65-F5344CB8AC3E}">
        <p14:creationId xmlns:p14="http://schemas.microsoft.com/office/powerpoint/2010/main" val="2474976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B391B5-1553-45ED-BCBD-2089331AEBFF}"/>
              </a:ext>
            </a:extLst>
          </p:cNvPr>
          <p:cNvSpPr>
            <a:spLocks noGrp="1"/>
          </p:cNvSpPr>
          <p:nvPr>
            <p:ph type="title" idx="4294967295"/>
          </p:nvPr>
        </p:nvSpPr>
        <p:spPr>
          <a:xfrm>
            <a:off x="1142998" y="1542256"/>
            <a:ext cx="10340975" cy="493713"/>
          </a:xfrm>
        </p:spPr>
        <p:txBody>
          <a:bodyPr>
            <a:noAutofit/>
          </a:bodyPr>
          <a:lstStyle/>
          <a:p>
            <a:pPr>
              <a:lnSpc>
                <a:spcPct val="70000"/>
              </a:lnSpc>
              <a:spcBef>
                <a:spcPts val="1000"/>
              </a:spcBef>
            </a:pPr>
            <a:r>
              <a:rPr lang="en-US" sz="5100" spc="-75" dirty="0">
                <a:solidFill>
                  <a:srgbClr val="27418A"/>
                </a:solidFill>
                <a:latin typeface="Garamond" panose="02020404030301010803" pitchFamily="18" charset="0"/>
                <a:ea typeface="+mn-ea"/>
                <a:cs typeface="Angsana New" panose="02020603050405020304" pitchFamily="18" charset="-34"/>
              </a:rPr>
              <a:t>Sanitary Sewer Overflow and </a:t>
            </a:r>
            <a:br>
              <a:rPr lang="en-US" sz="5100" spc="-75" dirty="0">
                <a:solidFill>
                  <a:srgbClr val="27418A"/>
                </a:solidFill>
                <a:latin typeface="Garamond" panose="02020404030301010803" pitchFamily="18" charset="0"/>
                <a:ea typeface="+mn-ea"/>
                <a:cs typeface="Angsana New" panose="02020603050405020304" pitchFamily="18" charset="-34"/>
              </a:rPr>
            </a:br>
            <a:r>
              <a:rPr lang="en-US" sz="5100" spc="-75" dirty="0">
                <a:solidFill>
                  <a:srgbClr val="27418A"/>
                </a:solidFill>
                <a:latin typeface="Garamond" panose="02020404030301010803" pitchFamily="18" charset="0"/>
                <a:ea typeface="+mn-ea"/>
                <a:cs typeface="Angsana New" panose="02020603050405020304" pitchFamily="18" charset="-34"/>
              </a:rPr>
              <a:t>Rainfall Analysis</a:t>
            </a:r>
          </a:p>
        </p:txBody>
      </p:sp>
      <p:graphicFrame>
        <p:nvGraphicFramePr>
          <p:cNvPr id="4" name="Table 3">
            <a:extLst>
              <a:ext uri="{FF2B5EF4-FFF2-40B4-BE49-F238E27FC236}">
                <a16:creationId xmlns:a16="http://schemas.microsoft.com/office/drawing/2014/main" id="{ABCBF248-C9BE-4811-AC8B-D92FDA594D51}"/>
              </a:ext>
            </a:extLst>
          </p:cNvPr>
          <p:cNvGraphicFramePr>
            <a:graphicFrameLocks noGrp="1"/>
          </p:cNvGraphicFramePr>
          <p:nvPr>
            <p:extLst>
              <p:ext uri="{D42A27DB-BD31-4B8C-83A1-F6EECF244321}">
                <p14:modId xmlns:p14="http://schemas.microsoft.com/office/powerpoint/2010/main" val="1199704162"/>
              </p:ext>
            </p:extLst>
          </p:nvPr>
        </p:nvGraphicFramePr>
        <p:xfrm>
          <a:off x="1476543" y="2769994"/>
          <a:ext cx="9894888" cy="2981011"/>
        </p:xfrm>
        <a:graphic>
          <a:graphicData uri="http://schemas.openxmlformats.org/drawingml/2006/table">
            <a:tbl>
              <a:tblPr firstRow="1" firstCol="1" bandRow="1">
                <a:tableStyleId>{5C22544A-7EE6-4342-B048-85BDC9FD1C3A}</a:tableStyleId>
              </a:tblPr>
              <a:tblGrid>
                <a:gridCol w="1846276">
                  <a:extLst>
                    <a:ext uri="{9D8B030D-6E8A-4147-A177-3AD203B41FA5}">
                      <a16:colId xmlns:a16="http://schemas.microsoft.com/office/drawing/2014/main" val="4003142438"/>
                    </a:ext>
                  </a:extLst>
                </a:gridCol>
                <a:gridCol w="2415026">
                  <a:extLst>
                    <a:ext uri="{9D8B030D-6E8A-4147-A177-3AD203B41FA5}">
                      <a16:colId xmlns:a16="http://schemas.microsoft.com/office/drawing/2014/main" val="2707965448"/>
                    </a:ext>
                  </a:extLst>
                </a:gridCol>
                <a:gridCol w="2508379">
                  <a:extLst>
                    <a:ext uri="{9D8B030D-6E8A-4147-A177-3AD203B41FA5}">
                      <a16:colId xmlns:a16="http://schemas.microsoft.com/office/drawing/2014/main" val="3014935769"/>
                    </a:ext>
                  </a:extLst>
                </a:gridCol>
                <a:gridCol w="3125207">
                  <a:extLst>
                    <a:ext uri="{9D8B030D-6E8A-4147-A177-3AD203B41FA5}">
                      <a16:colId xmlns:a16="http://schemas.microsoft.com/office/drawing/2014/main" val="3158308901"/>
                    </a:ext>
                  </a:extLst>
                </a:gridCol>
              </a:tblGrid>
              <a:tr h="1273797">
                <a:tc>
                  <a:txBody>
                    <a:bodyPr/>
                    <a:lstStyle/>
                    <a:p>
                      <a:pPr marL="0" marR="0" algn="ctr">
                        <a:lnSpc>
                          <a:spcPct val="100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Year</a:t>
                      </a:r>
                      <a:endParaRPr lang="en-US" sz="18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00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Total Annual Rainfall (In.)*</a:t>
                      </a:r>
                      <a:endParaRPr lang="en-US" sz="18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defTabSz="914400" rtl="0" eaLnBrk="1" latinLnBrk="0" hangingPunct="1">
                        <a:lnSpc>
                          <a:spcPct val="100000"/>
                        </a:lnSpc>
                        <a:spcBef>
                          <a:spcPts val="0"/>
                        </a:spcBef>
                        <a:spcAft>
                          <a:spcPts val="0"/>
                        </a:spcAft>
                      </a:pPr>
                      <a:r>
                        <a:rPr lang="en-US" sz="1800" b="1" kern="1200" dirty="0">
                          <a:solidFill>
                            <a:srgbClr val="000000"/>
                          </a:solidFill>
                          <a:effectLst/>
                          <a:latin typeface="Calibri" panose="020F0502020204030204" pitchFamily="34" charset="0"/>
                          <a:ea typeface="Calibri" panose="020F0502020204030204" pitchFamily="34" charset="0"/>
                          <a:cs typeface="+mn-cs"/>
                        </a:rPr>
                        <a:t>Number of Overflow </a:t>
                      </a:r>
                    </a:p>
                    <a:p>
                      <a:pPr marL="0" marR="0" algn="ctr" defTabSz="914400" rtl="0" eaLnBrk="1" latinLnBrk="0" hangingPunct="1">
                        <a:lnSpc>
                          <a:spcPct val="100000"/>
                        </a:lnSpc>
                        <a:spcBef>
                          <a:spcPts val="0"/>
                        </a:spcBef>
                        <a:spcAft>
                          <a:spcPts val="0"/>
                        </a:spcAft>
                      </a:pPr>
                      <a:r>
                        <a:rPr lang="en-US" sz="1800" b="1" kern="1200" dirty="0">
                          <a:solidFill>
                            <a:srgbClr val="000000"/>
                          </a:solidFill>
                          <a:effectLst/>
                          <a:latin typeface="Calibri" panose="020F0502020204030204" pitchFamily="34" charset="0"/>
                          <a:ea typeface="Calibri" panose="020F0502020204030204" pitchFamily="34" charset="0"/>
                          <a:cs typeface="+mn-cs"/>
                        </a:rPr>
                        <a:t>Events  (-)</a:t>
                      </a:r>
                    </a:p>
                  </a:txBody>
                  <a:tcPr marL="0" marR="0" marT="0" marB="0" anchor="ctr"/>
                </a:tc>
                <a:tc>
                  <a:txBody>
                    <a:bodyPr/>
                    <a:lstStyle/>
                    <a:p>
                      <a:pPr marL="0" marR="0" algn="ctr" defTabSz="914400" rtl="0" eaLnBrk="1" latinLnBrk="0" hangingPunct="1">
                        <a:lnSpc>
                          <a:spcPct val="100000"/>
                        </a:lnSpc>
                        <a:spcBef>
                          <a:spcPts val="0"/>
                        </a:spcBef>
                        <a:spcAft>
                          <a:spcPts val="0"/>
                        </a:spcAft>
                      </a:pPr>
                      <a:r>
                        <a:rPr lang="en-US" sz="1800" b="1" kern="1200" dirty="0">
                          <a:solidFill>
                            <a:srgbClr val="000000"/>
                          </a:solidFill>
                          <a:effectLst/>
                          <a:latin typeface="Calibri" panose="020F0502020204030204" pitchFamily="34" charset="0"/>
                          <a:ea typeface="Calibri" panose="020F0502020204030204" pitchFamily="34" charset="0"/>
                          <a:cs typeface="+mn-cs"/>
                        </a:rPr>
                        <a:t>Total Overflow Duration (Hours)</a:t>
                      </a:r>
                    </a:p>
                  </a:txBody>
                  <a:tcPr marL="68580" marR="68580" marT="0" marB="0" anchor="ctr"/>
                </a:tc>
                <a:extLst>
                  <a:ext uri="{0D108BD9-81ED-4DB2-BD59-A6C34878D82A}">
                    <a16:rowId xmlns:a16="http://schemas.microsoft.com/office/drawing/2014/main" val="3621167751"/>
                  </a:ext>
                </a:extLst>
              </a:tr>
              <a:tr h="622120">
                <a:tc>
                  <a:txBody>
                    <a:bodyPr/>
                    <a:lstStyle/>
                    <a:p>
                      <a:pPr marL="0" marR="0" algn="ctr">
                        <a:lnSpc>
                          <a:spcPct val="100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2008</a:t>
                      </a:r>
                      <a:endParaRPr lang="en-US" sz="18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00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46.7</a:t>
                      </a:r>
                      <a:endParaRPr lang="en-US" sz="18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defTabSz="685800" rtl="0" eaLnBrk="1" latinLnBrk="0" hangingPunct="1">
                        <a:lnSpc>
                          <a:spcPct val="100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mn-cs"/>
                        </a:rPr>
                        <a:t>18</a:t>
                      </a:r>
                    </a:p>
                  </a:txBody>
                  <a:tcPr marL="0" marR="0" marT="0" marB="0" anchor="ctr"/>
                </a:tc>
                <a:tc>
                  <a:txBody>
                    <a:bodyPr/>
                    <a:lstStyle/>
                    <a:p>
                      <a:pPr marL="0" marR="0" algn="ctr">
                        <a:lnSpc>
                          <a:spcPct val="100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1881</a:t>
                      </a:r>
                      <a:endParaRPr lang="en-US" sz="18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152720356"/>
                  </a:ext>
                </a:extLst>
              </a:tr>
              <a:tr h="542547">
                <a:tc>
                  <a:txBody>
                    <a:bodyPr/>
                    <a:lstStyle/>
                    <a:p>
                      <a:pPr marL="0" marR="0" algn="ctr" defTabSz="685800" rtl="0" eaLnBrk="1" latinLnBrk="0" hangingPunct="1">
                        <a:lnSpc>
                          <a:spcPct val="100000"/>
                        </a:lnSpc>
                        <a:spcBef>
                          <a:spcPts val="0"/>
                        </a:spcBef>
                        <a:spcAft>
                          <a:spcPts val="0"/>
                        </a:spcAft>
                      </a:pPr>
                      <a:r>
                        <a:rPr lang="en-US" sz="1800" b="1" kern="1200" dirty="0">
                          <a:solidFill>
                            <a:srgbClr val="000000"/>
                          </a:solidFill>
                          <a:effectLst/>
                          <a:latin typeface="Calibri" panose="020F0502020204030204" pitchFamily="34" charset="0"/>
                          <a:ea typeface="Calibri" panose="020F0502020204030204" pitchFamily="34" charset="0"/>
                          <a:cs typeface="+mn-cs"/>
                        </a:rPr>
                        <a:t>2019</a:t>
                      </a:r>
                    </a:p>
                  </a:txBody>
                  <a:tcPr marL="68580" marR="68580" marT="0" marB="0" anchor="ctr"/>
                </a:tc>
                <a:tc>
                  <a:txBody>
                    <a:bodyPr/>
                    <a:lstStyle/>
                    <a:p>
                      <a:pPr marL="0" marR="0" algn="ctr" defTabSz="685800" rtl="0" eaLnBrk="1" latinLnBrk="0" hangingPunct="1">
                        <a:lnSpc>
                          <a:spcPct val="100000"/>
                        </a:lnSpc>
                        <a:spcBef>
                          <a:spcPts val="0"/>
                        </a:spcBef>
                        <a:spcAft>
                          <a:spcPts val="0"/>
                        </a:spcAft>
                      </a:pPr>
                      <a:r>
                        <a:rPr lang="en-US" sz="1800" b="0" kern="1200" dirty="0">
                          <a:solidFill>
                            <a:srgbClr val="000000"/>
                          </a:solidFill>
                          <a:effectLst/>
                          <a:latin typeface="Calibri" panose="020F0502020204030204" pitchFamily="34" charset="0"/>
                          <a:ea typeface="Calibri" panose="020F0502020204030204" pitchFamily="34" charset="0"/>
                          <a:cs typeface="+mn-cs"/>
                        </a:rPr>
                        <a:t>76.6 (+64%)</a:t>
                      </a:r>
                    </a:p>
                  </a:txBody>
                  <a:tcPr marL="68580" marR="68580" marT="0" marB="0" anchor="ctr"/>
                </a:tc>
                <a:tc>
                  <a:txBody>
                    <a:bodyPr/>
                    <a:lstStyle/>
                    <a:p>
                      <a:pPr marL="0" marR="0" algn="ctr" defTabSz="685800" rtl="0" eaLnBrk="1" latinLnBrk="0" hangingPunct="1">
                        <a:lnSpc>
                          <a:spcPct val="100000"/>
                        </a:lnSpc>
                        <a:spcBef>
                          <a:spcPts val="0"/>
                        </a:spcBef>
                        <a:spcAft>
                          <a:spcPts val="0"/>
                        </a:spcAft>
                      </a:pPr>
                      <a:r>
                        <a:rPr lang="en-US" sz="1800" b="0" kern="1200" dirty="0">
                          <a:solidFill>
                            <a:srgbClr val="000000"/>
                          </a:solidFill>
                          <a:effectLst/>
                          <a:latin typeface="Calibri" panose="020F0502020204030204" pitchFamily="34" charset="0"/>
                          <a:ea typeface="Calibri" panose="020F0502020204030204" pitchFamily="34" charset="0"/>
                          <a:cs typeface="+mn-cs"/>
                        </a:rPr>
                        <a:t>8 (-56%)</a:t>
                      </a:r>
                    </a:p>
                  </a:txBody>
                  <a:tcPr marL="68580" marR="68580" marT="0" marB="0" anchor="ctr"/>
                </a:tc>
                <a:tc>
                  <a:txBody>
                    <a:bodyPr/>
                    <a:lstStyle/>
                    <a:p>
                      <a:pPr marL="0" marR="0" algn="ctr" defTabSz="685800" rtl="0" eaLnBrk="1" latinLnBrk="0" hangingPunct="1">
                        <a:lnSpc>
                          <a:spcPct val="100000"/>
                        </a:lnSpc>
                        <a:spcBef>
                          <a:spcPts val="0"/>
                        </a:spcBef>
                        <a:spcAft>
                          <a:spcPts val="0"/>
                        </a:spcAft>
                      </a:pPr>
                      <a:r>
                        <a:rPr lang="en-US" sz="1800" b="0" kern="1200" dirty="0">
                          <a:solidFill>
                            <a:srgbClr val="000000"/>
                          </a:solidFill>
                          <a:effectLst/>
                          <a:latin typeface="Calibri" panose="020F0502020204030204" pitchFamily="34" charset="0"/>
                          <a:ea typeface="Calibri" panose="020F0502020204030204" pitchFamily="34" charset="0"/>
                          <a:cs typeface="+mn-cs"/>
                        </a:rPr>
                        <a:t>458 (-76%)</a:t>
                      </a:r>
                    </a:p>
                  </a:txBody>
                  <a:tcPr marL="0" marR="0" marT="0" marB="0" anchor="ctr"/>
                </a:tc>
                <a:extLst>
                  <a:ext uri="{0D108BD9-81ED-4DB2-BD59-A6C34878D82A}">
                    <a16:rowId xmlns:a16="http://schemas.microsoft.com/office/drawing/2014/main" val="1729129924"/>
                  </a:ext>
                </a:extLst>
              </a:tr>
              <a:tr h="542547">
                <a:tc gridSpan="4">
                  <a:txBody>
                    <a:bodyPr/>
                    <a:lstStyle/>
                    <a:p>
                      <a:pPr marL="0" marR="0" algn="l">
                        <a:spcBef>
                          <a:spcPts val="0"/>
                        </a:spcBef>
                        <a:spcAft>
                          <a:spcPts val="0"/>
                        </a:spcAft>
                      </a:pPr>
                      <a:r>
                        <a:rPr lang="en-US" sz="1400" dirty="0">
                          <a:solidFill>
                            <a:schemeClr val="bg2"/>
                          </a:solidFill>
                          <a:effectLst/>
                          <a:latin typeface="Calibri" panose="020F0502020204030204" pitchFamily="34" charset="0"/>
                          <a:ea typeface="Calibri" panose="020F0502020204030204" pitchFamily="34" charset="0"/>
                        </a:rPr>
                        <a:t>* Rainfall data from </a:t>
                      </a:r>
                      <a:r>
                        <a:rPr lang="en-US" sz="1600" b="1" kern="1200" dirty="0">
                          <a:solidFill>
                            <a:schemeClr val="bg2"/>
                          </a:solidFill>
                          <a:effectLst/>
                          <a:latin typeface="+mn-lt"/>
                          <a:ea typeface="+mn-ea"/>
                          <a:cs typeface="+mn-cs"/>
                        </a:rPr>
                        <a:t>BRNT_BRRG</a:t>
                      </a:r>
                      <a:endParaRPr lang="en-US" sz="1400" dirty="0">
                        <a:solidFill>
                          <a:schemeClr val="bg2"/>
                        </a:solidFill>
                        <a:effectLst/>
                        <a:latin typeface="Calibri" panose="020F0502020204030204" pitchFamily="34" charset="0"/>
                        <a:ea typeface="Calibri" panose="020F0502020204030204" pitchFamily="34" charset="0"/>
                      </a:endParaRPr>
                    </a:p>
                  </a:txBody>
                  <a:tcPr marL="68580" marR="68580" marT="0" marB="0" anchor="ctr"/>
                </a:tc>
                <a:tc hMerge="1">
                  <a:txBody>
                    <a:bodyPr/>
                    <a:lstStyle/>
                    <a:p>
                      <a:pPr marL="0" marR="0" algn="ctr">
                        <a:spcBef>
                          <a:spcPts val="0"/>
                        </a:spcBef>
                        <a:spcAft>
                          <a:spcPts val="0"/>
                        </a:spcAft>
                      </a:pPr>
                      <a:endParaRPr lang="en-US" sz="1100" dirty="0">
                        <a:effectLst/>
                        <a:latin typeface="Calibri" panose="020F0502020204030204" pitchFamily="34" charset="0"/>
                        <a:ea typeface="Calibri" panose="020F0502020204030204" pitchFamily="34" charset="0"/>
                      </a:endParaRPr>
                    </a:p>
                  </a:txBody>
                  <a:tcPr marL="68580" marR="68580" marT="0" marB="0" anchor="ctr"/>
                </a:tc>
                <a:tc hMerge="1">
                  <a:txBody>
                    <a:bodyPr/>
                    <a:lstStyle/>
                    <a:p>
                      <a:pPr marL="0" marR="0" algn="ctr">
                        <a:lnSpc>
                          <a:spcPct val="200000"/>
                        </a:lnSpc>
                        <a:spcBef>
                          <a:spcPts val="0"/>
                        </a:spcBef>
                        <a:spcAft>
                          <a:spcPts val="0"/>
                        </a:spcAft>
                      </a:pPr>
                      <a:endParaRPr lang="en-US" sz="1100" dirty="0">
                        <a:effectLst/>
                        <a:latin typeface="Calibri" panose="020F0502020204030204" pitchFamily="34" charset="0"/>
                        <a:ea typeface="Calibri" panose="020F0502020204030204" pitchFamily="34" charset="0"/>
                      </a:endParaRPr>
                    </a:p>
                  </a:txBody>
                  <a:tcPr marL="0" marR="0" marT="0" marB="0"/>
                </a:tc>
                <a:tc hMerge="1">
                  <a:txBody>
                    <a:bodyPr/>
                    <a:lstStyle/>
                    <a:p>
                      <a:pPr marL="0" marR="0" algn="ctr">
                        <a:spcBef>
                          <a:spcPts val="0"/>
                        </a:spcBef>
                        <a:spcAft>
                          <a:spcPts val="0"/>
                        </a:spcAft>
                      </a:pPr>
                      <a:endParaRPr lang="en-US" sz="11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818382027"/>
                  </a:ext>
                </a:extLst>
              </a:tr>
            </a:tbl>
          </a:graphicData>
        </a:graphic>
      </p:graphicFrame>
      <p:sp>
        <p:nvSpPr>
          <p:cNvPr id="5" name="TextBox 4">
            <a:extLst>
              <a:ext uri="{FF2B5EF4-FFF2-40B4-BE49-F238E27FC236}">
                <a16:creationId xmlns:a16="http://schemas.microsoft.com/office/drawing/2014/main" id="{62F39A82-6EF6-40B6-A1A1-69B288355271}"/>
              </a:ext>
            </a:extLst>
          </p:cNvPr>
          <p:cNvSpPr txBox="1"/>
          <p:nvPr/>
        </p:nvSpPr>
        <p:spPr>
          <a:xfrm>
            <a:off x="9427" y="6324697"/>
            <a:ext cx="707009" cy="248744"/>
          </a:xfrm>
          <a:prstGeom prst="rect">
            <a:avLst/>
          </a:prstGeom>
          <a:noFill/>
        </p:spPr>
        <p:txBody>
          <a:bodyPr wrap="square" rtlCol="0">
            <a:spAutoFit/>
          </a:bodyPr>
          <a:lstStyle/>
          <a:p>
            <a:pPr algn="ctr"/>
            <a:fld id="{40F42C46-FDB3-474B-89F9-9487FFD624AC}" type="slidenum">
              <a:rPr lang="en-US" sz="1000" smtClean="0">
                <a:solidFill>
                  <a:schemeClr val="bg1"/>
                </a:solidFill>
              </a:rPr>
              <a:t>27</a:t>
            </a:fld>
            <a:endParaRPr lang="en-US" sz="1000" dirty="0">
              <a:solidFill>
                <a:schemeClr val="bg1"/>
              </a:solidFill>
            </a:endParaRPr>
          </a:p>
        </p:txBody>
      </p:sp>
    </p:spTree>
    <p:extLst>
      <p:ext uri="{BB962C8B-B14F-4D97-AF65-F5344CB8AC3E}">
        <p14:creationId xmlns:p14="http://schemas.microsoft.com/office/powerpoint/2010/main" val="3022775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icture Placeholder 4">
            <a:extLst>
              <a:ext uri="{FF2B5EF4-FFF2-40B4-BE49-F238E27FC236}">
                <a16:creationId xmlns:a16="http://schemas.microsoft.com/office/drawing/2014/main" id="{00000000-0008-0000-1100-000002000000}"/>
              </a:ext>
            </a:extLst>
          </p:cNvPr>
          <p:cNvGraphicFramePr>
            <a:graphicFrameLocks noGrp="1"/>
          </p:cNvGraphicFramePr>
          <p:nvPr>
            <p:ph type="pic" sz="quarter" idx="4294967295"/>
            <p:extLst>
              <p:ext uri="{D42A27DB-BD31-4B8C-83A1-F6EECF244321}">
                <p14:modId xmlns:p14="http://schemas.microsoft.com/office/powerpoint/2010/main" val="511021871"/>
              </p:ext>
            </p:extLst>
          </p:nvPr>
        </p:nvGraphicFramePr>
        <p:xfrm>
          <a:off x="1301923" y="1851260"/>
          <a:ext cx="1021080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C4E6D657-3E8D-45FA-877F-30097BCE48DC}"/>
              </a:ext>
            </a:extLst>
          </p:cNvPr>
          <p:cNvSpPr txBox="1"/>
          <p:nvPr/>
        </p:nvSpPr>
        <p:spPr>
          <a:xfrm>
            <a:off x="7696200" y="3581400"/>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1.2 Million Gallons</a:t>
            </a:r>
          </a:p>
        </p:txBody>
      </p:sp>
      <p:sp>
        <p:nvSpPr>
          <p:cNvPr id="6" name="TextBox 5">
            <a:extLst>
              <a:ext uri="{FF2B5EF4-FFF2-40B4-BE49-F238E27FC236}">
                <a16:creationId xmlns:a16="http://schemas.microsoft.com/office/drawing/2014/main" id="{211866B2-A721-45BF-97D6-DA79EC84051B}"/>
              </a:ext>
            </a:extLst>
          </p:cNvPr>
          <p:cNvSpPr txBox="1"/>
          <p:nvPr/>
        </p:nvSpPr>
        <p:spPr>
          <a:xfrm>
            <a:off x="9427" y="6324697"/>
            <a:ext cx="707009" cy="248744"/>
          </a:xfrm>
          <a:prstGeom prst="rect">
            <a:avLst/>
          </a:prstGeom>
          <a:noFill/>
        </p:spPr>
        <p:txBody>
          <a:bodyPr wrap="square" rtlCol="0">
            <a:spAutoFit/>
          </a:bodyPr>
          <a:lstStyle/>
          <a:p>
            <a:pPr algn="ctr"/>
            <a:fld id="{40F42C46-FDB3-474B-89F9-9487FFD624AC}" type="slidenum">
              <a:rPr lang="en-US" sz="1000" smtClean="0">
                <a:solidFill>
                  <a:schemeClr val="bg1"/>
                </a:solidFill>
              </a:rPr>
              <a:t>28</a:t>
            </a:fld>
            <a:endParaRPr lang="en-US" sz="1000" dirty="0">
              <a:solidFill>
                <a:schemeClr val="bg1"/>
              </a:solidFill>
            </a:endParaRPr>
          </a:p>
        </p:txBody>
      </p:sp>
      <p:sp>
        <p:nvSpPr>
          <p:cNvPr id="7" name="Title 1">
            <a:extLst>
              <a:ext uri="{FF2B5EF4-FFF2-40B4-BE49-F238E27FC236}">
                <a16:creationId xmlns:a16="http://schemas.microsoft.com/office/drawing/2014/main" id="{E1CB3BE5-FC0C-443E-9DCA-59FF815CFE59}"/>
              </a:ext>
            </a:extLst>
          </p:cNvPr>
          <p:cNvSpPr txBox="1">
            <a:spLocks/>
          </p:cNvSpPr>
          <p:nvPr/>
        </p:nvSpPr>
        <p:spPr>
          <a:xfrm>
            <a:off x="1036468" y="1165460"/>
            <a:ext cx="11049000" cy="685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70000"/>
              </a:lnSpc>
              <a:spcBef>
                <a:spcPts val="1000"/>
              </a:spcBef>
            </a:pPr>
            <a:r>
              <a:rPr lang="en-US" sz="5100" spc="-75" dirty="0">
                <a:solidFill>
                  <a:srgbClr val="27418A"/>
                </a:solidFill>
                <a:latin typeface="Garamond" panose="02020404030301010803" pitchFamily="18" charset="0"/>
                <a:ea typeface="+mn-ea"/>
                <a:cs typeface="Angsana New" panose="02020603050405020304" pitchFamily="18" charset="-34"/>
              </a:rPr>
              <a:t>Pre- and Post-Rehab Inflow Analysis</a:t>
            </a:r>
          </a:p>
        </p:txBody>
      </p:sp>
      <p:sp>
        <p:nvSpPr>
          <p:cNvPr id="8" name="Subtitle 2">
            <a:extLst>
              <a:ext uri="{FF2B5EF4-FFF2-40B4-BE49-F238E27FC236}">
                <a16:creationId xmlns:a16="http://schemas.microsoft.com/office/drawing/2014/main" id="{1F926A56-4C3B-432D-9D1E-65CD9F71BE30}"/>
              </a:ext>
            </a:extLst>
          </p:cNvPr>
          <p:cNvSpPr txBox="1">
            <a:spLocks/>
          </p:cNvSpPr>
          <p:nvPr/>
        </p:nvSpPr>
        <p:spPr>
          <a:xfrm>
            <a:off x="1301923" y="1709218"/>
            <a:ext cx="3499054" cy="5928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400" dirty="0">
                <a:solidFill>
                  <a:srgbClr val="274289"/>
                </a:solidFill>
                <a:latin typeface="Arial" panose="020B0604020202020204" pitchFamily="34" charset="0"/>
                <a:cs typeface="Arial" panose="020B0604020202020204" pitchFamily="34" charset="0"/>
              </a:rPr>
              <a:t>Meter T-02</a:t>
            </a:r>
          </a:p>
        </p:txBody>
      </p:sp>
    </p:spTree>
    <p:extLst>
      <p:ext uri="{BB962C8B-B14F-4D97-AF65-F5344CB8AC3E}">
        <p14:creationId xmlns:p14="http://schemas.microsoft.com/office/powerpoint/2010/main" val="3480722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E742-AFBA-472F-9683-95EC860B2827}"/>
              </a:ext>
            </a:extLst>
          </p:cNvPr>
          <p:cNvSpPr>
            <a:spLocks noGrp="1"/>
          </p:cNvSpPr>
          <p:nvPr>
            <p:ph type="ctrTitle" idx="4294967295"/>
          </p:nvPr>
        </p:nvSpPr>
        <p:spPr>
          <a:xfrm>
            <a:off x="1066800" y="1220611"/>
            <a:ext cx="11049000" cy="685800"/>
          </a:xfrm>
        </p:spPr>
        <p:txBody>
          <a:bodyPr>
            <a:normAutofit/>
          </a:bodyPr>
          <a:lstStyle/>
          <a:p>
            <a:pPr>
              <a:lnSpc>
                <a:spcPct val="70000"/>
              </a:lnSpc>
              <a:spcBef>
                <a:spcPts val="1000"/>
              </a:spcBef>
            </a:pPr>
            <a:r>
              <a:rPr lang="en-US" sz="5100" spc="-75" dirty="0">
                <a:solidFill>
                  <a:srgbClr val="27418A"/>
                </a:solidFill>
                <a:latin typeface="Garamond" panose="02020404030301010803" pitchFamily="18" charset="0"/>
                <a:ea typeface="+mn-ea"/>
                <a:cs typeface="Angsana New" panose="02020603050405020304" pitchFamily="18" charset="-34"/>
              </a:rPr>
              <a:t>Pipe and Manhole Rehabilitation</a:t>
            </a:r>
          </a:p>
        </p:txBody>
      </p:sp>
      <p:sp>
        <p:nvSpPr>
          <p:cNvPr id="3" name="Subtitle 2">
            <a:extLst>
              <a:ext uri="{FF2B5EF4-FFF2-40B4-BE49-F238E27FC236}">
                <a16:creationId xmlns:a16="http://schemas.microsoft.com/office/drawing/2014/main" id="{35BE7367-9F13-455B-949E-859C640D07D9}"/>
              </a:ext>
            </a:extLst>
          </p:cNvPr>
          <p:cNvSpPr>
            <a:spLocks noGrp="1"/>
          </p:cNvSpPr>
          <p:nvPr>
            <p:ph type="subTitle" idx="4294967295"/>
          </p:nvPr>
        </p:nvSpPr>
        <p:spPr>
          <a:xfrm>
            <a:off x="1195754" y="2489965"/>
            <a:ext cx="3499054" cy="3147424"/>
          </a:xfrm>
        </p:spPr>
        <p:txBody>
          <a:bodyPr>
            <a:normAutofit/>
          </a:bodyPr>
          <a:lstStyle/>
          <a:p>
            <a:pPr marL="285750" indent="-285750"/>
            <a:r>
              <a:rPr lang="en-US" sz="2400" dirty="0">
                <a:solidFill>
                  <a:srgbClr val="274289"/>
                </a:solidFill>
                <a:latin typeface="Arial" panose="020B0604020202020204" pitchFamily="34" charset="0"/>
                <a:cs typeface="Arial" panose="020B0604020202020204" pitchFamily="34" charset="0"/>
              </a:rPr>
              <a:t>Pipelines</a:t>
            </a:r>
          </a:p>
          <a:p>
            <a:pPr marL="742950" lvl="2" indent="-285750"/>
            <a:r>
              <a:rPr lang="en-US" sz="1800" dirty="0">
                <a:solidFill>
                  <a:srgbClr val="274289"/>
                </a:solidFill>
                <a:latin typeface="Arial" panose="020B0604020202020204" pitchFamily="34" charset="0"/>
                <a:cs typeface="Arial" panose="020B0604020202020204" pitchFamily="34" charset="0"/>
              </a:rPr>
              <a:t>Cured in Place Pipe</a:t>
            </a:r>
          </a:p>
          <a:p>
            <a:pPr marL="285750" indent="-285750"/>
            <a:r>
              <a:rPr lang="en-US" sz="2400" dirty="0">
                <a:solidFill>
                  <a:srgbClr val="274289"/>
                </a:solidFill>
                <a:latin typeface="Arial" panose="020B0604020202020204" pitchFamily="34" charset="0"/>
                <a:cs typeface="Arial" panose="020B0604020202020204" pitchFamily="34" charset="0"/>
              </a:rPr>
              <a:t>Manholes</a:t>
            </a:r>
          </a:p>
          <a:p>
            <a:pPr marL="742950" lvl="2" indent="-285750"/>
            <a:r>
              <a:rPr lang="en-US" sz="1800" dirty="0">
                <a:solidFill>
                  <a:srgbClr val="274289"/>
                </a:solidFill>
                <a:latin typeface="Arial" panose="020B0604020202020204" pitchFamily="34" charset="0"/>
                <a:cs typeface="Arial" panose="020B0604020202020204" pitchFamily="34" charset="0"/>
              </a:rPr>
              <a:t>Epoxy Rehab</a:t>
            </a:r>
          </a:p>
          <a:p>
            <a:pPr marL="285750" indent="-285750"/>
            <a:r>
              <a:rPr lang="en-US" sz="2400" dirty="0">
                <a:solidFill>
                  <a:srgbClr val="274289"/>
                </a:solidFill>
                <a:latin typeface="Arial" panose="020B0604020202020204" pitchFamily="34" charset="0"/>
                <a:cs typeface="Arial" panose="020B0604020202020204" pitchFamily="34" charset="0"/>
              </a:rPr>
              <a:t>Service Laterals</a:t>
            </a:r>
          </a:p>
          <a:p>
            <a:pPr marL="742950" lvl="2" indent="-285750"/>
            <a:r>
              <a:rPr lang="en-US" sz="1800" dirty="0">
                <a:solidFill>
                  <a:srgbClr val="274289"/>
                </a:solidFill>
                <a:latin typeface="Arial" panose="020B0604020202020204" pitchFamily="34" charset="0"/>
                <a:cs typeface="Arial" panose="020B0604020202020204" pitchFamily="34" charset="0"/>
              </a:rPr>
              <a:t>Lateral Lining </a:t>
            </a:r>
          </a:p>
        </p:txBody>
      </p:sp>
      <p:pic>
        <p:nvPicPr>
          <p:cNvPr id="8" name="Picture Placeholder 7" descr="A truck is parked on the side of the road&#10;&#10;Description automatically generated">
            <a:extLst>
              <a:ext uri="{FF2B5EF4-FFF2-40B4-BE49-F238E27FC236}">
                <a16:creationId xmlns:a16="http://schemas.microsoft.com/office/drawing/2014/main" id="{986FAFF1-5524-45DD-A5E4-3202F1E942DB}"/>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27533" r="27533"/>
          <a:stretch>
            <a:fillRect/>
          </a:stretch>
        </p:blipFill>
        <p:spPr>
          <a:xfrm>
            <a:off x="8878498" y="1732388"/>
            <a:ext cx="3043628" cy="4057540"/>
          </a:xfrm>
        </p:spPr>
      </p:pic>
      <p:pic>
        <p:nvPicPr>
          <p:cNvPr id="5" name="Picture 4" descr="A picture containing grass, building, old, sitting&#10;&#10;Description automatically generated">
            <a:extLst>
              <a:ext uri="{FF2B5EF4-FFF2-40B4-BE49-F238E27FC236}">
                <a16:creationId xmlns:a16="http://schemas.microsoft.com/office/drawing/2014/main" id="{2C24AC35-A375-4A52-AD81-6356C560F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9348" y="3761158"/>
            <a:ext cx="4070411" cy="2812283"/>
          </a:xfrm>
          <a:prstGeom prst="rect">
            <a:avLst/>
          </a:prstGeom>
        </p:spPr>
      </p:pic>
      <p:pic>
        <p:nvPicPr>
          <p:cNvPr id="10" name="Picture 9" descr="A picture containing sitting, snow, white, covered&#10;&#10;Description automatically generated">
            <a:extLst>
              <a:ext uri="{FF2B5EF4-FFF2-40B4-BE49-F238E27FC236}">
                <a16:creationId xmlns:a16="http://schemas.microsoft.com/office/drawing/2014/main" id="{3DA38DDB-C221-4BC0-AAD9-D288F22932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2011951"/>
            <a:ext cx="2828177" cy="2121133"/>
          </a:xfrm>
          <a:prstGeom prst="rect">
            <a:avLst/>
          </a:prstGeom>
        </p:spPr>
      </p:pic>
      <p:sp>
        <p:nvSpPr>
          <p:cNvPr id="7" name="TextBox 6">
            <a:extLst>
              <a:ext uri="{FF2B5EF4-FFF2-40B4-BE49-F238E27FC236}">
                <a16:creationId xmlns:a16="http://schemas.microsoft.com/office/drawing/2014/main" id="{0AB101FE-649F-4437-9BC6-692A296232D8}"/>
              </a:ext>
            </a:extLst>
          </p:cNvPr>
          <p:cNvSpPr txBox="1"/>
          <p:nvPr/>
        </p:nvSpPr>
        <p:spPr>
          <a:xfrm>
            <a:off x="9427" y="6324697"/>
            <a:ext cx="707009" cy="248744"/>
          </a:xfrm>
          <a:prstGeom prst="rect">
            <a:avLst/>
          </a:prstGeom>
          <a:noFill/>
        </p:spPr>
        <p:txBody>
          <a:bodyPr wrap="square" rtlCol="0">
            <a:spAutoFit/>
          </a:bodyPr>
          <a:lstStyle/>
          <a:p>
            <a:pPr algn="ctr"/>
            <a:fld id="{40F42C46-FDB3-474B-89F9-9487FFD624AC}" type="slidenum">
              <a:rPr lang="en-US" sz="1000" smtClean="0">
                <a:solidFill>
                  <a:schemeClr val="bg1"/>
                </a:solidFill>
              </a:rPr>
              <a:t>29</a:t>
            </a:fld>
            <a:endParaRPr lang="en-US" sz="1000" dirty="0">
              <a:solidFill>
                <a:schemeClr val="bg1"/>
              </a:solidFill>
            </a:endParaRPr>
          </a:p>
        </p:txBody>
      </p:sp>
    </p:spTree>
    <p:extLst>
      <p:ext uri="{BB962C8B-B14F-4D97-AF65-F5344CB8AC3E}">
        <p14:creationId xmlns:p14="http://schemas.microsoft.com/office/powerpoint/2010/main" val="1262996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1102934" y="1319753"/>
            <a:ext cx="7135543" cy="726639"/>
          </a:xfrm>
        </p:spPr>
        <p:txBody>
          <a:bodyPr>
            <a:normAutofit fontScale="85000" lnSpcReduction="20000"/>
          </a:bodyPr>
          <a:lstStyle/>
          <a:p>
            <a:pPr algn="l"/>
            <a:r>
              <a:rPr lang="en-US" sz="6000" dirty="0">
                <a:solidFill>
                  <a:srgbClr val="27418A"/>
                </a:solidFill>
                <a:latin typeface="Garamond" panose="02020404030301010803" pitchFamily="18" charset="0"/>
                <a:cs typeface="Angsana New" panose="02020603050405020304" pitchFamily="18" charset="-34"/>
              </a:rPr>
              <a:t>Work Session Agenda</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3</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3"/>
          <a:stretch>
            <a:fillRect/>
          </a:stretch>
        </p:blipFill>
        <p:spPr>
          <a:xfrm>
            <a:off x="362150" y="235163"/>
            <a:ext cx="2286000" cy="990600"/>
          </a:xfrm>
          <a:prstGeom prst="rect">
            <a:avLst/>
          </a:prstGeom>
        </p:spPr>
      </p:pic>
      <p:pic>
        <p:nvPicPr>
          <p:cNvPr id="15" name="Picture Placeholder 28">
            <a:extLst>
              <a:ext uri="{FF2B5EF4-FFF2-40B4-BE49-F238E27FC236}">
                <a16:creationId xmlns:a16="http://schemas.microsoft.com/office/drawing/2014/main" id="{4C95BC90-59C8-442A-A65D-F5C5AAFB33BD}"/>
              </a:ext>
            </a:extLst>
          </p:cNvPr>
          <p:cNvPicPr>
            <a:picLocks noChangeAspect="1"/>
          </p:cNvPicPr>
          <p:nvPr/>
        </p:nvPicPr>
        <p:blipFill rotWithShape="1">
          <a:blip r:embed="rId4"/>
          <a:srcRect l="-1" t="4302" r="19076" b="5672"/>
          <a:stretch/>
        </p:blipFill>
        <p:spPr>
          <a:xfrm>
            <a:off x="4951827" y="2232330"/>
            <a:ext cx="7059660" cy="3794163"/>
          </a:xfrm>
          <a:prstGeom prst="rect">
            <a:avLst/>
          </a:prstGeom>
        </p:spPr>
      </p:pic>
      <p:sp>
        <p:nvSpPr>
          <p:cNvPr id="6" name="TextBox 5">
            <a:extLst>
              <a:ext uri="{FF2B5EF4-FFF2-40B4-BE49-F238E27FC236}">
                <a16:creationId xmlns:a16="http://schemas.microsoft.com/office/drawing/2014/main" id="{BD186B51-6742-4708-BE70-58FE7713BFFF}"/>
              </a:ext>
            </a:extLst>
          </p:cNvPr>
          <p:cNvSpPr txBox="1"/>
          <p:nvPr/>
        </p:nvSpPr>
        <p:spPr>
          <a:xfrm>
            <a:off x="1102935" y="2140382"/>
            <a:ext cx="4350760" cy="3901837"/>
          </a:xfrm>
          <a:prstGeom prst="rect">
            <a:avLst/>
          </a:prstGeom>
          <a:noFill/>
        </p:spPr>
        <p:txBody>
          <a:bodyPr wrap="square" rtlCol="0">
            <a:spAutoFit/>
          </a:bodyPr>
          <a:lstStyle/>
          <a:p>
            <a:pPr marL="342900" indent="-342900">
              <a:lnSpc>
                <a:spcPct val="150000"/>
              </a:lnSpc>
              <a:buFont typeface="+mj-lt"/>
              <a:buAutoNum type="arabicPeriod"/>
            </a:pPr>
            <a:r>
              <a:rPr lang="en-US" sz="2400" dirty="0">
                <a:solidFill>
                  <a:srgbClr val="27418A"/>
                </a:solidFill>
                <a:latin typeface="Arial" panose="020B0604020202020204" pitchFamily="34" charset="0"/>
                <a:cs typeface="Arial" panose="020B0604020202020204" pitchFamily="34" charset="0"/>
              </a:rPr>
              <a:t>Sewer System Overview</a:t>
            </a:r>
          </a:p>
          <a:p>
            <a:pPr marL="342900" indent="-342900">
              <a:lnSpc>
                <a:spcPct val="150000"/>
              </a:lnSpc>
              <a:buFont typeface="+mj-lt"/>
              <a:buAutoNum type="arabicPeriod"/>
            </a:pPr>
            <a:r>
              <a:rPr lang="en-US" sz="2400" dirty="0">
                <a:solidFill>
                  <a:srgbClr val="27418A"/>
                </a:solidFill>
                <a:latin typeface="Arial" panose="020B0604020202020204" pitchFamily="34" charset="0"/>
                <a:cs typeface="Arial" panose="020B0604020202020204" pitchFamily="34" charset="0"/>
              </a:rPr>
              <a:t>Master Plan</a:t>
            </a:r>
          </a:p>
          <a:p>
            <a:pPr marL="342900" indent="-342900">
              <a:lnSpc>
                <a:spcPct val="150000"/>
              </a:lnSpc>
              <a:buFont typeface="+mj-lt"/>
              <a:buAutoNum type="arabicPeriod"/>
            </a:pPr>
            <a:r>
              <a:rPr lang="en-US" sz="2400" dirty="0">
                <a:solidFill>
                  <a:srgbClr val="27418A"/>
                </a:solidFill>
                <a:latin typeface="Arial" panose="020B0604020202020204" pitchFamily="34" charset="0"/>
                <a:cs typeface="Arial" panose="020B0604020202020204" pitchFamily="34" charset="0"/>
              </a:rPr>
              <a:t>Sewer Rehabilitation</a:t>
            </a:r>
          </a:p>
          <a:p>
            <a:pPr marL="342900" indent="-342900">
              <a:lnSpc>
                <a:spcPct val="150000"/>
              </a:lnSpc>
              <a:buFont typeface="+mj-lt"/>
              <a:buAutoNum type="arabicPeriod"/>
            </a:pPr>
            <a:r>
              <a:rPr lang="en-US" sz="2400" dirty="0">
                <a:solidFill>
                  <a:srgbClr val="27418A"/>
                </a:solidFill>
                <a:latin typeface="Arial" panose="020B0604020202020204" pitchFamily="34" charset="0"/>
                <a:cs typeface="Arial" panose="020B0604020202020204" pitchFamily="34" charset="0"/>
              </a:rPr>
              <a:t>Overflows</a:t>
            </a:r>
          </a:p>
          <a:p>
            <a:pPr marL="342900" indent="-342900">
              <a:lnSpc>
                <a:spcPct val="150000"/>
              </a:lnSpc>
              <a:buFont typeface="+mj-lt"/>
              <a:buAutoNum type="arabicPeriod"/>
            </a:pPr>
            <a:r>
              <a:rPr lang="en-US" sz="2400" dirty="0">
                <a:solidFill>
                  <a:srgbClr val="27418A"/>
                </a:solidFill>
                <a:latin typeface="Arial" panose="020B0604020202020204" pitchFamily="34" charset="0"/>
                <a:cs typeface="Arial" panose="020B0604020202020204" pitchFamily="34" charset="0"/>
              </a:rPr>
              <a:t>TN Dept of Environment and Conservation</a:t>
            </a:r>
          </a:p>
          <a:p>
            <a:pPr marL="342900" indent="-342900">
              <a:lnSpc>
                <a:spcPct val="150000"/>
              </a:lnSpc>
              <a:buFont typeface="+mj-lt"/>
              <a:buAutoNum type="arabicPeriod"/>
            </a:pPr>
            <a:r>
              <a:rPr lang="en-US" sz="2400" dirty="0">
                <a:solidFill>
                  <a:srgbClr val="27418A"/>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3796322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4F9A64-83AC-4BF1-B93E-5972B0BC2073}"/>
              </a:ext>
            </a:extLst>
          </p:cNvPr>
          <p:cNvSpPr>
            <a:spLocks noGrp="1"/>
          </p:cNvSpPr>
          <p:nvPr>
            <p:ph type="ctrTitle" idx="4294967295"/>
          </p:nvPr>
        </p:nvSpPr>
        <p:spPr>
          <a:xfrm>
            <a:off x="1178238" y="1219200"/>
            <a:ext cx="10972800" cy="990600"/>
          </a:xfrm>
        </p:spPr>
        <p:txBody>
          <a:bodyPr>
            <a:normAutofit/>
          </a:bodyPr>
          <a:lstStyle/>
          <a:p>
            <a:pPr>
              <a:lnSpc>
                <a:spcPct val="70000"/>
              </a:lnSpc>
              <a:spcBef>
                <a:spcPts val="1000"/>
              </a:spcBef>
            </a:pPr>
            <a:r>
              <a:rPr lang="en-US" sz="5100" spc="-75" dirty="0">
                <a:solidFill>
                  <a:srgbClr val="27418A"/>
                </a:solidFill>
                <a:latin typeface="Garamond" panose="02020404030301010803" pitchFamily="18" charset="0"/>
                <a:ea typeface="+mn-ea"/>
                <a:cs typeface="Angsana New" panose="02020603050405020304" pitchFamily="18" charset="-34"/>
              </a:rPr>
              <a:t>Planning for Post CAP/ER Rehabilitation</a:t>
            </a:r>
          </a:p>
        </p:txBody>
      </p:sp>
      <p:sp>
        <p:nvSpPr>
          <p:cNvPr id="2" name="Content Placeholder 1">
            <a:extLst>
              <a:ext uri="{FF2B5EF4-FFF2-40B4-BE49-F238E27FC236}">
                <a16:creationId xmlns:a16="http://schemas.microsoft.com/office/drawing/2014/main" id="{E7077467-F32F-4F0F-8B11-A67790792AB3}"/>
              </a:ext>
            </a:extLst>
          </p:cNvPr>
          <p:cNvSpPr>
            <a:spLocks noGrp="1"/>
          </p:cNvSpPr>
          <p:nvPr>
            <p:ph type="body" sz="quarter" idx="4294967295"/>
          </p:nvPr>
        </p:nvSpPr>
        <p:spPr>
          <a:xfrm>
            <a:off x="1463811" y="2205111"/>
            <a:ext cx="6715919" cy="4191000"/>
          </a:xfrm>
        </p:spPr>
        <p:txBody>
          <a:bodyPr/>
          <a:lstStyle/>
          <a:p>
            <a:pPr marL="285750" indent="-285750"/>
            <a:r>
              <a:rPr lang="en-US" sz="2400" dirty="0">
                <a:solidFill>
                  <a:srgbClr val="274289"/>
                </a:solidFill>
                <a:latin typeface="Arial" panose="020B0604020202020204" pitchFamily="34" charset="0"/>
                <a:cs typeface="Arial" panose="020B0604020202020204" pitchFamily="34" charset="0"/>
              </a:rPr>
              <a:t>Rehabilitation Work Identified in Master Plan</a:t>
            </a:r>
          </a:p>
          <a:p>
            <a:pPr marL="285750" indent="-285750"/>
            <a:r>
              <a:rPr lang="en-US" sz="2400" dirty="0">
                <a:solidFill>
                  <a:srgbClr val="274289"/>
                </a:solidFill>
                <a:latin typeface="Arial" panose="020B0604020202020204" pitchFamily="34" charset="0"/>
                <a:cs typeface="Arial" panose="020B0604020202020204" pitchFamily="34" charset="0"/>
              </a:rPr>
              <a:t>System Investigation Methods</a:t>
            </a:r>
          </a:p>
          <a:p>
            <a:pPr marL="742950" lvl="2" indent="-285750">
              <a:spcBef>
                <a:spcPts val="1000"/>
              </a:spcBef>
            </a:pPr>
            <a:r>
              <a:rPr lang="en-US" dirty="0">
                <a:solidFill>
                  <a:srgbClr val="274289"/>
                </a:solidFill>
                <a:latin typeface="Arial" panose="020B0604020202020204" pitchFamily="34" charset="0"/>
                <a:cs typeface="Arial" panose="020B0604020202020204" pitchFamily="34" charset="0"/>
              </a:rPr>
              <a:t>Main Lines</a:t>
            </a:r>
          </a:p>
          <a:p>
            <a:pPr marL="1200150" lvl="4" indent="-285750">
              <a:spcBef>
                <a:spcPts val="1000"/>
              </a:spcBef>
            </a:pPr>
            <a:r>
              <a:rPr lang="en-US" sz="2200" dirty="0">
                <a:solidFill>
                  <a:srgbClr val="274289"/>
                </a:solidFill>
                <a:latin typeface="Arial" panose="020B0604020202020204" pitchFamily="34" charset="0"/>
                <a:cs typeface="Arial" panose="020B0604020202020204" pitchFamily="34" charset="0"/>
              </a:rPr>
              <a:t>Closed Circuit TV</a:t>
            </a:r>
          </a:p>
          <a:p>
            <a:pPr marL="1200150" lvl="4" indent="-285750">
              <a:spcBef>
                <a:spcPts val="1000"/>
              </a:spcBef>
            </a:pPr>
            <a:r>
              <a:rPr lang="en-US" sz="2200" dirty="0">
                <a:solidFill>
                  <a:srgbClr val="274289"/>
                </a:solidFill>
                <a:latin typeface="Arial" panose="020B0604020202020204" pitchFamily="34" charset="0"/>
                <a:cs typeface="Arial" panose="020B0604020202020204" pitchFamily="34" charset="0"/>
              </a:rPr>
              <a:t>Manhole Inspections</a:t>
            </a:r>
          </a:p>
          <a:p>
            <a:pPr marL="1200150" lvl="4" indent="-285750">
              <a:spcBef>
                <a:spcPts val="1000"/>
              </a:spcBef>
            </a:pPr>
            <a:r>
              <a:rPr lang="en-US" sz="2200" dirty="0">
                <a:solidFill>
                  <a:srgbClr val="274289"/>
                </a:solidFill>
                <a:latin typeface="Arial" panose="020B0604020202020204" pitchFamily="34" charset="0"/>
                <a:cs typeface="Arial" panose="020B0604020202020204" pitchFamily="34" charset="0"/>
              </a:rPr>
              <a:t>Dye Testing</a:t>
            </a:r>
          </a:p>
          <a:p>
            <a:pPr marL="285750" lvl="1" indent="-285750">
              <a:spcBef>
                <a:spcPts val="1000"/>
              </a:spcBef>
            </a:pPr>
            <a:r>
              <a:rPr lang="en-US" dirty="0">
                <a:solidFill>
                  <a:srgbClr val="274289"/>
                </a:solidFill>
                <a:latin typeface="Arial" panose="020B0604020202020204" pitchFamily="34" charset="0"/>
                <a:cs typeface="Arial" panose="020B0604020202020204" pitchFamily="34" charset="0"/>
              </a:rPr>
              <a:t>Private Property</a:t>
            </a:r>
          </a:p>
          <a:p>
            <a:pPr marL="742950" lvl="3" indent="-285750">
              <a:spcBef>
                <a:spcPts val="1000"/>
              </a:spcBef>
            </a:pPr>
            <a:r>
              <a:rPr lang="en-US" sz="2200" dirty="0">
                <a:solidFill>
                  <a:srgbClr val="274289"/>
                </a:solidFill>
                <a:latin typeface="Arial" panose="020B0604020202020204" pitchFamily="34" charset="0"/>
                <a:cs typeface="Arial" panose="020B0604020202020204" pitchFamily="34" charset="0"/>
              </a:rPr>
              <a:t>Smoke Testing</a:t>
            </a:r>
          </a:p>
        </p:txBody>
      </p:sp>
      <p:sp>
        <p:nvSpPr>
          <p:cNvPr id="4" name="TextBox 3">
            <a:extLst>
              <a:ext uri="{FF2B5EF4-FFF2-40B4-BE49-F238E27FC236}">
                <a16:creationId xmlns:a16="http://schemas.microsoft.com/office/drawing/2014/main" id="{5568F71A-2E3F-48DA-8336-8E663B25EBA6}"/>
              </a:ext>
            </a:extLst>
          </p:cNvPr>
          <p:cNvSpPr txBox="1"/>
          <p:nvPr/>
        </p:nvSpPr>
        <p:spPr>
          <a:xfrm>
            <a:off x="9427" y="6324697"/>
            <a:ext cx="707009" cy="248744"/>
          </a:xfrm>
          <a:prstGeom prst="rect">
            <a:avLst/>
          </a:prstGeom>
          <a:noFill/>
        </p:spPr>
        <p:txBody>
          <a:bodyPr wrap="square" rtlCol="0">
            <a:spAutoFit/>
          </a:bodyPr>
          <a:lstStyle/>
          <a:p>
            <a:pPr algn="ctr"/>
            <a:fld id="{40F42C46-FDB3-474B-89F9-9487FFD624AC}" type="slidenum">
              <a:rPr lang="en-US" sz="1000" smtClean="0">
                <a:solidFill>
                  <a:schemeClr val="bg1"/>
                </a:solidFill>
              </a:rPr>
              <a:t>30</a:t>
            </a:fld>
            <a:endParaRPr lang="en-US" sz="1000" dirty="0">
              <a:solidFill>
                <a:schemeClr val="bg1"/>
              </a:solidFill>
            </a:endParaRPr>
          </a:p>
        </p:txBody>
      </p:sp>
      <p:pic>
        <p:nvPicPr>
          <p:cNvPr id="2050" name="Picture 2" descr="Image result for private property smoke testing">
            <a:extLst>
              <a:ext uri="{FF2B5EF4-FFF2-40B4-BE49-F238E27FC236}">
                <a16:creationId xmlns:a16="http://schemas.microsoft.com/office/drawing/2014/main" id="{2A5A83D9-B4C8-4F99-9B7A-8D9A85212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5188" y="2746960"/>
            <a:ext cx="4563124" cy="3417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034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58C40E9-8BAF-4E08-85BE-222D1B58E8B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06992" y="2172504"/>
            <a:ext cx="2944536" cy="2208402"/>
          </a:xfrm>
          <a:prstGeom prst="rect">
            <a:avLst/>
          </a:prstGeom>
          <a:effectLst>
            <a:softEdge rad="31750"/>
          </a:effectLst>
        </p:spPr>
      </p:pic>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1102935" y="1199011"/>
            <a:ext cx="9536784" cy="1185252"/>
          </a:xfrm>
        </p:spPr>
        <p:txBody>
          <a:bodyPr>
            <a:normAutofit/>
          </a:bodyPr>
          <a:lstStyle/>
          <a:p>
            <a:pPr algn="l"/>
            <a:r>
              <a:rPr lang="en-US" sz="6600" spc="-150" dirty="0">
                <a:solidFill>
                  <a:srgbClr val="27418A"/>
                </a:solidFill>
                <a:latin typeface="Garamond" panose="02020404030301010803" pitchFamily="18" charset="0"/>
                <a:cs typeface="Angsana New" panose="02020603050405020304" pitchFamily="18" charset="-34"/>
              </a:rPr>
              <a:t>What Causes Overflows?</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C65E67F-8096-8B40-8911-42D3C24B42B1}"/>
              </a:ext>
            </a:extLst>
          </p:cNvPr>
          <p:cNvSpPr txBox="1"/>
          <p:nvPr/>
        </p:nvSpPr>
        <p:spPr>
          <a:xfrm>
            <a:off x="1202237" y="2065510"/>
            <a:ext cx="6015318" cy="4373633"/>
          </a:xfrm>
          <a:prstGeom prst="rect">
            <a:avLst/>
          </a:prstGeom>
          <a:noFill/>
        </p:spPr>
        <p:txBody>
          <a:bodyPr wrap="square" rtlCol="0">
            <a:spAutoFit/>
          </a:bodyPr>
          <a:lstStyle/>
          <a:p>
            <a:endParaRPr lang="en-US" spc="600" dirty="0">
              <a:solidFill>
                <a:srgbClr val="27418A"/>
              </a:solidFill>
              <a:latin typeface="Avenir Next Medium" panose="020B0503020202020204" pitchFamily="34" charset="0"/>
              <a:cs typeface="Angsana New" panose="02020603050405020304" pitchFamily="18" charset="-34"/>
            </a:endParaRPr>
          </a:p>
          <a:p>
            <a:pPr marL="285750" indent="-285750">
              <a:buFont typeface="Arial" panose="020B0604020202020204" pitchFamily="34" charset="0"/>
              <a:buChar char="•"/>
            </a:pPr>
            <a:r>
              <a:rPr lang="en-US" sz="2400" dirty="0">
                <a:solidFill>
                  <a:srgbClr val="274289"/>
                </a:solidFill>
                <a:latin typeface="Arial" panose="020B0604020202020204" pitchFamily="34" charset="0"/>
                <a:cs typeface="Arial" panose="020B0604020202020204" pitchFamily="34" charset="0"/>
              </a:rPr>
              <a:t>Mechanical failures</a:t>
            </a:r>
          </a:p>
          <a:p>
            <a:pPr marL="742950" lvl="1" indent="-285750">
              <a:buFont typeface="Arial" panose="020B0604020202020204" pitchFamily="34" charset="0"/>
              <a:buChar char="•"/>
            </a:pPr>
            <a:r>
              <a:rPr lang="en-US" sz="2000" dirty="0">
                <a:solidFill>
                  <a:srgbClr val="274289"/>
                </a:solidFill>
                <a:latin typeface="Arial" panose="020B0604020202020204" pitchFamily="34" charset="0"/>
                <a:cs typeface="Arial" panose="020B0604020202020204" pitchFamily="34" charset="0"/>
              </a:rPr>
              <a:t>Pump Stations</a:t>
            </a:r>
          </a:p>
          <a:p>
            <a:pPr marL="285750" indent="-285750">
              <a:buFont typeface="Arial" panose="020B0604020202020204" pitchFamily="34" charset="0"/>
              <a:buChar char="•"/>
            </a:pPr>
            <a:r>
              <a:rPr lang="en-US" sz="2400" dirty="0">
                <a:solidFill>
                  <a:srgbClr val="274289"/>
                </a:solidFill>
                <a:latin typeface="Arial" panose="020B0604020202020204" pitchFamily="34" charset="0"/>
                <a:cs typeface="Arial" panose="020B0604020202020204" pitchFamily="34" charset="0"/>
              </a:rPr>
              <a:t>Pipe Blockages</a:t>
            </a:r>
          </a:p>
          <a:p>
            <a:pPr marL="742950" lvl="1" indent="-285750">
              <a:buFont typeface="Arial" panose="020B0604020202020204" pitchFamily="34" charset="0"/>
              <a:buChar char="•"/>
            </a:pPr>
            <a:r>
              <a:rPr lang="en-US" sz="2000" dirty="0">
                <a:solidFill>
                  <a:srgbClr val="274289"/>
                </a:solidFill>
                <a:latin typeface="Arial" panose="020B0604020202020204" pitchFamily="34" charset="0"/>
                <a:cs typeface="Arial" panose="020B0604020202020204" pitchFamily="34" charset="0"/>
              </a:rPr>
              <a:t>Fats, oils, and grease buildup</a:t>
            </a:r>
          </a:p>
          <a:p>
            <a:pPr marL="742950" lvl="1" indent="-285750">
              <a:buFont typeface="Arial" panose="020B0604020202020204" pitchFamily="34" charset="0"/>
              <a:buChar char="•"/>
            </a:pPr>
            <a:r>
              <a:rPr lang="en-US" sz="2000" dirty="0">
                <a:solidFill>
                  <a:srgbClr val="274289"/>
                </a:solidFill>
                <a:latin typeface="Arial" panose="020B0604020202020204" pitchFamily="34" charset="0"/>
                <a:cs typeface="Arial" panose="020B0604020202020204" pitchFamily="34" charset="0"/>
              </a:rPr>
              <a:t>Flushing items that shouldn’t be flushed</a:t>
            </a:r>
          </a:p>
          <a:p>
            <a:pPr marL="742950" lvl="1" indent="-285750">
              <a:buFont typeface="Arial" panose="020B0604020202020204" pitchFamily="34" charset="0"/>
              <a:buChar char="•"/>
            </a:pPr>
            <a:r>
              <a:rPr lang="en-US" sz="2000" dirty="0">
                <a:solidFill>
                  <a:srgbClr val="274289"/>
                </a:solidFill>
                <a:latin typeface="Arial" panose="020B0604020202020204" pitchFamily="34" charset="0"/>
                <a:cs typeface="Arial" panose="020B0604020202020204" pitchFamily="34" charset="0"/>
              </a:rPr>
              <a:t>Other debris entering system</a:t>
            </a:r>
          </a:p>
          <a:p>
            <a:pPr marL="285750" indent="-285750">
              <a:buFont typeface="Arial" panose="020B0604020202020204" pitchFamily="34" charset="0"/>
              <a:buChar char="•"/>
            </a:pPr>
            <a:r>
              <a:rPr lang="en-US" sz="2400" dirty="0">
                <a:solidFill>
                  <a:srgbClr val="274289"/>
                </a:solidFill>
                <a:latin typeface="Arial" panose="020B0604020202020204" pitchFamily="34" charset="0"/>
                <a:cs typeface="Arial" panose="020B0604020202020204" pitchFamily="34" charset="0"/>
              </a:rPr>
              <a:t>Direct damage to infrastructure</a:t>
            </a:r>
          </a:p>
          <a:p>
            <a:pPr marL="742950" lvl="1" indent="-285750">
              <a:buFont typeface="Arial" panose="020B0604020202020204" pitchFamily="34" charset="0"/>
              <a:buChar char="•"/>
            </a:pPr>
            <a:r>
              <a:rPr lang="en-US" sz="2000" dirty="0">
                <a:solidFill>
                  <a:srgbClr val="274289"/>
                </a:solidFill>
                <a:latin typeface="Arial" panose="020B0604020202020204" pitchFamily="34" charset="0"/>
                <a:cs typeface="Arial" panose="020B0604020202020204" pitchFamily="34" charset="0"/>
              </a:rPr>
              <a:t>Contractors</a:t>
            </a:r>
          </a:p>
          <a:p>
            <a:pPr marL="285750" indent="-285750">
              <a:buFont typeface="Arial" panose="020B0604020202020204" pitchFamily="34" charset="0"/>
              <a:buChar char="•"/>
            </a:pPr>
            <a:r>
              <a:rPr lang="en-US" sz="2400" dirty="0">
                <a:solidFill>
                  <a:srgbClr val="274289"/>
                </a:solidFill>
                <a:latin typeface="Arial" panose="020B0604020202020204" pitchFamily="34" charset="0"/>
                <a:cs typeface="Arial" panose="020B0604020202020204" pitchFamily="34" charset="0"/>
              </a:rPr>
              <a:t>Rainfall and Groundwater</a:t>
            </a:r>
          </a:p>
          <a:p>
            <a:pPr marL="742950" lvl="1" indent="-285750">
              <a:buFont typeface="Arial" panose="020B0604020202020204" pitchFamily="34" charset="0"/>
              <a:buChar char="•"/>
            </a:pPr>
            <a:r>
              <a:rPr lang="en-US" sz="2000" dirty="0">
                <a:solidFill>
                  <a:srgbClr val="274289"/>
                </a:solidFill>
                <a:latin typeface="Arial" panose="020B0604020202020204" pitchFamily="34" charset="0"/>
                <a:cs typeface="Arial" panose="020B0604020202020204" pitchFamily="34" charset="0"/>
              </a:rPr>
              <a:t>Inflow and Infiltration (I/I)</a:t>
            </a:r>
          </a:p>
          <a:p>
            <a:pPr marL="285750" indent="-285750">
              <a:buFont typeface="Arial" panose="020B0604020202020204" pitchFamily="34" charset="0"/>
              <a:buChar char="•"/>
            </a:pPr>
            <a:endParaRPr lang="en-US" sz="2000" dirty="0">
              <a:solidFill>
                <a:srgbClr val="274289"/>
              </a:solidFill>
              <a:latin typeface="Arial" panose="020B0604020202020204" pitchFamily="34" charset="0"/>
              <a:cs typeface="Arial" panose="020B0604020202020204" pitchFamily="34" charset="0"/>
            </a:endParaRPr>
          </a:p>
          <a:p>
            <a:pPr>
              <a:lnSpc>
                <a:spcPct val="150000"/>
              </a:lnSpc>
            </a:pPr>
            <a:endParaRPr lang="en-US" spc="600" dirty="0">
              <a:solidFill>
                <a:srgbClr val="27418A"/>
              </a:solidFill>
              <a:latin typeface="Avenir Next Medium" panose="020B0503020202020204" pitchFamily="34" charset="0"/>
              <a:cs typeface="Angsana New" panose="02020603050405020304" pitchFamily="18" charset="-34"/>
            </a:endParaRPr>
          </a:p>
        </p:txBody>
      </p: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30</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4"/>
          <a:stretch>
            <a:fillRect/>
          </a:stretch>
        </p:blipFill>
        <p:spPr>
          <a:xfrm>
            <a:off x="362150" y="235163"/>
            <a:ext cx="2286000" cy="990600"/>
          </a:xfrm>
          <a:prstGeom prst="rect">
            <a:avLst/>
          </a:prstGeom>
        </p:spPr>
      </p:pic>
      <p:pic>
        <p:nvPicPr>
          <p:cNvPr id="14" name="Picture 13">
            <a:extLst>
              <a:ext uri="{FF2B5EF4-FFF2-40B4-BE49-F238E27FC236}">
                <a16:creationId xmlns:a16="http://schemas.microsoft.com/office/drawing/2014/main" id="{75749DCD-04A2-4D15-BD34-B84C1E0C544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94894" y="2698173"/>
            <a:ext cx="2735239" cy="2668002"/>
          </a:xfrm>
          <a:prstGeom prst="rect">
            <a:avLst/>
          </a:prstGeom>
          <a:effectLst>
            <a:softEdge rad="31750"/>
          </a:effectLst>
        </p:spPr>
      </p:pic>
      <p:pic>
        <p:nvPicPr>
          <p:cNvPr id="13" name="Picture 12">
            <a:extLst>
              <a:ext uri="{FF2B5EF4-FFF2-40B4-BE49-F238E27FC236}">
                <a16:creationId xmlns:a16="http://schemas.microsoft.com/office/drawing/2014/main" id="{3C3B9BF7-F5A2-4AA7-B401-F5643FF0A7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9539" y="4046230"/>
            <a:ext cx="3121152" cy="2340864"/>
          </a:xfrm>
          <a:prstGeom prst="rect">
            <a:avLst/>
          </a:prstGeom>
          <a:effectLst>
            <a:softEdge rad="31750"/>
          </a:effectLst>
        </p:spPr>
      </p:pic>
    </p:spTree>
    <p:extLst>
      <p:ext uri="{BB962C8B-B14F-4D97-AF65-F5344CB8AC3E}">
        <p14:creationId xmlns:p14="http://schemas.microsoft.com/office/powerpoint/2010/main" val="4184852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955249" y="1202358"/>
            <a:ext cx="10520314" cy="726639"/>
          </a:xfrm>
        </p:spPr>
        <p:txBody>
          <a:bodyPr>
            <a:normAutofit fontScale="85000" lnSpcReduction="20000"/>
          </a:bodyPr>
          <a:lstStyle/>
          <a:p>
            <a:pPr algn="l"/>
            <a:r>
              <a:rPr lang="en-US" sz="6000" dirty="0">
                <a:solidFill>
                  <a:srgbClr val="27418A"/>
                </a:solidFill>
                <a:latin typeface="Garamond" panose="02020404030301010803" pitchFamily="18" charset="0"/>
                <a:cs typeface="Angsana New" panose="02020603050405020304" pitchFamily="18" charset="-34"/>
              </a:rPr>
              <a:t>Overflow Monitoring</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31</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3"/>
          <a:stretch>
            <a:fillRect/>
          </a:stretch>
        </p:blipFill>
        <p:spPr>
          <a:xfrm>
            <a:off x="362150" y="235163"/>
            <a:ext cx="2286000" cy="990600"/>
          </a:xfrm>
          <a:prstGeom prst="rect">
            <a:avLst/>
          </a:prstGeom>
        </p:spPr>
      </p:pic>
      <p:sp>
        <p:nvSpPr>
          <p:cNvPr id="23" name="Content Placeholder 2">
            <a:extLst>
              <a:ext uri="{FF2B5EF4-FFF2-40B4-BE49-F238E27FC236}">
                <a16:creationId xmlns:a16="http://schemas.microsoft.com/office/drawing/2014/main" id="{651E6454-1744-4776-B012-B4B5776108A8}"/>
              </a:ext>
            </a:extLst>
          </p:cNvPr>
          <p:cNvSpPr txBox="1">
            <a:spLocks/>
          </p:cNvSpPr>
          <p:nvPr/>
        </p:nvSpPr>
        <p:spPr>
          <a:xfrm>
            <a:off x="1131216" y="1935992"/>
            <a:ext cx="6053158" cy="3183320"/>
          </a:xfrm>
          <a:prstGeom prst="rect">
            <a:avLst/>
          </a:prstGeom>
          <a:effectLst>
            <a:softEdge rad="12700"/>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Brentwood/Metro Pump Station</a:t>
            </a:r>
          </a:p>
          <a:p>
            <a:pPr marL="800100" lvl="1"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Wet Well Levels </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Manhole Depth Meters </a:t>
            </a:r>
          </a:p>
          <a:p>
            <a:pPr marL="800100" lvl="1"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Measures sewer levels in a manhole</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Visual by City Crews </a:t>
            </a:r>
          </a:p>
        </p:txBody>
      </p:sp>
      <p:pic>
        <p:nvPicPr>
          <p:cNvPr id="24" name="Picture 23">
            <a:extLst>
              <a:ext uri="{FF2B5EF4-FFF2-40B4-BE49-F238E27FC236}">
                <a16:creationId xmlns:a16="http://schemas.microsoft.com/office/drawing/2014/main" id="{B837FF02-1ADF-40BE-BD22-2A14383D3C5B}"/>
              </a:ext>
            </a:extLst>
          </p:cNvPr>
          <p:cNvPicPr>
            <a:picLocks noChangeAspect="1"/>
          </p:cNvPicPr>
          <p:nvPr/>
        </p:nvPicPr>
        <p:blipFill>
          <a:blip r:embed="rId4"/>
          <a:stretch>
            <a:fillRect/>
          </a:stretch>
        </p:blipFill>
        <p:spPr>
          <a:xfrm>
            <a:off x="7423186" y="1626527"/>
            <a:ext cx="3760431" cy="4698170"/>
          </a:xfrm>
          <a:prstGeom prst="rect">
            <a:avLst/>
          </a:prstGeom>
          <a:effectLst>
            <a:softEdge rad="31750"/>
          </a:effectLst>
        </p:spPr>
      </p:pic>
      <p:pic>
        <p:nvPicPr>
          <p:cNvPr id="25" name="Picture 24">
            <a:extLst>
              <a:ext uri="{FF2B5EF4-FFF2-40B4-BE49-F238E27FC236}">
                <a16:creationId xmlns:a16="http://schemas.microsoft.com/office/drawing/2014/main" id="{A08E2895-B332-4286-A31F-32283CC5057C}"/>
              </a:ext>
            </a:extLst>
          </p:cNvPr>
          <p:cNvPicPr>
            <a:picLocks noChangeAspect="1"/>
          </p:cNvPicPr>
          <p:nvPr/>
        </p:nvPicPr>
        <p:blipFill>
          <a:blip r:embed="rId5"/>
          <a:stretch>
            <a:fillRect/>
          </a:stretch>
        </p:blipFill>
        <p:spPr>
          <a:xfrm>
            <a:off x="5008700" y="3687697"/>
            <a:ext cx="2414486" cy="2368738"/>
          </a:xfrm>
          <a:prstGeom prst="rect">
            <a:avLst/>
          </a:prstGeom>
          <a:effectLst>
            <a:softEdge rad="31750"/>
          </a:effectLst>
        </p:spPr>
      </p:pic>
    </p:spTree>
    <p:extLst>
      <p:ext uri="{BB962C8B-B14F-4D97-AF65-F5344CB8AC3E}">
        <p14:creationId xmlns:p14="http://schemas.microsoft.com/office/powerpoint/2010/main" val="2283656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E2E59B-E908-4D94-8496-4BB9E3B409AA}"/>
              </a:ext>
            </a:extLst>
          </p:cNvPr>
          <p:cNvPicPr>
            <a:picLocks noChangeAspect="1"/>
          </p:cNvPicPr>
          <p:nvPr/>
        </p:nvPicPr>
        <p:blipFill>
          <a:blip r:embed="rId3"/>
          <a:stretch>
            <a:fillRect/>
          </a:stretch>
        </p:blipFill>
        <p:spPr>
          <a:xfrm>
            <a:off x="3557257" y="1844521"/>
            <a:ext cx="8496756" cy="4440792"/>
          </a:xfrm>
          <a:prstGeom prst="rect">
            <a:avLst/>
          </a:prstGeom>
        </p:spPr>
      </p:pic>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955249" y="1202358"/>
            <a:ext cx="10520314" cy="726639"/>
          </a:xfrm>
        </p:spPr>
        <p:txBody>
          <a:bodyPr>
            <a:normAutofit fontScale="85000" lnSpcReduction="20000"/>
          </a:bodyPr>
          <a:lstStyle/>
          <a:p>
            <a:pPr algn="l"/>
            <a:r>
              <a:rPr lang="en-US" sz="6000" dirty="0">
                <a:solidFill>
                  <a:srgbClr val="27418A"/>
                </a:solidFill>
                <a:latin typeface="Garamond" panose="02020404030301010803" pitchFamily="18" charset="0"/>
                <a:cs typeface="Angsana New" panose="02020603050405020304" pitchFamily="18" charset="-34"/>
              </a:rPr>
              <a:t>Overflow Monitoring Locations</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32</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4"/>
          <a:stretch>
            <a:fillRect/>
          </a:stretch>
        </p:blipFill>
        <p:spPr>
          <a:xfrm>
            <a:off x="362150" y="235163"/>
            <a:ext cx="2286000" cy="990600"/>
          </a:xfrm>
          <a:prstGeom prst="rect">
            <a:avLst/>
          </a:prstGeom>
        </p:spPr>
      </p:pic>
      <p:sp>
        <p:nvSpPr>
          <p:cNvPr id="14" name="Content Placeholder 2">
            <a:extLst>
              <a:ext uri="{FF2B5EF4-FFF2-40B4-BE49-F238E27FC236}">
                <a16:creationId xmlns:a16="http://schemas.microsoft.com/office/drawing/2014/main" id="{5E47EAB3-DF6C-4B54-A0E4-A411702361FB}"/>
              </a:ext>
            </a:extLst>
          </p:cNvPr>
          <p:cNvSpPr txBox="1">
            <a:spLocks/>
          </p:cNvSpPr>
          <p:nvPr/>
        </p:nvSpPr>
        <p:spPr>
          <a:xfrm>
            <a:off x="955249" y="4123293"/>
            <a:ext cx="3697776" cy="2325776"/>
          </a:xfrm>
          <a:prstGeom prst="rect">
            <a:avLst/>
          </a:prstGeom>
          <a:solidFill>
            <a:srgbClr val="FFFFFF"/>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mj-lt"/>
              <a:buAutoNum type="arabicPeriod"/>
            </a:pPr>
            <a:r>
              <a:rPr lang="en-US" dirty="0">
                <a:solidFill>
                  <a:srgbClr val="274289"/>
                </a:solidFill>
                <a:latin typeface="Arial" panose="020B0604020202020204" pitchFamily="34" charset="0"/>
                <a:cs typeface="Arial" panose="020B0604020202020204" pitchFamily="34" charset="0"/>
              </a:rPr>
              <a:t>Hillsboro Road </a:t>
            </a:r>
          </a:p>
          <a:p>
            <a:pPr marL="457200" indent="-457200" algn="l">
              <a:buFont typeface="+mj-lt"/>
              <a:buAutoNum type="arabicPeriod"/>
            </a:pPr>
            <a:r>
              <a:rPr lang="en-US" dirty="0">
                <a:solidFill>
                  <a:srgbClr val="274289"/>
                </a:solidFill>
                <a:latin typeface="Arial" panose="020B0604020202020204" pitchFamily="34" charset="0"/>
                <a:cs typeface="Arial" panose="020B0604020202020204" pitchFamily="34" charset="0"/>
              </a:rPr>
              <a:t>Granny White Pike</a:t>
            </a:r>
          </a:p>
          <a:p>
            <a:pPr marL="457200" indent="-457200" algn="l">
              <a:buFont typeface="+mj-lt"/>
              <a:buAutoNum type="arabicPeriod"/>
            </a:pPr>
            <a:r>
              <a:rPr lang="en-US" dirty="0">
                <a:solidFill>
                  <a:srgbClr val="274289"/>
                </a:solidFill>
                <a:latin typeface="Arial" panose="020B0604020202020204" pitchFamily="34" charset="0"/>
                <a:cs typeface="Arial" panose="020B0604020202020204" pitchFamily="34" charset="0"/>
              </a:rPr>
              <a:t>Heritage Way </a:t>
            </a:r>
          </a:p>
          <a:p>
            <a:pPr marL="457200" indent="-457200" algn="l">
              <a:buFont typeface="+mj-lt"/>
              <a:buAutoNum type="arabicPeriod"/>
            </a:pPr>
            <a:r>
              <a:rPr lang="en-US" dirty="0">
                <a:solidFill>
                  <a:srgbClr val="274289"/>
                </a:solidFill>
                <a:latin typeface="Arial" panose="020B0604020202020204" pitchFamily="34" charset="0"/>
                <a:cs typeface="Arial" panose="020B0604020202020204" pitchFamily="34" charset="0"/>
              </a:rPr>
              <a:t>Chenoweth Station </a:t>
            </a:r>
          </a:p>
          <a:p>
            <a:pPr marL="457200" indent="-457200" algn="l">
              <a:buFont typeface="+mj-lt"/>
              <a:buAutoNum type="arabicPeriod"/>
            </a:pPr>
            <a:r>
              <a:rPr lang="en-US" dirty="0">
                <a:solidFill>
                  <a:srgbClr val="274289"/>
                </a:solidFill>
                <a:latin typeface="Arial" panose="020B0604020202020204" pitchFamily="34" charset="0"/>
                <a:cs typeface="Arial" panose="020B0604020202020204" pitchFamily="34" charset="0"/>
              </a:rPr>
              <a:t>Scales School Station</a:t>
            </a:r>
          </a:p>
        </p:txBody>
      </p:sp>
      <p:sp>
        <p:nvSpPr>
          <p:cNvPr id="10" name="Content Placeholder 2">
            <a:extLst>
              <a:ext uri="{FF2B5EF4-FFF2-40B4-BE49-F238E27FC236}">
                <a16:creationId xmlns:a16="http://schemas.microsoft.com/office/drawing/2014/main" id="{0E00CAE7-3183-48E6-BA07-21D142F28727}"/>
              </a:ext>
            </a:extLst>
          </p:cNvPr>
          <p:cNvSpPr txBox="1">
            <a:spLocks/>
          </p:cNvSpPr>
          <p:nvPr/>
        </p:nvSpPr>
        <p:spPr>
          <a:xfrm>
            <a:off x="2195637" y="3334575"/>
            <a:ext cx="4019769" cy="29417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mj-lt"/>
              <a:buAutoNum type="arabicPeriod"/>
            </a:pPr>
            <a:endParaRPr lang="en-US" dirty="0">
              <a:solidFill>
                <a:srgbClr val="274289"/>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9DD79C59-159C-4008-9911-535C4747EC30}"/>
              </a:ext>
            </a:extLst>
          </p:cNvPr>
          <p:cNvSpPr txBox="1">
            <a:spLocks/>
          </p:cNvSpPr>
          <p:nvPr/>
        </p:nvSpPr>
        <p:spPr>
          <a:xfrm>
            <a:off x="4205521" y="1650969"/>
            <a:ext cx="496444" cy="420193"/>
          </a:xfrm>
          <a:prstGeom prst="rect">
            <a:avLst/>
          </a:prstGeom>
          <a:effectLst>
            <a:softEdge rad="12700"/>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rgbClr val="274289"/>
                </a:solidFill>
                <a:latin typeface="Arial" panose="020B0604020202020204" pitchFamily="34" charset="0"/>
                <a:cs typeface="Arial" panose="020B0604020202020204" pitchFamily="34" charset="0"/>
              </a:rPr>
              <a:t>1</a:t>
            </a:r>
          </a:p>
        </p:txBody>
      </p:sp>
      <p:sp>
        <p:nvSpPr>
          <p:cNvPr id="12" name="Content Placeholder 2">
            <a:extLst>
              <a:ext uri="{FF2B5EF4-FFF2-40B4-BE49-F238E27FC236}">
                <a16:creationId xmlns:a16="http://schemas.microsoft.com/office/drawing/2014/main" id="{456B5189-166A-46A0-9017-3FC9534DDD54}"/>
              </a:ext>
            </a:extLst>
          </p:cNvPr>
          <p:cNvSpPr txBox="1">
            <a:spLocks/>
          </p:cNvSpPr>
          <p:nvPr/>
        </p:nvSpPr>
        <p:spPr>
          <a:xfrm>
            <a:off x="7328804" y="3235307"/>
            <a:ext cx="496444" cy="420193"/>
          </a:xfrm>
          <a:prstGeom prst="rect">
            <a:avLst/>
          </a:prstGeom>
          <a:effectLst>
            <a:softEdge rad="12700"/>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rgbClr val="274289"/>
                </a:solidFill>
                <a:latin typeface="Arial" panose="020B0604020202020204" pitchFamily="34" charset="0"/>
                <a:cs typeface="Arial" panose="020B0604020202020204" pitchFamily="34" charset="0"/>
              </a:rPr>
              <a:t>2</a:t>
            </a:r>
          </a:p>
        </p:txBody>
      </p:sp>
      <p:sp>
        <p:nvSpPr>
          <p:cNvPr id="13" name="Content Placeholder 2">
            <a:extLst>
              <a:ext uri="{FF2B5EF4-FFF2-40B4-BE49-F238E27FC236}">
                <a16:creationId xmlns:a16="http://schemas.microsoft.com/office/drawing/2014/main" id="{FAB6D173-9499-4DBB-81BE-120A53EF5FC5}"/>
              </a:ext>
            </a:extLst>
          </p:cNvPr>
          <p:cNvSpPr txBox="1">
            <a:spLocks/>
          </p:cNvSpPr>
          <p:nvPr/>
        </p:nvSpPr>
        <p:spPr>
          <a:xfrm>
            <a:off x="9183344" y="5316878"/>
            <a:ext cx="496444" cy="420193"/>
          </a:xfrm>
          <a:prstGeom prst="rect">
            <a:avLst/>
          </a:prstGeom>
          <a:effectLst>
            <a:softEdge rad="12700"/>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rgbClr val="274289"/>
                </a:solidFill>
                <a:latin typeface="Arial" panose="020B0604020202020204" pitchFamily="34" charset="0"/>
                <a:cs typeface="Arial" panose="020B0604020202020204" pitchFamily="34" charset="0"/>
              </a:rPr>
              <a:t>3</a:t>
            </a:r>
          </a:p>
        </p:txBody>
      </p:sp>
      <p:sp>
        <p:nvSpPr>
          <p:cNvPr id="15" name="Content Placeholder 2">
            <a:extLst>
              <a:ext uri="{FF2B5EF4-FFF2-40B4-BE49-F238E27FC236}">
                <a16:creationId xmlns:a16="http://schemas.microsoft.com/office/drawing/2014/main" id="{C592084C-1B48-4190-9480-C6E7504D9B6D}"/>
              </a:ext>
            </a:extLst>
          </p:cNvPr>
          <p:cNvSpPr txBox="1">
            <a:spLocks/>
          </p:cNvSpPr>
          <p:nvPr/>
        </p:nvSpPr>
        <p:spPr>
          <a:xfrm>
            <a:off x="5392337" y="3534476"/>
            <a:ext cx="496444" cy="420193"/>
          </a:xfrm>
          <a:prstGeom prst="rect">
            <a:avLst/>
          </a:prstGeom>
          <a:effectLst>
            <a:softEdge rad="12700"/>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rgbClr val="274289"/>
                </a:solidFill>
                <a:latin typeface="Arial" panose="020B0604020202020204" pitchFamily="34" charset="0"/>
                <a:cs typeface="Arial" panose="020B0604020202020204" pitchFamily="34" charset="0"/>
              </a:rPr>
              <a:t>5</a:t>
            </a:r>
          </a:p>
        </p:txBody>
      </p:sp>
      <p:sp>
        <p:nvSpPr>
          <p:cNvPr id="16" name="Content Placeholder 2">
            <a:extLst>
              <a:ext uri="{FF2B5EF4-FFF2-40B4-BE49-F238E27FC236}">
                <a16:creationId xmlns:a16="http://schemas.microsoft.com/office/drawing/2014/main" id="{B9822B1E-EB57-4AD4-9DC0-438BC0D56371}"/>
              </a:ext>
            </a:extLst>
          </p:cNvPr>
          <p:cNvSpPr txBox="1">
            <a:spLocks/>
          </p:cNvSpPr>
          <p:nvPr/>
        </p:nvSpPr>
        <p:spPr>
          <a:xfrm>
            <a:off x="11686129" y="5393003"/>
            <a:ext cx="496444" cy="420193"/>
          </a:xfrm>
          <a:prstGeom prst="rect">
            <a:avLst/>
          </a:prstGeom>
          <a:effectLst>
            <a:softEdge rad="12700"/>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rgbClr val="274289"/>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043766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955249" y="1202358"/>
            <a:ext cx="10520314" cy="726639"/>
          </a:xfrm>
        </p:spPr>
        <p:txBody>
          <a:bodyPr>
            <a:normAutofit fontScale="85000" lnSpcReduction="20000"/>
          </a:bodyPr>
          <a:lstStyle/>
          <a:p>
            <a:pPr algn="l"/>
            <a:r>
              <a:rPr lang="en-US" sz="6000" dirty="0">
                <a:solidFill>
                  <a:srgbClr val="27418A"/>
                </a:solidFill>
                <a:latin typeface="Garamond" panose="02020404030301010803" pitchFamily="18" charset="0"/>
                <a:cs typeface="Angsana New" panose="02020603050405020304" pitchFamily="18" charset="-34"/>
              </a:rPr>
              <a:t>Overflow Monitoring Results</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33</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3"/>
          <a:stretch>
            <a:fillRect/>
          </a:stretch>
        </p:blipFill>
        <p:spPr>
          <a:xfrm>
            <a:off x="362150" y="235163"/>
            <a:ext cx="2286000" cy="990600"/>
          </a:xfrm>
          <a:prstGeom prst="rect">
            <a:avLst/>
          </a:prstGeom>
        </p:spPr>
      </p:pic>
      <p:pic>
        <p:nvPicPr>
          <p:cNvPr id="10" name="Picture 9">
            <a:extLst>
              <a:ext uri="{FF2B5EF4-FFF2-40B4-BE49-F238E27FC236}">
                <a16:creationId xmlns:a16="http://schemas.microsoft.com/office/drawing/2014/main" id="{EE241E80-EC9F-48ED-9A07-EE1E112C7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5150" y="2075552"/>
            <a:ext cx="9698674" cy="4231186"/>
          </a:xfrm>
          <a:prstGeom prst="rect">
            <a:avLst/>
          </a:prstGeom>
        </p:spPr>
      </p:pic>
    </p:spTree>
    <p:extLst>
      <p:ext uri="{BB962C8B-B14F-4D97-AF65-F5344CB8AC3E}">
        <p14:creationId xmlns:p14="http://schemas.microsoft.com/office/powerpoint/2010/main" val="2904526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1102935" y="1319753"/>
            <a:ext cx="10520314" cy="726639"/>
          </a:xfrm>
        </p:spPr>
        <p:txBody>
          <a:bodyPr>
            <a:normAutofit fontScale="85000" lnSpcReduction="20000"/>
          </a:bodyPr>
          <a:lstStyle/>
          <a:p>
            <a:pPr algn="l"/>
            <a:r>
              <a:rPr lang="en-US" sz="6000" dirty="0">
                <a:solidFill>
                  <a:srgbClr val="27418A"/>
                </a:solidFill>
                <a:latin typeface="Garamond" panose="02020404030301010803" pitchFamily="18" charset="0"/>
                <a:cs typeface="Angsana New" panose="02020603050405020304" pitchFamily="18" charset="-34"/>
              </a:rPr>
              <a:t>Sanitary Sewer Overflow Response Plan</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34</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3"/>
          <a:stretch>
            <a:fillRect/>
          </a:stretch>
        </p:blipFill>
        <p:spPr>
          <a:xfrm>
            <a:off x="362150" y="235163"/>
            <a:ext cx="2286000" cy="990600"/>
          </a:xfrm>
          <a:prstGeom prst="rect">
            <a:avLst/>
          </a:prstGeom>
        </p:spPr>
      </p:pic>
      <p:pic>
        <p:nvPicPr>
          <p:cNvPr id="9" name="Picture 8">
            <a:extLst>
              <a:ext uri="{FF2B5EF4-FFF2-40B4-BE49-F238E27FC236}">
                <a16:creationId xmlns:a16="http://schemas.microsoft.com/office/drawing/2014/main" id="{1A4B650C-CA6F-4D5D-8A8E-4D41DCC5F073}"/>
              </a:ext>
            </a:extLst>
          </p:cNvPr>
          <p:cNvPicPr>
            <a:picLocks noChangeAspect="1"/>
          </p:cNvPicPr>
          <p:nvPr/>
        </p:nvPicPr>
        <p:blipFill>
          <a:blip r:embed="rId4"/>
          <a:stretch>
            <a:fillRect/>
          </a:stretch>
        </p:blipFill>
        <p:spPr>
          <a:xfrm>
            <a:off x="7776399" y="2015599"/>
            <a:ext cx="3376680" cy="4351338"/>
          </a:xfrm>
          <a:prstGeom prst="rect">
            <a:avLst/>
          </a:prstGeom>
          <a:ln>
            <a:solidFill>
              <a:schemeClr val="tx1"/>
            </a:solidFill>
          </a:ln>
          <a:effectLst>
            <a:outerShdw blurRad="50800" dist="38100" dir="2700000" algn="tl" rotWithShape="0">
              <a:prstClr val="black">
                <a:alpha val="40000"/>
              </a:prstClr>
            </a:outerShdw>
            <a:softEdge rad="12700"/>
          </a:effectLst>
        </p:spPr>
      </p:pic>
      <p:sp>
        <p:nvSpPr>
          <p:cNvPr id="10" name="Content Placeholder 2">
            <a:extLst>
              <a:ext uri="{FF2B5EF4-FFF2-40B4-BE49-F238E27FC236}">
                <a16:creationId xmlns:a16="http://schemas.microsoft.com/office/drawing/2014/main" id="{81F46D26-202A-47C3-A4BE-179640713086}"/>
              </a:ext>
            </a:extLst>
          </p:cNvPr>
          <p:cNvSpPr txBox="1">
            <a:spLocks/>
          </p:cNvSpPr>
          <p:nvPr/>
        </p:nvSpPr>
        <p:spPr>
          <a:xfrm>
            <a:off x="1219839" y="2355447"/>
            <a:ext cx="6053158" cy="3183320"/>
          </a:xfrm>
          <a:prstGeom prst="rect">
            <a:avLst/>
          </a:prstGeom>
          <a:effectLst>
            <a:softEdge rad="12700"/>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Tennessee Department of Environment &amp; Conservation (TDEC) requirements</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Standard response &amp; Operating Procedures </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Reporting &amp; Tracking </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Cleanup</a:t>
            </a:r>
          </a:p>
        </p:txBody>
      </p:sp>
    </p:spTree>
    <p:extLst>
      <p:ext uri="{BB962C8B-B14F-4D97-AF65-F5344CB8AC3E}">
        <p14:creationId xmlns:p14="http://schemas.microsoft.com/office/powerpoint/2010/main" val="735261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1102935" y="1319753"/>
            <a:ext cx="10520314" cy="726639"/>
          </a:xfrm>
        </p:spPr>
        <p:txBody>
          <a:bodyPr>
            <a:normAutofit fontScale="85000" lnSpcReduction="20000"/>
          </a:bodyPr>
          <a:lstStyle/>
          <a:p>
            <a:pPr algn="l"/>
            <a:r>
              <a:rPr lang="en-US" sz="6000" dirty="0">
                <a:solidFill>
                  <a:srgbClr val="27418A"/>
                </a:solidFill>
                <a:latin typeface="Garamond" panose="02020404030301010803" pitchFamily="18" charset="0"/>
                <a:cs typeface="Angsana New" panose="02020603050405020304" pitchFamily="18" charset="-34"/>
              </a:rPr>
              <a:t>Overflow Reporting</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35</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3"/>
          <a:stretch>
            <a:fillRect/>
          </a:stretch>
        </p:blipFill>
        <p:spPr>
          <a:xfrm>
            <a:off x="362150" y="235163"/>
            <a:ext cx="2286000" cy="990600"/>
          </a:xfrm>
          <a:prstGeom prst="rect">
            <a:avLst/>
          </a:prstGeom>
        </p:spPr>
      </p:pic>
      <p:pic>
        <p:nvPicPr>
          <p:cNvPr id="11" name="Picture 10">
            <a:extLst>
              <a:ext uri="{FF2B5EF4-FFF2-40B4-BE49-F238E27FC236}">
                <a16:creationId xmlns:a16="http://schemas.microsoft.com/office/drawing/2014/main" id="{10B11B02-DEB9-41AD-AB76-AE8C0CC028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2157" y="1522690"/>
            <a:ext cx="3586738" cy="4699863"/>
          </a:xfrm>
          <a:prstGeom prst="rect">
            <a:avLst/>
          </a:prstGeom>
          <a:effectLst>
            <a:outerShdw blurRad="63500" sx="102000" sy="102000" algn="ctr" rotWithShape="0">
              <a:prstClr val="black">
                <a:alpha val="40000"/>
              </a:prstClr>
            </a:outerShdw>
          </a:effectLst>
        </p:spPr>
      </p:pic>
      <p:sp>
        <p:nvSpPr>
          <p:cNvPr id="15" name="Content Placeholder 2">
            <a:extLst>
              <a:ext uri="{FF2B5EF4-FFF2-40B4-BE49-F238E27FC236}">
                <a16:creationId xmlns:a16="http://schemas.microsoft.com/office/drawing/2014/main" id="{272D23E9-06D6-4DD8-AE33-38A98DE03FFB}"/>
              </a:ext>
            </a:extLst>
          </p:cNvPr>
          <p:cNvSpPr txBox="1">
            <a:spLocks/>
          </p:cNvSpPr>
          <p:nvPr/>
        </p:nvSpPr>
        <p:spPr>
          <a:xfrm>
            <a:off x="1273105" y="2140382"/>
            <a:ext cx="6053158" cy="3183320"/>
          </a:xfrm>
          <a:prstGeom prst="rect">
            <a:avLst/>
          </a:prstGeom>
          <a:effectLst>
            <a:softEdge rad="12700"/>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Within 24 Hours:</a:t>
            </a:r>
          </a:p>
          <a:p>
            <a:pPr marL="800100" lvl="1"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Tennessee Department of Environment &amp; Conservation (TDEC) requirements</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5 Days Later:</a:t>
            </a:r>
          </a:p>
          <a:p>
            <a:pPr marL="800100" lvl="1"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Date, Time, and Location</a:t>
            </a:r>
          </a:p>
          <a:p>
            <a:pPr marL="800100" lvl="1"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Event Duration</a:t>
            </a:r>
          </a:p>
          <a:p>
            <a:pPr marL="800100" lvl="1"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Estimated Volume</a:t>
            </a:r>
          </a:p>
          <a:p>
            <a:pPr marL="800100" lvl="1"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Cause</a:t>
            </a:r>
          </a:p>
          <a:p>
            <a:pPr marL="800100" lvl="1"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Impacted Streams</a:t>
            </a:r>
          </a:p>
          <a:p>
            <a:pPr marL="800100" lvl="1"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Cleanup</a:t>
            </a:r>
          </a:p>
        </p:txBody>
      </p:sp>
    </p:spTree>
    <p:extLst>
      <p:ext uri="{BB962C8B-B14F-4D97-AF65-F5344CB8AC3E}">
        <p14:creationId xmlns:p14="http://schemas.microsoft.com/office/powerpoint/2010/main" val="1049832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36</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3"/>
          <a:stretch>
            <a:fillRect/>
          </a:stretch>
        </p:blipFill>
        <p:spPr>
          <a:xfrm>
            <a:off x="362150" y="235163"/>
            <a:ext cx="2286000" cy="990600"/>
          </a:xfrm>
          <a:prstGeom prst="rect">
            <a:avLst/>
          </a:prstGeom>
        </p:spPr>
      </p:pic>
      <p:pic>
        <p:nvPicPr>
          <p:cNvPr id="9" name="Content Placeholder 4">
            <a:extLst>
              <a:ext uri="{FF2B5EF4-FFF2-40B4-BE49-F238E27FC236}">
                <a16:creationId xmlns:a16="http://schemas.microsoft.com/office/drawing/2014/main" id="{C883F066-FED8-4254-A1AF-611AE6764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9504" y="2046392"/>
            <a:ext cx="7460243" cy="4336949"/>
          </a:xfrm>
          <a:prstGeom prst="rect">
            <a:avLst/>
          </a:prstGeom>
          <a:effectLst>
            <a:outerShdw blurRad="63500" sx="102000" sy="102000" algn="ctr" rotWithShape="0">
              <a:prstClr val="black">
                <a:alpha val="40000"/>
              </a:prstClr>
            </a:outerShdw>
          </a:effectLst>
        </p:spPr>
      </p:pic>
      <p:sp>
        <p:nvSpPr>
          <p:cNvPr id="11" name="Subtitle 2">
            <a:extLst>
              <a:ext uri="{FF2B5EF4-FFF2-40B4-BE49-F238E27FC236}">
                <a16:creationId xmlns:a16="http://schemas.microsoft.com/office/drawing/2014/main" id="{D32226F5-7534-4525-A43F-E7983D92BC50}"/>
              </a:ext>
            </a:extLst>
          </p:cNvPr>
          <p:cNvSpPr txBox="1">
            <a:spLocks/>
          </p:cNvSpPr>
          <p:nvPr/>
        </p:nvSpPr>
        <p:spPr>
          <a:xfrm>
            <a:off x="1102935" y="1319753"/>
            <a:ext cx="10520314" cy="726639"/>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0" dirty="0">
                <a:solidFill>
                  <a:srgbClr val="27418A"/>
                </a:solidFill>
                <a:latin typeface="Garamond" panose="02020404030301010803" pitchFamily="18" charset="0"/>
                <a:cs typeface="Angsana New" panose="02020603050405020304" pitchFamily="18" charset="-34"/>
              </a:rPr>
              <a:t>Overflow Reporting</a:t>
            </a:r>
          </a:p>
        </p:txBody>
      </p:sp>
      <p:sp>
        <p:nvSpPr>
          <p:cNvPr id="12" name="Content Placeholder 2">
            <a:extLst>
              <a:ext uri="{FF2B5EF4-FFF2-40B4-BE49-F238E27FC236}">
                <a16:creationId xmlns:a16="http://schemas.microsoft.com/office/drawing/2014/main" id="{70E389D6-BF22-4EDE-8001-582D6C672EB5}"/>
              </a:ext>
            </a:extLst>
          </p:cNvPr>
          <p:cNvSpPr txBox="1">
            <a:spLocks/>
          </p:cNvSpPr>
          <p:nvPr/>
        </p:nvSpPr>
        <p:spPr>
          <a:xfrm>
            <a:off x="823664" y="2532977"/>
            <a:ext cx="3618613" cy="1382600"/>
          </a:xfrm>
          <a:prstGeom prst="rect">
            <a:avLst/>
          </a:prstGeom>
          <a:effectLst>
            <a:softEdge rad="12700"/>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All overflows are posted within five days on the City’s website.</a:t>
            </a:r>
          </a:p>
        </p:txBody>
      </p:sp>
    </p:spTree>
    <p:extLst>
      <p:ext uri="{BB962C8B-B14F-4D97-AF65-F5344CB8AC3E}">
        <p14:creationId xmlns:p14="http://schemas.microsoft.com/office/powerpoint/2010/main" val="1953145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955249" y="1202358"/>
            <a:ext cx="10520314" cy="726639"/>
          </a:xfrm>
        </p:spPr>
        <p:txBody>
          <a:bodyPr>
            <a:normAutofit fontScale="85000" lnSpcReduction="20000"/>
          </a:bodyPr>
          <a:lstStyle/>
          <a:p>
            <a:pPr algn="l"/>
            <a:r>
              <a:rPr lang="en-US" sz="6000" dirty="0">
                <a:solidFill>
                  <a:srgbClr val="27418A"/>
                </a:solidFill>
                <a:latin typeface="Garamond" panose="02020404030301010803" pitchFamily="18" charset="0"/>
                <a:cs typeface="Angsana New" panose="02020603050405020304" pitchFamily="18" charset="-34"/>
              </a:rPr>
              <a:t>Overflow Cleanup Process</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37</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3"/>
          <a:stretch>
            <a:fillRect/>
          </a:stretch>
        </p:blipFill>
        <p:spPr>
          <a:xfrm>
            <a:off x="362150" y="235163"/>
            <a:ext cx="2286000" cy="990600"/>
          </a:xfrm>
          <a:prstGeom prst="rect">
            <a:avLst/>
          </a:prstGeom>
        </p:spPr>
      </p:pic>
      <p:pic>
        <p:nvPicPr>
          <p:cNvPr id="11" name="Picture 10">
            <a:extLst>
              <a:ext uri="{FF2B5EF4-FFF2-40B4-BE49-F238E27FC236}">
                <a16:creationId xmlns:a16="http://schemas.microsoft.com/office/drawing/2014/main" id="{74419D0A-B769-4CED-83D7-90D5B6ADB6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3524" y="2896192"/>
            <a:ext cx="2632866" cy="3510488"/>
          </a:xfrm>
          <a:prstGeom prst="rect">
            <a:avLst/>
          </a:prstGeom>
          <a:effectLst>
            <a:softEdge rad="31750"/>
          </a:effectLst>
        </p:spPr>
      </p:pic>
      <p:pic>
        <p:nvPicPr>
          <p:cNvPr id="12" name="Picture 11">
            <a:extLst>
              <a:ext uri="{FF2B5EF4-FFF2-40B4-BE49-F238E27FC236}">
                <a16:creationId xmlns:a16="http://schemas.microsoft.com/office/drawing/2014/main" id="{CC881AFF-7E16-4740-B080-C64EF83F1C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4979" y="2246905"/>
            <a:ext cx="3058344" cy="4077792"/>
          </a:xfrm>
          <a:prstGeom prst="rect">
            <a:avLst/>
          </a:prstGeom>
          <a:effectLst>
            <a:softEdge rad="31750"/>
          </a:effectLst>
        </p:spPr>
      </p:pic>
      <p:pic>
        <p:nvPicPr>
          <p:cNvPr id="13" name="Picture 12">
            <a:extLst>
              <a:ext uri="{FF2B5EF4-FFF2-40B4-BE49-F238E27FC236}">
                <a16:creationId xmlns:a16="http://schemas.microsoft.com/office/drawing/2014/main" id="{B951C92A-D585-4296-A1ED-3374A79FFE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7845" y="1658176"/>
            <a:ext cx="3432463" cy="4576616"/>
          </a:xfrm>
          <a:prstGeom prst="rect">
            <a:avLst/>
          </a:prstGeom>
          <a:effectLst>
            <a:softEdge rad="31750"/>
          </a:effectLst>
        </p:spPr>
      </p:pic>
      <p:sp>
        <p:nvSpPr>
          <p:cNvPr id="14" name="Content Placeholder 2">
            <a:extLst>
              <a:ext uri="{FF2B5EF4-FFF2-40B4-BE49-F238E27FC236}">
                <a16:creationId xmlns:a16="http://schemas.microsoft.com/office/drawing/2014/main" id="{64D4BF90-3368-4CDD-AD76-CF45FE819AFC}"/>
              </a:ext>
            </a:extLst>
          </p:cNvPr>
          <p:cNvSpPr txBox="1">
            <a:spLocks/>
          </p:cNvSpPr>
          <p:nvPr/>
        </p:nvSpPr>
        <p:spPr>
          <a:xfrm>
            <a:off x="1131216" y="1968899"/>
            <a:ext cx="3138943" cy="1460089"/>
          </a:xfrm>
          <a:prstGeom prst="rect">
            <a:avLst/>
          </a:prstGeom>
          <a:effectLst>
            <a:softEdge rad="12700"/>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Removal of debris</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Apply disinfectant</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Place straw</a:t>
            </a:r>
          </a:p>
          <a:p>
            <a:pPr marL="342900" indent="-342900" algn="l">
              <a:buFont typeface="Arial" panose="020B0604020202020204" pitchFamily="34" charset="0"/>
              <a:buChar char="•"/>
            </a:pPr>
            <a:endParaRPr lang="en-US" dirty="0">
              <a:solidFill>
                <a:srgbClr val="27428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870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1102935" y="1319753"/>
            <a:ext cx="10520314" cy="726639"/>
          </a:xfrm>
        </p:spPr>
        <p:txBody>
          <a:bodyPr>
            <a:normAutofit fontScale="85000" lnSpcReduction="20000"/>
          </a:bodyPr>
          <a:lstStyle/>
          <a:p>
            <a:pPr algn="l"/>
            <a:r>
              <a:rPr lang="en-US" sz="6000" dirty="0">
                <a:solidFill>
                  <a:srgbClr val="27418A"/>
                </a:solidFill>
                <a:latin typeface="Garamond" panose="02020404030301010803" pitchFamily="18" charset="0"/>
                <a:cs typeface="Angsana New" panose="02020603050405020304" pitchFamily="18" charset="-34"/>
              </a:rPr>
              <a:t>TDEC Regulatory Discussion</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38</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3"/>
          <a:stretch>
            <a:fillRect/>
          </a:stretch>
        </p:blipFill>
        <p:spPr>
          <a:xfrm>
            <a:off x="362150" y="235163"/>
            <a:ext cx="2286000" cy="990600"/>
          </a:xfrm>
          <a:prstGeom prst="rect">
            <a:avLst/>
          </a:prstGeom>
        </p:spPr>
      </p:pic>
      <p:pic>
        <p:nvPicPr>
          <p:cNvPr id="11" name="Picture 4" descr="Image result for tn state logos conservation and environment">
            <a:extLst>
              <a:ext uri="{FF2B5EF4-FFF2-40B4-BE49-F238E27FC236}">
                <a16:creationId xmlns:a16="http://schemas.microsoft.com/office/drawing/2014/main" id="{2CCAB7E3-8D97-4A54-864C-0F3F095CA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6492" y="2386150"/>
            <a:ext cx="4519015" cy="208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695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820259-FAFF-4448-AB15-A4F918F66505}"/>
              </a:ext>
            </a:extLst>
          </p:cNvPr>
          <p:cNvPicPr>
            <a:picLocks noChangeAspect="1"/>
          </p:cNvPicPr>
          <p:nvPr/>
        </p:nvPicPr>
        <p:blipFill>
          <a:blip r:embed="rId3"/>
          <a:stretch>
            <a:fillRect/>
          </a:stretch>
        </p:blipFill>
        <p:spPr>
          <a:xfrm>
            <a:off x="5108729" y="903432"/>
            <a:ext cx="7083271" cy="5177771"/>
          </a:xfrm>
          <a:prstGeom prst="rect">
            <a:avLst/>
          </a:prstGeom>
        </p:spPr>
      </p:pic>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1102936" y="1319752"/>
            <a:ext cx="4081623" cy="1485591"/>
          </a:xfrm>
        </p:spPr>
        <p:txBody>
          <a:bodyPr>
            <a:normAutofit fontScale="70000" lnSpcReduction="20000"/>
          </a:bodyPr>
          <a:lstStyle/>
          <a:p>
            <a:pPr algn="l"/>
            <a:r>
              <a:rPr lang="en-US" sz="8000" spc="-150" dirty="0">
                <a:solidFill>
                  <a:srgbClr val="27418A"/>
                </a:solidFill>
                <a:latin typeface="Garamond" panose="02020404030301010803" pitchFamily="18" charset="0"/>
                <a:cs typeface="Angsana New" panose="02020603050405020304" pitchFamily="18" charset="-34"/>
              </a:rPr>
              <a:t>Sewer System Overview</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C65E67F-8096-8B40-8911-42D3C24B42B1}"/>
              </a:ext>
            </a:extLst>
          </p:cNvPr>
          <p:cNvSpPr txBox="1"/>
          <p:nvPr/>
        </p:nvSpPr>
        <p:spPr>
          <a:xfrm>
            <a:off x="1102934" y="2342175"/>
            <a:ext cx="4993066" cy="4435189"/>
          </a:xfrm>
          <a:prstGeom prst="rect">
            <a:avLst/>
          </a:prstGeom>
          <a:noFill/>
        </p:spPr>
        <p:txBody>
          <a:bodyPr wrap="square" rtlCol="0">
            <a:spAutoFit/>
          </a:bodyPr>
          <a:lstStyle/>
          <a:p>
            <a:endParaRPr lang="en-US" spc="600" dirty="0">
              <a:solidFill>
                <a:srgbClr val="27418A"/>
              </a:solidFill>
              <a:latin typeface="Avenir Next Medium" panose="020B0503020202020204" pitchFamily="34" charset="0"/>
              <a:cs typeface="Angsana New" panose="02020603050405020304" pitchFamily="18" charset="-34"/>
            </a:endParaRPr>
          </a:p>
          <a:p>
            <a:pPr marL="285750" indent="-285750">
              <a:buFont typeface="Arial" panose="020B0604020202020204" pitchFamily="34" charset="0"/>
              <a:buChar char="•"/>
            </a:pPr>
            <a:r>
              <a:rPr lang="en-US" sz="2400" dirty="0">
                <a:solidFill>
                  <a:srgbClr val="274289"/>
                </a:solidFill>
                <a:latin typeface="Arial" panose="020B0604020202020204" pitchFamily="34" charset="0"/>
                <a:cs typeface="Arial" panose="020B0604020202020204" pitchFamily="34" charset="0"/>
              </a:rPr>
              <a:t>Collection-only</a:t>
            </a:r>
          </a:p>
          <a:p>
            <a:pPr marL="285750" indent="-285750">
              <a:buFont typeface="Arial" panose="020B0604020202020204" pitchFamily="34" charset="0"/>
              <a:buChar char="•"/>
            </a:pPr>
            <a:r>
              <a:rPr lang="en-US" sz="2400" dirty="0">
                <a:solidFill>
                  <a:srgbClr val="274289"/>
                </a:solidFill>
                <a:latin typeface="Arial" panose="020B0604020202020204" pitchFamily="34" charset="0"/>
                <a:cs typeface="Arial" panose="020B0604020202020204" pitchFamily="34" charset="0"/>
              </a:rPr>
              <a:t>Contracts with Metro Nashville for treatment</a:t>
            </a:r>
          </a:p>
          <a:p>
            <a:pPr marL="285750" indent="-285750">
              <a:buFont typeface="Arial" panose="020B0604020202020204" pitchFamily="34" charset="0"/>
              <a:buChar char="•"/>
            </a:pPr>
            <a:r>
              <a:rPr lang="en-US" sz="2400" dirty="0">
                <a:solidFill>
                  <a:srgbClr val="274289"/>
                </a:solidFill>
                <a:latin typeface="Arial" panose="020B0604020202020204" pitchFamily="34" charset="0"/>
                <a:cs typeface="Arial" panose="020B0604020202020204" pitchFamily="34" charset="0"/>
              </a:rPr>
              <a:t>293 miles of sewer pipe ranging from 1-1/4" low pressure force mains to 30" gravity sewer</a:t>
            </a:r>
          </a:p>
          <a:p>
            <a:pPr marL="285750" indent="-285750">
              <a:buFont typeface="Arial" panose="020B0604020202020204" pitchFamily="34" charset="0"/>
              <a:buChar char="•"/>
            </a:pPr>
            <a:r>
              <a:rPr lang="en-US" sz="2400" dirty="0">
                <a:solidFill>
                  <a:srgbClr val="274289"/>
                </a:solidFill>
                <a:latin typeface="Arial" panose="020B0604020202020204" pitchFamily="34" charset="0"/>
                <a:cs typeface="Arial" panose="020B0604020202020204" pitchFamily="34" charset="0"/>
              </a:rPr>
              <a:t>12 pump stations</a:t>
            </a:r>
          </a:p>
          <a:p>
            <a:pPr marL="285750" indent="-285750">
              <a:buFont typeface="Arial" panose="020B0604020202020204" pitchFamily="34" charset="0"/>
              <a:buChar char="•"/>
            </a:pPr>
            <a:r>
              <a:rPr lang="en-US" sz="2400" dirty="0">
                <a:solidFill>
                  <a:srgbClr val="274289"/>
                </a:solidFill>
                <a:latin typeface="Arial" panose="020B0604020202020204" pitchFamily="34" charset="0"/>
                <a:cs typeface="Arial" panose="020B0604020202020204" pitchFamily="34" charset="0"/>
              </a:rPr>
              <a:t>5,575 manholes</a:t>
            </a:r>
          </a:p>
          <a:p>
            <a:pPr marL="285750" indent="-285750">
              <a:buFont typeface="Arial" panose="020B0604020202020204" pitchFamily="34" charset="0"/>
              <a:buChar char="•"/>
            </a:pPr>
            <a:r>
              <a:rPr lang="en-US" sz="2400" dirty="0">
                <a:solidFill>
                  <a:srgbClr val="274289"/>
                </a:solidFill>
                <a:latin typeface="Arial" panose="020B0604020202020204" pitchFamily="34" charset="0"/>
                <a:cs typeface="Arial" panose="020B0604020202020204" pitchFamily="34" charset="0"/>
              </a:rPr>
              <a:t>Two sewer basins - Little Harpeth River Basin and Owl Creek </a:t>
            </a:r>
          </a:p>
          <a:p>
            <a:pPr>
              <a:lnSpc>
                <a:spcPct val="150000"/>
              </a:lnSpc>
            </a:pPr>
            <a:endParaRPr lang="en-US" spc="600" dirty="0">
              <a:solidFill>
                <a:srgbClr val="27418A"/>
              </a:solidFill>
              <a:latin typeface="Avenir Next Medium" panose="020B0503020202020204" pitchFamily="34" charset="0"/>
              <a:cs typeface="Angsana New" panose="02020603050405020304" pitchFamily="18" charset="-34"/>
            </a:endParaRPr>
          </a:p>
        </p:txBody>
      </p: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4</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4"/>
          <a:stretch>
            <a:fillRect/>
          </a:stretch>
        </p:blipFill>
        <p:spPr>
          <a:xfrm>
            <a:off x="362150" y="235163"/>
            <a:ext cx="2286000" cy="990600"/>
          </a:xfrm>
          <a:prstGeom prst="rect">
            <a:avLst/>
          </a:prstGeom>
        </p:spPr>
      </p:pic>
    </p:spTree>
    <p:extLst>
      <p:ext uri="{BB962C8B-B14F-4D97-AF65-F5344CB8AC3E}">
        <p14:creationId xmlns:p14="http://schemas.microsoft.com/office/powerpoint/2010/main" val="2378518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985559" y="1455458"/>
            <a:ext cx="4299059" cy="1437735"/>
          </a:xfrm>
        </p:spPr>
        <p:txBody>
          <a:bodyPr>
            <a:noAutofit/>
          </a:bodyPr>
          <a:lstStyle/>
          <a:p>
            <a:pPr algn="l">
              <a:lnSpc>
                <a:spcPct val="100000"/>
              </a:lnSpc>
            </a:pPr>
            <a:r>
              <a:rPr lang="en-US" sz="5400" spc="-150" dirty="0">
                <a:solidFill>
                  <a:srgbClr val="27418A"/>
                </a:solidFill>
                <a:latin typeface="Garamond" panose="02020404030301010803" pitchFamily="18" charset="0"/>
                <a:cs typeface="Angsana New" panose="02020603050405020304" pitchFamily="18" charset="-34"/>
              </a:rPr>
              <a:t>Questions and Discussion</a:t>
            </a:r>
          </a:p>
        </p:txBody>
      </p:sp>
      <p:sp>
        <p:nvSpPr>
          <p:cNvPr id="6" name="Rectangle 5">
            <a:extLst>
              <a:ext uri="{FF2B5EF4-FFF2-40B4-BE49-F238E27FC236}">
                <a16:creationId xmlns:a16="http://schemas.microsoft.com/office/drawing/2014/main" id="{D29F6BF4-3205-BF4E-AB67-0E663D00582D}"/>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983765D-FB1D-A44D-B9CB-223A86322D92}"/>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39</a:t>
            </a:r>
          </a:p>
        </p:txBody>
      </p:sp>
      <p:pic>
        <p:nvPicPr>
          <p:cNvPr id="18" name="Picture 17">
            <a:extLst>
              <a:ext uri="{FF2B5EF4-FFF2-40B4-BE49-F238E27FC236}">
                <a16:creationId xmlns:a16="http://schemas.microsoft.com/office/drawing/2014/main" id="{00F1BE79-01B4-8D4A-99A8-69ADCE62730E}"/>
              </a:ext>
            </a:extLst>
          </p:cNvPr>
          <p:cNvPicPr>
            <a:picLocks noChangeAspect="1"/>
          </p:cNvPicPr>
          <p:nvPr/>
        </p:nvPicPr>
        <p:blipFill>
          <a:blip r:embed="rId3"/>
          <a:stretch>
            <a:fillRect/>
          </a:stretch>
        </p:blipFill>
        <p:spPr>
          <a:xfrm>
            <a:off x="362150" y="235163"/>
            <a:ext cx="2286000" cy="990600"/>
          </a:xfrm>
          <a:prstGeom prst="rect">
            <a:avLst/>
          </a:prstGeom>
        </p:spPr>
      </p:pic>
      <p:pic>
        <p:nvPicPr>
          <p:cNvPr id="4" name="Picture 3">
            <a:extLst>
              <a:ext uri="{FF2B5EF4-FFF2-40B4-BE49-F238E27FC236}">
                <a16:creationId xmlns:a16="http://schemas.microsoft.com/office/drawing/2014/main" id="{6FBFB663-348A-4C42-8CB4-5772FB315828}"/>
              </a:ext>
            </a:extLst>
          </p:cNvPr>
          <p:cNvPicPr>
            <a:picLocks noChangeAspect="1"/>
          </p:cNvPicPr>
          <p:nvPr/>
        </p:nvPicPr>
        <p:blipFill>
          <a:blip r:embed="rId4"/>
          <a:stretch>
            <a:fillRect/>
          </a:stretch>
        </p:blipFill>
        <p:spPr>
          <a:xfrm>
            <a:off x="7414540" y="3230381"/>
            <a:ext cx="4291584" cy="3218688"/>
          </a:xfrm>
          <a:prstGeom prst="rect">
            <a:avLst/>
          </a:prstGeom>
        </p:spPr>
      </p:pic>
      <p:pic>
        <p:nvPicPr>
          <p:cNvPr id="12" name="Picture 11">
            <a:extLst>
              <a:ext uri="{FF2B5EF4-FFF2-40B4-BE49-F238E27FC236}">
                <a16:creationId xmlns:a16="http://schemas.microsoft.com/office/drawing/2014/main" id="{DB6122FC-D0F3-4954-AD4A-357C9487DBB4}"/>
              </a:ext>
            </a:extLst>
          </p:cNvPr>
          <p:cNvPicPr>
            <a:picLocks noChangeAspect="1"/>
          </p:cNvPicPr>
          <p:nvPr/>
        </p:nvPicPr>
        <p:blipFill>
          <a:blip r:embed="rId5"/>
          <a:stretch>
            <a:fillRect/>
          </a:stretch>
        </p:blipFill>
        <p:spPr>
          <a:xfrm>
            <a:off x="1319695" y="3207928"/>
            <a:ext cx="4321521" cy="3241141"/>
          </a:xfrm>
          <a:prstGeom prst="rect">
            <a:avLst/>
          </a:prstGeom>
        </p:spPr>
      </p:pic>
      <p:pic>
        <p:nvPicPr>
          <p:cNvPr id="19" name="Picture 18">
            <a:extLst>
              <a:ext uri="{FF2B5EF4-FFF2-40B4-BE49-F238E27FC236}">
                <a16:creationId xmlns:a16="http://schemas.microsoft.com/office/drawing/2014/main" id="{1E8D0894-1D30-465B-A35A-46007989D9CF}"/>
              </a:ext>
            </a:extLst>
          </p:cNvPr>
          <p:cNvPicPr>
            <a:picLocks noChangeAspect="1"/>
          </p:cNvPicPr>
          <p:nvPr/>
        </p:nvPicPr>
        <p:blipFill>
          <a:blip r:embed="rId6"/>
          <a:stretch>
            <a:fillRect/>
          </a:stretch>
        </p:blipFill>
        <p:spPr>
          <a:xfrm>
            <a:off x="7551019" y="1170122"/>
            <a:ext cx="4018625" cy="3013969"/>
          </a:xfrm>
          <a:prstGeom prst="rect">
            <a:avLst/>
          </a:prstGeom>
        </p:spPr>
      </p:pic>
      <p:pic>
        <p:nvPicPr>
          <p:cNvPr id="11" name="Picture 10">
            <a:extLst>
              <a:ext uri="{FF2B5EF4-FFF2-40B4-BE49-F238E27FC236}">
                <a16:creationId xmlns:a16="http://schemas.microsoft.com/office/drawing/2014/main" id="{58C5C8A9-B337-4601-981B-B7E1C24DDB3F}"/>
              </a:ext>
            </a:extLst>
          </p:cNvPr>
          <p:cNvPicPr>
            <a:picLocks noChangeAspect="1"/>
          </p:cNvPicPr>
          <p:nvPr/>
        </p:nvPicPr>
        <p:blipFill>
          <a:blip r:embed="rId7"/>
          <a:stretch>
            <a:fillRect/>
          </a:stretch>
        </p:blipFill>
        <p:spPr>
          <a:xfrm>
            <a:off x="5008337" y="1340517"/>
            <a:ext cx="3167998" cy="4223997"/>
          </a:xfrm>
          <a:prstGeom prst="rect">
            <a:avLst/>
          </a:prstGeom>
        </p:spPr>
      </p:pic>
    </p:spTree>
    <p:extLst>
      <p:ext uri="{BB962C8B-B14F-4D97-AF65-F5344CB8AC3E}">
        <p14:creationId xmlns:p14="http://schemas.microsoft.com/office/powerpoint/2010/main" val="4155812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8D7F4E24-D337-4985-8C52-1CD6CF381B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5150" y="953452"/>
            <a:ext cx="9929569" cy="5643557"/>
          </a:xfrm>
          <a:prstGeom prst="rect">
            <a:avLst/>
          </a:prstGeom>
        </p:spPr>
      </p:pic>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01726"/>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5</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4"/>
          <a:stretch>
            <a:fillRect/>
          </a:stretch>
        </p:blipFill>
        <p:spPr>
          <a:xfrm>
            <a:off x="362150" y="235163"/>
            <a:ext cx="2286000" cy="990600"/>
          </a:xfrm>
          <a:prstGeom prst="rect">
            <a:avLst/>
          </a:prstGeom>
        </p:spPr>
      </p:pic>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7495643" y="1119231"/>
            <a:ext cx="3615582" cy="726639"/>
          </a:xfrm>
        </p:spPr>
        <p:txBody>
          <a:bodyPr>
            <a:normAutofit fontScale="85000" lnSpcReduction="20000"/>
          </a:bodyPr>
          <a:lstStyle/>
          <a:p>
            <a:pPr algn="l"/>
            <a:r>
              <a:rPr lang="en-US" sz="6000" dirty="0">
                <a:solidFill>
                  <a:srgbClr val="27418A"/>
                </a:solidFill>
                <a:latin typeface="Garamond" panose="02020404030301010803" pitchFamily="18" charset="0"/>
                <a:cs typeface="Angsana New" panose="02020603050405020304" pitchFamily="18" charset="-34"/>
              </a:rPr>
              <a:t>Sewer Basins</a:t>
            </a:r>
          </a:p>
        </p:txBody>
      </p:sp>
    </p:spTree>
    <p:extLst>
      <p:ext uri="{BB962C8B-B14F-4D97-AF65-F5344CB8AC3E}">
        <p14:creationId xmlns:p14="http://schemas.microsoft.com/office/powerpoint/2010/main" val="225306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955249" y="1202358"/>
            <a:ext cx="10520314" cy="726639"/>
          </a:xfrm>
        </p:spPr>
        <p:txBody>
          <a:bodyPr>
            <a:normAutofit fontScale="85000" lnSpcReduction="20000"/>
          </a:bodyPr>
          <a:lstStyle/>
          <a:p>
            <a:pPr algn="l"/>
            <a:r>
              <a:rPr lang="en-US" sz="6000" dirty="0">
                <a:solidFill>
                  <a:srgbClr val="27418A"/>
                </a:solidFill>
                <a:latin typeface="Garamond" panose="02020404030301010803" pitchFamily="18" charset="0"/>
                <a:cs typeface="Angsana New" panose="02020603050405020304" pitchFamily="18" charset="-34"/>
              </a:rPr>
              <a:t>Sewer System History</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6</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3"/>
          <a:stretch>
            <a:fillRect/>
          </a:stretch>
        </p:blipFill>
        <p:spPr>
          <a:xfrm>
            <a:off x="362150" y="235163"/>
            <a:ext cx="2286000" cy="990600"/>
          </a:xfrm>
          <a:prstGeom prst="rect">
            <a:avLst/>
          </a:prstGeom>
        </p:spPr>
      </p:pic>
      <p:sp>
        <p:nvSpPr>
          <p:cNvPr id="23" name="Content Placeholder 2">
            <a:extLst>
              <a:ext uri="{FF2B5EF4-FFF2-40B4-BE49-F238E27FC236}">
                <a16:creationId xmlns:a16="http://schemas.microsoft.com/office/drawing/2014/main" id="{651E6454-1744-4776-B012-B4B5776108A8}"/>
              </a:ext>
            </a:extLst>
          </p:cNvPr>
          <p:cNvSpPr txBox="1">
            <a:spLocks/>
          </p:cNvSpPr>
          <p:nvPr/>
        </p:nvSpPr>
        <p:spPr>
          <a:xfrm>
            <a:off x="1131216" y="2052857"/>
            <a:ext cx="10520314" cy="2237789"/>
          </a:xfrm>
          <a:prstGeom prst="rect">
            <a:avLst/>
          </a:prstGeom>
          <a:effectLst>
            <a:softEdge rad="12700"/>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1990s to 2006 - overflows increased during minimal rain events</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2006 </a:t>
            </a:r>
            <a:r>
              <a:rPr lang="en-US">
                <a:solidFill>
                  <a:srgbClr val="274289"/>
                </a:solidFill>
                <a:latin typeface="Arial" panose="020B0604020202020204" pitchFamily="34" charset="0"/>
                <a:cs typeface="Arial" panose="020B0604020202020204" pitchFamily="34" charset="0"/>
              </a:rPr>
              <a:t>on forward - TDEC </a:t>
            </a:r>
            <a:r>
              <a:rPr lang="en-US" dirty="0">
                <a:solidFill>
                  <a:srgbClr val="274289"/>
                </a:solidFill>
                <a:latin typeface="Arial" panose="020B0604020202020204" pitchFamily="34" charset="0"/>
                <a:cs typeface="Arial" panose="020B0604020202020204" pitchFamily="34" charset="0"/>
              </a:rPr>
              <a:t>issued Brentwood &amp; Metro an Agreed Order which required Brentwood to develop a Corrective Action Plan (CAP)</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Purpose - provide a strategic plan to reduce overflows Brentwood/Metro Pump Station  </a:t>
            </a:r>
          </a:p>
          <a:p>
            <a:pPr marL="342900" indent="-342900" algn="l">
              <a:buFont typeface="Arial" panose="020B0604020202020204" pitchFamily="34" charset="0"/>
              <a:buChar char="•"/>
            </a:pPr>
            <a:endParaRPr lang="en-US" dirty="0">
              <a:solidFill>
                <a:srgbClr val="27428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0205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955249" y="1202358"/>
            <a:ext cx="10520314" cy="726639"/>
          </a:xfrm>
        </p:spPr>
        <p:txBody>
          <a:bodyPr>
            <a:normAutofit fontScale="85000" lnSpcReduction="20000"/>
          </a:bodyPr>
          <a:lstStyle/>
          <a:p>
            <a:pPr algn="l"/>
            <a:r>
              <a:rPr lang="en-US" sz="6000" dirty="0">
                <a:solidFill>
                  <a:srgbClr val="27418A"/>
                </a:solidFill>
                <a:latin typeface="Garamond" panose="02020404030301010803" pitchFamily="18" charset="0"/>
                <a:cs typeface="Angsana New" panose="02020603050405020304" pitchFamily="18" charset="-34"/>
              </a:rPr>
              <a:t>Corrective Action Plan (CAP):</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7</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3"/>
          <a:stretch>
            <a:fillRect/>
          </a:stretch>
        </p:blipFill>
        <p:spPr>
          <a:xfrm>
            <a:off x="362150" y="235163"/>
            <a:ext cx="2286000" cy="990600"/>
          </a:xfrm>
          <a:prstGeom prst="rect">
            <a:avLst/>
          </a:prstGeom>
        </p:spPr>
      </p:pic>
      <p:sp>
        <p:nvSpPr>
          <p:cNvPr id="23" name="Content Placeholder 2">
            <a:extLst>
              <a:ext uri="{FF2B5EF4-FFF2-40B4-BE49-F238E27FC236}">
                <a16:creationId xmlns:a16="http://schemas.microsoft.com/office/drawing/2014/main" id="{651E6454-1744-4776-B012-B4B5776108A8}"/>
              </a:ext>
            </a:extLst>
          </p:cNvPr>
          <p:cNvSpPr txBox="1">
            <a:spLocks/>
          </p:cNvSpPr>
          <p:nvPr/>
        </p:nvSpPr>
        <p:spPr>
          <a:xfrm>
            <a:off x="1131216" y="2291343"/>
            <a:ext cx="10520314" cy="3719649"/>
          </a:xfrm>
          <a:prstGeom prst="rect">
            <a:avLst/>
          </a:prstGeom>
          <a:effectLst>
            <a:softEdge rad="12700"/>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CDM Smith Engineering firm hired to develop the CAP</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CAP strategy:  Evaluate sewer flows, system capacity analysis, impact of rainwater infiltration &amp; inflow (I/I) into the system and develop recommendations</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Final recommendations included a multi-year, $30 million plan that targets rehabilitation of sewer basins identified as having high contributions of rainwater I/I (In other words, fix leaky pipes, manholes, services) and then size/build storage needed to contain remaining peak I/I</a:t>
            </a:r>
          </a:p>
        </p:txBody>
      </p:sp>
    </p:spTree>
    <p:extLst>
      <p:ext uri="{BB962C8B-B14F-4D97-AF65-F5344CB8AC3E}">
        <p14:creationId xmlns:p14="http://schemas.microsoft.com/office/powerpoint/2010/main" val="3511449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flow-Infiltration Video">
            <a:hlinkClick r:id="" action="ppaction://media"/>
            <a:extLst>
              <a:ext uri="{FF2B5EF4-FFF2-40B4-BE49-F238E27FC236}">
                <a16:creationId xmlns:a16="http://schemas.microsoft.com/office/drawing/2014/main" id="{9B9B9737-3C73-4A5D-8C28-AB1D184254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39013" y="1121916"/>
            <a:ext cx="7442889" cy="5074698"/>
          </a:xfrm>
          <a:prstGeom prst="rect">
            <a:avLst/>
          </a:prstGeom>
        </p:spPr>
      </p:pic>
    </p:spTree>
    <p:extLst>
      <p:ext uri="{BB962C8B-B14F-4D97-AF65-F5344CB8AC3E}">
        <p14:creationId xmlns:p14="http://schemas.microsoft.com/office/powerpoint/2010/main" val="386077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5B2C0-B378-7441-A189-D13D8BB11A3A}"/>
              </a:ext>
            </a:extLst>
          </p:cNvPr>
          <p:cNvSpPr>
            <a:spLocks noGrp="1"/>
          </p:cNvSpPr>
          <p:nvPr>
            <p:ph type="subTitle" idx="1"/>
          </p:nvPr>
        </p:nvSpPr>
        <p:spPr>
          <a:xfrm>
            <a:off x="955249" y="1202358"/>
            <a:ext cx="10520314" cy="726639"/>
          </a:xfrm>
        </p:spPr>
        <p:txBody>
          <a:bodyPr>
            <a:normAutofit fontScale="85000" lnSpcReduction="20000"/>
          </a:bodyPr>
          <a:lstStyle/>
          <a:p>
            <a:pPr algn="l"/>
            <a:r>
              <a:rPr lang="en-US" sz="6000" dirty="0">
                <a:solidFill>
                  <a:srgbClr val="27418A"/>
                </a:solidFill>
                <a:latin typeface="Garamond" panose="02020404030301010803" pitchFamily="18" charset="0"/>
                <a:cs typeface="Angsana New" panose="02020603050405020304" pitchFamily="18" charset="-34"/>
              </a:rPr>
              <a:t>CAP Progress To Date</a:t>
            </a:r>
          </a:p>
        </p:txBody>
      </p:sp>
      <p:cxnSp>
        <p:nvCxnSpPr>
          <p:cNvPr id="5" name="Straight Connector 4">
            <a:extLst>
              <a:ext uri="{FF2B5EF4-FFF2-40B4-BE49-F238E27FC236}">
                <a16:creationId xmlns:a16="http://schemas.microsoft.com/office/drawing/2014/main" id="{FA90500B-4D0A-F147-BA0C-42B6D45AF6F2}"/>
              </a:ext>
            </a:extLst>
          </p:cNvPr>
          <p:cNvCxnSpPr>
            <a:cxnSpLocks/>
          </p:cNvCxnSpPr>
          <p:nvPr/>
        </p:nvCxnSpPr>
        <p:spPr>
          <a:xfrm>
            <a:off x="1131216" y="1055802"/>
            <a:ext cx="1105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89AC30-AD70-0044-BABA-C5DDED730E42}"/>
              </a:ext>
            </a:extLst>
          </p:cNvPr>
          <p:cNvCxnSpPr>
            <a:cxnSpLocks/>
          </p:cNvCxnSpPr>
          <p:nvPr/>
        </p:nvCxnSpPr>
        <p:spPr>
          <a:xfrm>
            <a:off x="1131216" y="6532775"/>
            <a:ext cx="11051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005648-208C-754A-9F35-4C6D4122D3B8}"/>
              </a:ext>
            </a:extLst>
          </p:cNvPr>
          <p:cNvSpPr/>
          <p:nvPr/>
        </p:nvSpPr>
        <p:spPr>
          <a:xfrm>
            <a:off x="-1" y="0"/>
            <a:ext cx="7164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TextBox 19">
            <a:extLst>
              <a:ext uri="{FF2B5EF4-FFF2-40B4-BE49-F238E27FC236}">
                <a16:creationId xmlns:a16="http://schemas.microsoft.com/office/drawing/2014/main" id="{CFE6C8D9-D895-E14D-861D-429552515FE9}"/>
              </a:ext>
            </a:extLst>
          </p:cNvPr>
          <p:cNvSpPr txBox="1"/>
          <p:nvPr/>
        </p:nvSpPr>
        <p:spPr>
          <a:xfrm>
            <a:off x="9427" y="6324697"/>
            <a:ext cx="707009" cy="248744"/>
          </a:xfrm>
          <a:prstGeom prst="rect">
            <a:avLst/>
          </a:prstGeom>
          <a:noFill/>
        </p:spPr>
        <p:txBody>
          <a:bodyPr wrap="square" rtlCol="0">
            <a:spAutoFit/>
          </a:bodyPr>
          <a:lstStyle/>
          <a:p>
            <a:pPr algn="ctr"/>
            <a:r>
              <a:rPr lang="en-US" sz="1000" dirty="0">
                <a:solidFill>
                  <a:schemeClr val="bg1"/>
                </a:solidFill>
              </a:rPr>
              <a:t>8</a:t>
            </a:r>
          </a:p>
        </p:txBody>
      </p:sp>
      <p:pic>
        <p:nvPicPr>
          <p:cNvPr id="21" name="Picture 20">
            <a:extLst>
              <a:ext uri="{FF2B5EF4-FFF2-40B4-BE49-F238E27FC236}">
                <a16:creationId xmlns:a16="http://schemas.microsoft.com/office/drawing/2014/main" id="{9C7F6618-9653-9048-A83B-BFB697AB65EF}"/>
              </a:ext>
            </a:extLst>
          </p:cNvPr>
          <p:cNvPicPr>
            <a:picLocks noChangeAspect="1"/>
          </p:cNvPicPr>
          <p:nvPr/>
        </p:nvPicPr>
        <p:blipFill>
          <a:blip r:embed="rId3"/>
          <a:stretch>
            <a:fillRect/>
          </a:stretch>
        </p:blipFill>
        <p:spPr>
          <a:xfrm>
            <a:off x="362150" y="235163"/>
            <a:ext cx="2286000" cy="990600"/>
          </a:xfrm>
          <a:prstGeom prst="rect">
            <a:avLst/>
          </a:prstGeom>
        </p:spPr>
      </p:pic>
      <p:sp>
        <p:nvSpPr>
          <p:cNvPr id="23" name="Content Placeholder 2">
            <a:extLst>
              <a:ext uri="{FF2B5EF4-FFF2-40B4-BE49-F238E27FC236}">
                <a16:creationId xmlns:a16="http://schemas.microsoft.com/office/drawing/2014/main" id="{651E6454-1744-4776-B012-B4B5776108A8}"/>
              </a:ext>
            </a:extLst>
          </p:cNvPr>
          <p:cNvSpPr txBox="1">
            <a:spLocks/>
          </p:cNvSpPr>
          <p:nvPr/>
        </p:nvSpPr>
        <p:spPr>
          <a:xfrm>
            <a:off x="1131216" y="1935991"/>
            <a:ext cx="7168722" cy="3719649"/>
          </a:xfrm>
          <a:prstGeom prst="rect">
            <a:avLst/>
          </a:prstGeom>
          <a:effectLst>
            <a:softEdge rad="12700"/>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31+ Miles or 166,000 feet of pipes relined  </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1,732 Manholes lined and/or repaired</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15% of the Little Harpeth River sewer basin rehabilitated </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System overflows reduced </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700 Million gallons annually I/I removed</a:t>
            </a:r>
          </a:p>
          <a:p>
            <a:pPr marL="342900" indent="-342900" algn="l">
              <a:buFont typeface="Arial" panose="020B0604020202020204" pitchFamily="34" charset="0"/>
              <a:buChar char="•"/>
            </a:pPr>
            <a:r>
              <a:rPr lang="en-US" dirty="0">
                <a:solidFill>
                  <a:srgbClr val="274289"/>
                </a:solidFill>
                <a:latin typeface="Arial" panose="020B0604020202020204" pitchFamily="34" charset="0"/>
                <a:cs typeface="Arial" panose="020B0604020202020204" pitchFamily="34" charset="0"/>
              </a:rPr>
              <a:t>All CAP Program objectives met</a:t>
            </a:r>
          </a:p>
        </p:txBody>
      </p:sp>
    </p:spTree>
    <p:extLst>
      <p:ext uri="{BB962C8B-B14F-4D97-AF65-F5344CB8AC3E}">
        <p14:creationId xmlns:p14="http://schemas.microsoft.com/office/powerpoint/2010/main" val="24271763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760</TotalTime>
  <Words>1917</Words>
  <Application>Microsoft Office PowerPoint</Application>
  <PresentationFormat>Widescreen</PresentationFormat>
  <Paragraphs>319</Paragraphs>
  <Slides>40</Slides>
  <Notes>30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Adobe Garamond Pro</vt:lpstr>
      <vt:lpstr>Arial</vt:lpstr>
      <vt:lpstr>Avenir Next</vt:lpstr>
      <vt:lpstr>Avenir Next Medium</vt:lpstr>
      <vt:lpstr>Calibri</vt:lpstr>
      <vt:lpstr>Calibri Light</vt:lpstr>
      <vt:lpstr>Garamond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Sewer Rehabilitation Overview</vt:lpstr>
      <vt:lpstr>How Inflow and Infiltration  Enter the Sewer System</vt:lpstr>
      <vt:lpstr>Analysis Procedure</vt:lpstr>
      <vt:lpstr>PowerPoint Presentation</vt:lpstr>
      <vt:lpstr>Flow Monitoring in Sanitary Sewers</vt:lpstr>
      <vt:lpstr>Impact of Inflow and Infiltration on Sewer System Response</vt:lpstr>
      <vt:lpstr>Sanitary Sewer Overflow and  Rainfall Analysis</vt:lpstr>
      <vt:lpstr>PowerPoint Presentation</vt:lpstr>
      <vt:lpstr>Pipe and Manhole Rehabilitation</vt:lpstr>
      <vt:lpstr>Planning for Post CAP/ER Rehabilitation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Duncan</dc:creator>
  <cp:lastModifiedBy>Lambert, Deanna</cp:lastModifiedBy>
  <cp:revision>129</cp:revision>
  <cp:lastPrinted>2020-01-30T00:47:42Z</cp:lastPrinted>
  <dcterms:created xsi:type="dcterms:W3CDTF">2019-08-19T13:54:46Z</dcterms:created>
  <dcterms:modified xsi:type="dcterms:W3CDTF">2020-01-30T14:42:57Z</dcterms:modified>
</cp:coreProperties>
</file>