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518" r:id="rId3"/>
    <p:sldId id="521" r:id="rId4"/>
    <p:sldId id="523" r:id="rId5"/>
    <p:sldId id="517" r:id="rId6"/>
    <p:sldId id="511" r:id="rId7"/>
    <p:sldId id="456" r:id="rId8"/>
    <p:sldId id="500" r:id="rId9"/>
    <p:sldId id="513" r:id="rId10"/>
    <p:sldId id="515" r:id="rId11"/>
    <p:sldId id="516" r:id="rId12"/>
    <p:sldId id="524" r:id="rId13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339933"/>
    <a:srgbClr val="003366"/>
    <a:srgbClr val="006600"/>
    <a:srgbClr val="33CCFF"/>
    <a:srgbClr val="CCFFCC"/>
    <a:srgbClr val="003300"/>
    <a:srgbClr val="AFC9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57" autoAdjust="0"/>
    <p:restoredTop sz="86170" autoAdjust="0"/>
  </p:normalViewPr>
  <p:slideViewPr>
    <p:cSldViewPr>
      <p:cViewPr varScale="1">
        <p:scale>
          <a:sx n="97" d="100"/>
          <a:sy n="97" d="100"/>
        </p:scale>
        <p:origin x="2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-2736" y="-96"/>
      </p:cViewPr>
      <p:guideLst>
        <p:guide orient="horz" pos="290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NCCDE\groups\Government%20Center\BU\BUDGET\Joanna%20-%20Budget\BUDGET\Budget%20Overview\FY2019\GF%20Rev%20vs%20Exp%20Line%20Chart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843962837615647"/>
          <c:y val="4.2707899974738374E-2"/>
          <c:w val="0.78759567416390563"/>
          <c:h val="0.75487269080717911"/>
        </c:manualLayout>
      </c:layout>
      <c:lineChart>
        <c:grouping val="standard"/>
        <c:varyColors val="0"/>
        <c:ser>
          <c:idx val="0"/>
          <c:order val="0"/>
          <c:tx>
            <c:strRef>
              <c:f>Data!$B$2</c:f>
              <c:strCache>
                <c:ptCount val="1"/>
                <c:pt idx="0">
                  <c:v>Revenues</c:v>
                </c:pt>
              </c:strCache>
            </c:strRef>
          </c:tx>
          <c:dPt>
            <c:idx val="3"/>
            <c:bubble3D val="0"/>
            <c:spPr>
              <a:ln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456E-4DA8-BA7B-C2842DBF2EA5}"/>
              </c:ext>
            </c:extLst>
          </c:dPt>
          <c:dPt>
            <c:idx val="4"/>
            <c:bubble3D val="0"/>
            <c:spPr>
              <a:ln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56E-4DA8-BA7B-C2842DBF2EA5}"/>
              </c:ext>
            </c:extLst>
          </c:dPt>
          <c:dPt>
            <c:idx val="5"/>
            <c:bubble3D val="0"/>
            <c:spPr>
              <a:ln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56E-4DA8-BA7B-C2842DBF2EA5}"/>
              </c:ext>
            </c:extLst>
          </c:dPt>
          <c:dPt>
            <c:idx val="6"/>
            <c:bubble3D val="0"/>
            <c:spPr>
              <a:ln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7-456E-4DA8-BA7B-C2842DBF2EA5}"/>
              </c:ext>
            </c:extLst>
          </c:dPt>
          <c:dPt>
            <c:idx val="7"/>
            <c:bubble3D val="0"/>
            <c:spPr>
              <a:ln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9-456E-4DA8-BA7B-C2842DBF2EA5}"/>
              </c:ext>
            </c:extLst>
          </c:dPt>
          <c:cat>
            <c:strRef>
              <c:f>Data!$A$5:$A$12</c:f>
              <c:strCache>
                <c:ptCount val="8"/>
                <c:pt idx="0">
                  <c:v>2012   Actual</c:v>
                </c:pt>
                <c:pt idx="1">
                  <c:v>2013   Actual</c:v>
                </c:pt>
                <c:pt idx="2">
                  <c:v>2014   Actual</c:v>
                </c:pt>
                <c:pt idx="3">
                  <c:v>2015   Actual</c:v>
                </c:pt>
                <c:pt idx="4">
                  <c:v>2016   Actual</c:v>
                </c:pt>
                <c:pt idx="5">
                  <c:v>2017   Actual</c:v>
                </c:pt>
                <c:pt idx="6">
                  <c:v>2018 Estimated</c:v>
                </c:pt>
                <c:pt idx="7">
                  <c:v>2019 Projected</c:v>
                </c:pt>
              </c:strCache>
            </c:strRef>
          </c:cat>
          <c:val>
            <c:numRef>
              <c:f>Data!$B$5:$B$12</c:f>
              <c:numCache>
                <c:formatCode>_("$"* #,##0.0_);_("$"* \(#,##0.0\);_("$"* "-"??_);_(@_)</c:formatCode>
                <c:ptCount val="8"/>
                <c:pt idx="0">
                  <c:v>164.4</c:v>
                </c:pt>
                <c:pt idx="1">
                  <c:v>163</c:v>
                </c:pt>
                <c:pt idx="2">
                  <c:v>167.1</c:v>
                </c:pt>
                <c:pt idx="3">
                  <c:v>178.5</c:v>
                </c:pt>
                <c:pt idx="4">
                  <c:v>177.4</c:v>
                </c:pt>
                <c:pt idx="5">
                  <c:v>183.7</c:v>
                </c:pt>
                <c:pt idx="6">
                  <c:v>187.1</c:v>
                </c:pt>
                <c:pt idx="7">
                  <c:v>186.9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456E-4DA8-BA7B-C2842DBF2EA5}"/>
            </c:ext>
          </c:extLst>
        </c:ser>
        <c:ser>
          <c:idx val="1"/>
          <c:order val="1"/>
          <c:tx>
            <c:strRef>
              <c:f>Data!$C$2</c:f>
              <c:strCache>
                <c:ptCount val="1"/>
                <c:pt idx="0">
                  <c:v>Expenditures</c:v>
                </c:pt>
              </c:strCache>
            </c:strRef>
          </c:tx>
          <c:dPt>
            <c:idx val="3"/>
            <c:bubble3D val="0"/>
            <c:spPr>
              <a:ln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C-456E-4DA8-BA7B-C2842DBF2EA5}"/>
              </c:ext>
            </c:extLst>
          </c:dPt>
          <c:dPt>
            <c:idx val="4"/>
            <c:bubble3D val="0"/>
            <c:spPr>
              <a:ln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E-456E-4DA8-BA7B-C2842DBF2EA5}"/>
              </c:ext>
            </c:extLst>
          </c:dPt>
          <c:dPt>
            <c:idx val="5"/>
            <c:bubble3D val="0"/>
            <c:spPr>
              <a:ln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0-456E-4DA8-BA7B-C2842DBF2EA5}"/>
              </c:ext>
            </c:extLst>
          </c:dPt>
          <c:dPt>
            <c:idx val="6"/>
            <c:bubble3D val="0"/>
            <c:spPr>
              <a:ln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2-456E-4DA8-BA7B-C2842DBF2EA5}"/>
              </c:ext>
            </c:extLst>
          </c:dPt>
          <c:dPt>
            <c:idx val="7"/>
            <c:bubble3D val="0"/>
            <c:spPr>
              <a:ln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14-456E-4DA8-BA7B-C2842DBF2EA5}"/>
              </c:ext>
            </c:extLst>
          </c:dPt>
          <c:cat>
            <c:strRef>
              <c:f>Data!$A$5:$A$12</c:f>
              <c:strCache>
                <c:ptCount val="8"/>
                <c:pt idx="0">
                  <c:v>2012   Actual</c:v>
                </c:pt>
                <c:pt idx="1">
                  <c:v>2013   Actual</c:v>
                </c:pt>
                <c:pt idx="2">
                  <c:v>2014   Actual</c:v>
                </c:pt>
                <c:pt idx="3">
                  <c:v>2015   Actual</c:v>
                </c:pt>
                <c:pt idx="4">
                  <c:v>2016   Actual</c:v>
                </c:pt>
                <c:pt idx="5">
                  <c:v>2017   Actual</c:v>
                </c:pt>
                <c:pt idx="6">
                  <c:v>2018 Estimated</c:v>
                </c:pt>
                <c:pt idx="7">
                  <c:v>2019 Projected</c:v>
                </c:pt>
              </c:strCache>
            </c:strRef>
          </c:cat>
          <c:val>
            <c:numRef>
              <c:f>Data!$C$5:$C$12</c:f>
              <c:numCache>
                <c:formatCode>_("$"* #,##0.0_);_("$"* \(#,##0.0\);_("$"* "-"??_);_(@_)</c:formatCode>
                <c:ptCount val="8"/>
                <c:pt idx="0">
                  <c:v>162.30000000000001</c:v>
                </c:pt>
                <c:pt idx="1">
                  <c:v>164</c:v>
                </c:pt>
                <c:pt idx="2">
                  <c:v>172.2</c:v>
                </c:pt>
                <c:pt idx="3">
                  <c:v>183</c:v>
                </c:pt>
                <c:pt idx="4">
                  <c:v>181.6</c:v>
                </c:pt>
                <c:pt idx="5">
                  <c:v>189.7</c:v>
                </c:pt>
                <c:pt idx="6">
                  <c:v>202.1</c:v>
                </c:pt>
                <c:pt idx="7">
                  <c:v>210.8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456E-4DA8-BA7B-C2842DBF2E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918656"/>
        <c:axId val="190920192"/>
      </c:lineChart>
      <c:catAx>
        <c:axId val="19091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anchor="ctr" anchorCtr="1"/>
          <a:lstStyle/>
          <a:p>
            <a:pPr>
              <a:defRPr sz="1200" b="1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190920192"/>
        <c:crosses val="autoZero"/>
        <c:auto val="0"/>
        <c:lblAlgn val="ctr"/>
        <c:lblOffset val="100"/>
        <c:noMultiLvlLbl val="0"/>
      </c:catAx>
      <c:valAx>
        <c:axId val="190920192"/>
        <c:scaling>
          <c:orientation val="minMax"/>
          <c:max val="220"/>
          <c:min val="15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Millions</a:t>
                </a:r>
              </a:p>
            </c:rich>
          </c:tx>
          <c:layout>
            <c:manualLayout>
              <c:xMode val="edge"/>
              <c:yMode val="edge"/>
              <c:x val="1.9512192492266822E-2"/>
              <c:y val="0.35173064235545748"/>
            </c:manualLayout>
          </c:layout>
          <c:overlay val="0"/>
        </c:title>
        <c:numFmt formatCode="_(&quot;$&quot;* #,##0.0_);_(&quot;$&quot;* \(#,##0.0\);_(&quot;$&quot;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190918656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0.38740583527493894"/>
          <c:y val="0.92156429910132243"/>
          <c:w val="0.34553791009566615"/>
          <c:h val="4.6249479116827766E-2"/>
        </c:manualLayout>
      </c:layout>
      <c:overlay val="0"/>
      <c:txPr>
        <a:bodyPr/>
        <a:lstStyle/>
        <a:p>
          <a:pPr>
            <a:defRPr sz="14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0.11070234276271021"/>
          <c:y val="3.3196532251650354E-2"/>
          <c:w val="0.88158160785457362"/>
          <c:h val="0.90940734601674811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pPr>
              <a:solidFill>
                <a:srgbClr val="002060"/>
              </a:solidFill>
            </c:spPr>
          </c:marker>
          <c:dLbls>
            <c:dLbl>
              <c:idx val="0"/>
              <c:layout>
                <c:manualLayout>
                  <c:x val="-1.4294011859628657E-2"/>
                  <c:y val="-1.88676131392666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8DF-4715-BBC1-23F9ED73399A}"/>
                </c:ext>
              </c:extLst>
            </c:dLbl>
            <c:dLbl>
              <c:idx val="1"/>
              <c:layout>
                <c:manualLayout>
                  <c:x val="-1.0802469135802472E-2"/>
                  <c:y val="-3.005050505050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DF-4715-BBC1-23F9ED73399A}"/>
                </c:ext>
              </c:extLst>
            </c:dLbl>
            <c:dLbl>
              <c:idx val="2"/>
              <c:layout>
                <c:manualLayout>
                  <c:x val="-6.1728395061728392E-3"/>
                  <c:y val="-2.75252525252525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8DF-4715-BBC1-23F9ED73399A}"/>
                </c:ext>
              </c:extLst>
            </c:dLbl>
            <c:dLbl>
              <c:idx val="3"/>
              <c:layout>
                <c:manualLayout>
                  <c:x val="-7.7160493827161088E-3"/>
                  <c:y val="-1.489898989898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DF-4715-BBC1-23F9ED73399A}"/>
                </c:ext>
              </c:extLst>
            </c:dLbl>
            <c:dLbl>
              <c:idx val="4"/>
              <c:layout>
                <c:manualLayout>
                  <c:x val="-7.716049382716166E-3"/>
                  <c:y val="-2.50000000000000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8DF-4715-BBC1-23F9ED73399A}"/>
                </c:ext>
              </c:extLst>
            </c:dLbl>
            <c:dLbl>
              <c:idx val="5"/>
              <c:layout>
                <c:manualLayout>
                  <c:x val="-2.0466851365801605E-2"/>
                  <c:y val="-3.00970333253797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DF-4715-BBC1-23F9ED73399A}"/>
                </c:ext>
              </c:extLst>
            </c:dLbl>
            <c:dLbl>
              <c:idx val="6"/>
              <c:layout>
                <c:manualLayout>
                  <c:x val="-6.6219135802469117E-2"/>
                  <c:y val="8.825658156366820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DF-4715-BBC1-23F9ED73399A}"/>
                </c:ext>
              </c:extLst>
            </c:dLbl>
            <c:dLbl>
              <c:idx val="7"/>
              <c:layout>
                <c:manualLayout>
                  <c:x val="-7.7395985224069222E-2"/>
                  <c:y val="2.45402847371351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DF-4715-BBC1-23F9ED73399A}"/>
                </c:ext>
              </c:extLst>
            </c:dLbl>
            <c:dLbl>
              <c:idx val="8"/>
              <c:layout>
                <c:manualLayout>
                  <c:x val="-5.7334135316418795E-2"/>
                  <c:y val="2.5661735464885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8DF-4715-BBC1-23F9ED73399A}"/>
                </c:ext>
              </c:extLst>
            </c:dLbl>
            <c:dLbl>
              <c:idx val="9"/>
              <c:layout>
                <c:manualLayout>
                  <c:x val="-8.0109239817245034E-2"/>
                  <c:y val="5.177240733077139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DF-4715-BBC1-23F9ED73399A}"/>
                </c:ext>
              </c:extLst>
            </c:dLbl>
            <c:numFmt formatCode="&quot;$&quot;#,##0.0_);[Red]\(&quot;$&quot;#,##0.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baseline="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Sheet1!$B$1:$J$1</c:f>
              <c:strCach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strCache>
            </c:strRef>
          </c:cat>
          <c:val>
            <c:numRef>
              <c:f>Sheet1!$B$2:$J$2</c:f>
              <c:numCache>
                <c:formatCode>"$"#,##0.0_);[Red]\("$"#,##0.0\)</c:formatCode>
                <c:ptCount val="9"/>
                <c:pt idx="0">
                  <c:v>54.2</c:v>
                </c:pt>
                <c:pt idx="1">
                  <c:v>48.9</c:v>
                </c:pt>
                <c:pt idx="2">
                  <c:v>45.6</c:v>
                </c:pt>
                <c:pt idx="3">
                  <c:v>35</c:v>
                </c:pt>
                <c:pt idx="4">
                  <c:v>28.6</c:v>
                </c:pt>
                <c:pt idx="5">
                  <c:v>20.626100000000033</c:v>
                </c:pt>
                <c:pt idx="6">
                  <c:v>2.4296000000000104</c:v>
                </c:pt>
                <c:pt idx="7">
                  <c:v>-21.679823999999975</c:v>
                </c:pt>
                <c:pt idx="8">
                  <c:v>-47.562288137093034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18DF-4715-BBC1-23F9ED7339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342208"/>
        <c:axId val="143368576"/>
      </c:lineChart>
      <c:catAx>
        <c:axId val="143342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 baseline="0"/>
            </a:pPr>
            <a:endParaRPr lang="en-US"/>
          </a:p>
        </c:txPr>
        <c:crossAx val="143368576"/>
        <c:crosses val="autoZero"/>
        <c:auto val="1"/>
        <c:lblAlgn val="ctr"/>
        <c:lblOffset val="100"/>
        <c:noMultiLvlLbl val="0"/>
      </c:catAx>
      <c:valAx>
        <c:axId val="1433685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Millions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2.1471742637674891E-3"/>
              <c:y val="0.1791943052572974"/>
            </c:manualLayout>
          </c:layout>
          <c:overlay val="0"/>
        </c:title>
        <c:numFmt formatCode="&quot;$&quot;#,##0_);[Red]\(&quot;$&quot;#,##0\)" sourceLinked="0"/>
        <c:majorTickMark val="out"/>
        <c:minorTickMark val="none"/>
        <c:tickLblPos val="nextTo"/>
        <c:crossAx val="1433422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500" baseline="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70234276271021"/>
          <c:y val="3.3196532251650354E-2"/>
          <c:w val="0.88158160785457362"/>
          <c:h val="0.90940734601674811"/>
        </c:manualLayout>
      </c:layout>
      <c:lineChart>
        <c:grouping val="standard"/>
        <c:varyColors val="0"/>
        <c:ser>
          <c:idx val="11"/>
          <c:order val="6"/>
          <c:tx>
            <c:strRef>
              <c:f>Sheet1!$A$13</c:f>
              <c:strCache>
                <c:ptCount val="1"/>
                <c:pt idx="0">
                  <c:v>Since FY2018</c:v>
                </c:pt>
              </c:strCache>
            </c:strRef>
          </c:tx>
          <c:marker>
            <c:symbol val="diamond"/>
            <c:size val="7"/>
          </c:marker>
          <c:dLbls>
            <c:dLbl>
              <c:idx val="0"/>
              <c:layout>
                <c:manualLayout>
                  <c:x val="-4.9503118302872691E-2"/>
                  <c:y val="4.13572735226278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B5-4A06-8C07-11929AF96E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Sheet1!$B$1:$J$1</c:f>
              <c:strCach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strCache>
            </c:strRef>
          </c:cat>
          <c:val>
            <c:numRef>
              <c:f>Sheet1!$B$13:$J$13</c:f>
              <c:numCache>
                <c:formatCode>"$"#,##0.0_);[Red]\("$"#,##0.0\)</c:formatCode>
                <c:ptCount val="9"/>
                <c:pt idx="0">
                  <c:v>54.2</c:v>
                </c:pt>
                <c:pt idx="1">
                  <c:v>48.9</c:v>
                </c:pt>
                <c:pt idx="2">
                  <c:v>45.6</c:v>
                </c:pt>
                <c:pt idx="3">
                  <c:v>35</c:v>
                </c:pt>
                <c:pt idx="4">
                  <c:v>25.6</c:v>
                </c:pt>
                <c:pt idx="5">
                  <c:v>20.7</c:v>
                </c:pt>
                <c:pt idx="6">
                  <c:v>21.6</c:v>
                </c:pt>
                <c:pt idx="7">
                  <c:v>21.7</c:v>
                </c:pt>
                <c:pt idx="8">
                  <c:v>19.8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CDEA-4D1D-AC14-2635EAD6A5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342208"/>
        <c:axId val="143368576"/>
        <c:extLst>
          <c:ext xmlns:c15="http://schemas.microsoft.com/office/drawing/2012/chart" uri="{02D57815-91ED-43cb-92C2-25804820EDAC}">
            <c15:filteredLineSeries>
              <c15:ser>
                <c:idx val="5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Sheet1!$A$7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cat>
                  <c:strRef>
                    <c:extLst>
                      <c:ext uri="{02D57815-91ED-43cb-92C2-25804820EDAC}">
                        <c15:formulaRef>
                          <c15:sqref>Sheet1!$B$1:$J$1</c15:sqref>
                        </c15:formulaRef>
                      </c:ext>
                    </c:extLst>
                    <c:strCache>
                      <c:ptCount val="9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  <c:pt idx="7">
                        <c:v>2020</c:v>
                      </c:pt>
                      <c:pt idx="8">
                        <c:v>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Sheet1!$B$7:$J$7</c15:sqref>
                        </c15:formulaRef>
                      </c:ext>
                    </c:extLst>
                    <c:numCache>
                      <c:formatCode>General</c:formatCode>
                      <c:ptCount val="9"/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CDEA-4D1D-AC14-2635EAD6A570}"/>
                  </c:ext>
                </c:extLst>
              </c15:ser>
            </c15:filteredLineSeries>
            <c15:filteredLineSeries>
              <c15:ser>
                <c:idx val="6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Sheet1!$A$8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Sheet1!$B$1:$J$1</c15:sqref>
                        </c15:formulaRef>
                      </c:ext>
                    </c:extLst>
                    <c:strCache>
                      <c:ptCount val="9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  <c:pt idx="7">
                        <c:v>2020</c:v>
                      </c:pt>
                      <c:pt idx="8">
                        <c:v>2021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Sheet1!$B$8:$J$8</c15:sqref>
                        </c15:formulaRef>
                      </c:ext>
                    </c:extLst>
                    <c:numCache>
                      <c:formatCode>General</c:formatCode>
                      <c:ptCount val="9"/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CDEA-4D1D-AC14-2635EAD6A570}"/>
                  </c:ext>
                </c:extLst>
              </c15:ser>
            </c15:filteredLineSeries>
            <c15:filteredLineSeries>
              <c15:ser>
                <c:idx val="7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Sheet1!$A$9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Sheet1!$B$1:$J$1</c15:sqref>
                        </c15:formulaRef>
                      </c:ext>
                    </c:extLst>
                    <c:strCache>
                      <c:ptCount val="9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  <c:pt idx="7">
                        <c:v>2020</c:v>
                      </c:pt>
                      <c:pt idx="8">
                        <c:v>2021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Sheet1!$B$9:$J$9</c15:sqref>
                        </c15:formulaRef>
                      </c:ext>
                    </c:extLst>
                    <c:numCache>
                      <c:formatCode>General</c:formatCode>
                      <c:ptCount val="9"/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CDEA-4D1D-AC14-2635EAD6A570}"/>
                  </c:ext>
                </c:extLst>
              </c15:ser>
            </c15:filteredLineSeries>
            <c15:filteredLineSeries>
              <c15:ser>
                <c:idx val="8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Sheet1!$A$10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Sheet1!$B$1:$J$1</c15:sqref>
                        </c15:formulaRef>
                      </c:ext>
                    </c:extLst>
                    <c:strCache>
                      <c:ptCount val="9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  <c:pt idx="7">
                        <c:v>2020</c:v>
                      </c:pt>
                      <c:pt idx="8">
                        <c:v>2021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Sheet1!$B$10:$J$10</c15:sqref>
                        </c15:formulaRef>
                      </c:ext>
                    </c:extLst>
                    <c:numCache>
                      <c:formatCode>General</c:formatCode>
                      <c:ptCount val="9"/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CDEA-4D1D-AC14-2635EAD6A570}"/>
                  </c:ext>
                </c:extLst>
              </c15:ser>
            </c15:filteredLineSeries>
            <c15:filteredLineSeries>
              <c15:ser>
                <c:idx val="9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Sheet1!$A$11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Sheet1!$B$1:$J$1</c15:sqref>
                        </c15:formulaRef>
                      </c:ext>
                    </c:extLst>
                    <c:strCache>
                      <c:ptCount val="9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  <c:pt idx="7">
                        <c:v>2020</c:v>
                      </c:pt>
                      <c:pt idx="8">
                        <c:v>2021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Sheet1!$B$11:$J$11</c15:sqref>
                        </c15:formulaRef>
                      </c:ext>
                    </c:extLst>
                    <c:numCache>
                      <c:formatCode>General</c:formatCode>
                      <c:ptCount val="9"/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CDEA-4D1D-AC14-2635EAD6A570}"/>
                  </c:ext>
                </c:extLst>
              </c15:ser>
            </c15:filteredLineSeries>
            <c15:filteredLineSeries>
              <c15:ser>
                <c:idx val="10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Sheet1!$B$1:$J$1</c15:sqref>
                        </c15:formulaRef>
                      </c:ext>
                    </c:extLst>
                    <c:strCache>
                      <c:ptCount val="9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  <c:pt idx="7">
                        <c:v>2020</c:v>
                      </c:pt>
                      <c:pt idx="8">
                        <c:v>2021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Sheet1!$B$12:$J$12</c15:sqref>
                        </c15:formulaRef>
                      </c:ext>
                    </c:extLst>
                    <c:numCache>
                      <c:formatCode>General</c:formatCode>
                      <c:ptCount val="9"/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CDEA-4D1D-AC14-2635EAD6A570}"/>
                  </c:ext>
                </c:extLst>
              </c15:ser>
            </c15:filteredLineSeries>
          </c:ext>
        </c:extLst>
      </c:lineChart>
      <c:catAx>
        <c:axId val="143342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 baseline="0"/>
            </a:pPr>
            <a:endParaRPr lang="en-US"/>
          </a:p>
        </c:txPr>
        <c:crossAx val="143368576"/>
        <c:crosses val="autoZero"/>
        <c:auto val="1"/>
        <c:lblAlgn val="ctr"/>
        <c:lblOffset val="100"/>
        <c:noMultiLvlLbl val="0"/>
      </c:catAx>
      <c:valAx>
        <c:axId val="143368576"/>
        <c:scaling>
          <c:orientation val="minMax"/>
          <c:min val="-6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Millions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2.1471742637674891E-3"/>
              <c:y val="0.1791943052572974"/>
            </c:manualLayout>
          </c:layout>
          <c:overlay val="0"/>
        </c:title>
        <c:numFmt formatCode="&quot;$&quot;#,##0_);[Red]\(&quot;$&quot;#,##0\)" sourceLinked="0"/>
        <c:majorTickMark val="out"/>
        <c:minorTickMark val="none"/>
        <c:tickLblPos val="nextTo"/>
        <c:crossAx val="1433422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500" baseline="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1"/>
            <a:ext cx="3037840" cy="46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06" tIns="45352" rIns="90706" bIns="45352" numCol="1" anchor="t" anchorCtr="0" compatLnSpc="1">
            <a:prstTxWarp prst="textNoShape">
              <a:avLst/>
            </a:prstTxWarp>
          </a:bodyPr>
          <a:lstStyle>
            <a:lvl1pPr defTabSz="906374">
              <a:defRPr sz="1100"/>
            </a:lvl1pPr>
          </a:lstStyle>
          <a:p>
            <a:endParaRPr lang="en-US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11"/>
            <a:ext cx="3037840" cy="46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06" tIns="45352" rIns="90706" bIns="45352" numCol="1" anchor="t" anchorCtr="0" compatLnSpc="1">
            <a:prstTxWarp prst="textNoShape">
              <a:avLst/>
            </a:prstTxWarp>
          </a:bodyPr>
          <a:lstStyle>
            <a:lvl1pPr algn="r" defTabSz="906374">
              <a:defRPr sz="1100"/>
            </a:lvl1pPr>
          </a:lstStyle>
          <a:p>
            <a:endParaRPr lang="en-US" dirty="0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2390"/>
            <a:ext cx="3037840" cy="46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06" tIns="45352" rIns="90706" bIns="45352" numCol="1" anchor="b" anchorCtr="0" compatLnSpc="1">
            <a:prstTxWarp prst="textNoShape">
              <a:avLst/>
            </a:prstTxWarp>
          </a:bodyPr>
          <a:lstStyle>
            <a:lvl1pPr defTabSz="906374">
              <a:defRPr sz="1100"/>
            </a:lvl1pPr>
          </a:lstStyle>
          <a:p>
            <a:endParaRPr lang="en-US" dirty="0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772390"/>
            <a:ext cx="3037840" cy="46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06" tIns="45352" rIns="90706" bIns="45352" numCol="1" anchor="b" anchorCtr="0" compatLnSpc="1">
            <a:prstTxWarp prst="textNoShape">
              <a:avLst/>
            </a:prstTxWarp>
          </a:bodyPr>
          <a:lstStyle>
            <a:lvl1pPr algn="r" defTabSz="906374">
              <a:defRPr sz="1100"/>
            </a:lvl1pPr>
          </a:lstStyle>
          <a:p>
            <a:fld id="{40195B8E-CEE4-4FF3-BB51-DEDA9269C9B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578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1"/>
            <a:ext cx="3037840" cy="46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06" tIns="45352" rIns="90706" bIns="45352" numCol="1" anchor="t" anchorCtr="0" compatLnSpc="1">
            <a:prstTxWarp prst="textNoShape">
              <a:avLst/>
            </a:prstTxWarp>
          </a:bodyPr>
          <a:lstStyle>
            <a:lvl1pPr defTabSz="906374">
              <a:defRPr sz="1100"/>
            </a:lvl1pPr>
          </a:lstStyle>
          <a:p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11"/>
            <a:ext cx="3037840" cy="46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06" tIns="45352" rIns="90706" bIns="45352" numCol="1" anchor="t" anchorCtr="0" compatLnSpc="1">
            <a:prstTxWarp prst="textNoShape">
              <a:avLst/>
            </a:prstTxWarp>
          </a:bodyPr>
          <a:lstStyle>
            <a:lvl1pPr algn="r" defTabSz="906374">
              <a:defRPr sz="1100"/>
            </a:lvl1pPr>
          </a:lstStyle>
          <a:p>
            <a:endParaRPr lang="en-US" dirty="0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692150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9422" y="4387796"/>
            <a:ext cx="5611566" cy="4155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06" tIns="45352" rIns="90706" bIns="453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390"/>
            <a:ext cx="3037840" cy="46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06" tIns="45352" rIns="90706" bIns="45352" numCol="1" anchor="b" anchorCtr="0" compatLnSpc="1">
            <a:prstTxWarp prst="textNoShape">
              <a:avLst/>
            </a:prstTxWarp>
          </a:bodyPr>
          <a:lstStyle>
            <a:lvl1pPr defTabSz="906374">
              <a:defRPr sz="1100"/>
            </a:lvl1pPr>
          </a:lstStyle>
          <a:p>
            <a:endParaRPr 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772390"/>
            <a:ext cx="3037840" cy="46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06" tIns="45352" rIns="90706" bIns="45352" numCol="1" anchor="b" anchorCtr="0" compatLnSpc="1">
            <a:prstTxWarp prst="textNoShape">
              <a:avLst/>
            </a:prstTxWarp>
          </a:bodyPr>
          <a:lstStyle>
            <a:lvl1pPr algn="r" defTabSz="906374">
              <a:defRPr sz="1100"/>
            </a:lvl1pPr>
          </a:lstStyle>
          <a:p>
            <a:fld id="{5F6E8F2D-CBDA-4BAD-A8CD-820D1E6D927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2362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510D17-6354-459E-AF1E-EC45DCEB0A96}" type="slidenum">
              <a:rPr lang="en-US"/>
              <a:pPr/>
              <a:t>0</a:t>
            </a:fld>
            <a:endParaRPr lang="en-US" dirty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000" kern="0" dirty="0"/>
              <a:t>Sewer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Airport Road System Rehabilitation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Brandywine Interceptor Renovation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Delaware City Industrial Sewer Expansion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DelDOT Coordination Project II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Holloway Terrace Outfall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Lea </a:t>
            </a:r>
            <a:r>
              <a:rPr lang="en-US" sz="1000" kern="0" dirty="0" err="1"/>
              <a:t>Eara</a:t>
            </a:r>
            <a:r>
              <a:rPr lang="en-US" sz="1000" kern="0" dirty="0"/>
              <a:t> Farms Treatment Plant Closure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North Delaware Interceptor – Claymont Transit/Governor Printz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Sewer Fleet Equipment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Southern Sewer Service Area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000" kern="0" dirty="0"/>
          </a:p>
          <a:p>
            <a:pPr lvl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000" kern="0" dirty="0"/>
              <a:t>Stormwater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General Stormwater Improvements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Stormwater Basin Renovation II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Water Quality Improvement Plans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E8F2D-CBDA-4BAD-A8CD-820D1E6D927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017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000" kern="0" dirty="0"/>
              <a:t>Sewer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Airport Road System Rehabilitation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Brandywine Interceptor Renovation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Delaware City Industrial Sewer Expansion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DelDOT Coordination Project II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Holloway Terrace Outfall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Lea </a:t>
            </a:r>
            <a:r>
              <a:rPr lang="en-US" sz="1000" kern="0" dirty="0" err="1"/>
              <a:t>Eara</a:t>
            </a:r>
            <a:r>
              <a:rPr lang="en-US" sz="1000" kern="0" dirty="0"/>
              <a:t> Farms Treatment Plant Closure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North Delaware Interceptor – Claymont Transit/Governor Printz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Sewer Fleet Equipment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Southern Sewer Service Area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1000" kern="0" dirty="0"/>
          </a:p>
          <a:p>
            <a:pPr lvl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000" kern="0" dirty="0"/>
              <a:t>Stormwater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General Stormwater Improvements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Stormwater Basin Renovation II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000" kern="0" dirty="0"/>
              <a:t>Water Quality Improvement Plans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E8F2D-CBDA-4BAD-A8CD-820D1E6D927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134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E8F2D-CBDA-4BAD-A8CD-820D1E6D927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079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E8F2D-CBDA-4BAD-A8CD-820D1E6D9271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079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a reminder, here</a:t>
            </a:r>
            <a:r>
              <a:rPr lang="en-US" baseline="0" dirty="0"/>
              <a:t> is the imbalance between revenues and expenditures.  If we do nothing dramatic to close the gap, we will have to take the difference from reserves to deliver a balanced budget…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637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6E8F2D-CBDA-4BAD-A8CD-820D1E6D9271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0637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1425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637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6E8F2D-CBDA-4BAD-A8CD-820D1E6D9271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0637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671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637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6E8F2D-CBDA-4BAD-A8CD-820D1E6D9271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0637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475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A6CFCE-05C1-49C1-A9DF-9C8EE2668054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General Fund Growth = 3.06%</a:t>
            </a:r>
          </a:p>
          <a:p>
            <a:r>
              <a:rPr lang="en-US" dirty="0"/>
              <a:t>Sewer Fund Growth = 4.20%</a:t>
            </a:r>
          </a:p>
          <a:p>
            <a:r>
              <a:rPr lang="en-US" dirty="0"/>
              <a:t>Light Tax = -3.94%</a:t>
            </a:r>
          </a:p>
          <a:p>
            <a:r>
              <a:rPr lang="en-US" dirty="0"/>
              <a:t>School Crossing Guard = -1.10%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Font typeface="Courier New" panose="02070309020205020404" pitchFamily="49" charset="0"/>
              <a:buNone/>
              <a:tabLst>
                <a:tab pos="1260475" algn="l"/>
              </a:tabLst>
            </a:pPr>
            <a:r>
              <a:rPr lang="en-US" sz="900" dirty="0">
                <a:highlight>
                  <a:srgbClr val="FFFF00"/>
                </a:highlight>
              </a:rPr>
              <a:t>$4.5M Debt Service (includes impact for $40M GF, $70M Sewer scheduled for May 2019)</a:t>
            </a:r>
          </a:p>
          <a:p>
            <a:pPr marL="0" indent="0">
              <a:spcBef>
                <a:spcPts val="0"/>
              </a:spcBef>
              <a:buFont typeface="Courier New" panose="02070309020205020404" pitchFamily="49" charset="0"/>
              <a:buNone/>
              <a:tabLst>
                <a:tab pos="1260475" algn="l"/>
              </a:tabLst>
            </a:pPr>
            <a:r>
              <a:rPr lang="en-US" sz="900" dirty="0"/>
              <a:t>$3.14M Personnel</a:t>
            </a:r>
          </a:p>
          <a:p>
            <a:pPr marL="914400" lvl="0" indent="-18288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1260475" algn="l"/>
              </a:tabLst>
            </a:pPr>
            <a:r>
              <a:rPr lang="en-US" sz="900" dirty="0">
                <a:highlight>
                  <a:srgbClr val="FFFF00"/>
                </a:highlight>
              </a:rPr>
              <a:t>$3.8M      Pension Contribution (lowered rate of return, change in demographics)</a:t>
            </a:r>
          </a:p>
          <a:p>
            <a:pPr marL="914400" lvl="0" indent="-18288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1260475" algn="l"/>
              </a:tabLst>
            </a:pPr>
            <a:r>
              <a:rPr lang="en-US" sz="900" dirty="0">
                <a:highlight>
                  <a:srgbClr val="FFFF00"/>
                </a:highlight>
              </a:rPr>
              <a:t>$900k      Merit Steps for eligible employees</a:t>
            </a:r>
          </a:p>
          <a:p>
            <a:pPr marL="914400" lvl="0" indent="-18288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1260475" algn="l"/>
              </a:tabLst>
            </a:pPr>
            <a:r>
              <a:rPr lang="en-US" sz="900" dirty="0"/>
              <a:t>$</a:t>
            </a:r>
            <a:r>
              <a:rPr lang="en-US" sz="900" dirty="0">
                <a:highlight>
                  <a:srgbClr val="FFFF00"/>
                </a:highlight>
              </a:rPr>
              <a:t>($2.0M)    Health Care – Pharmacy Carveout eff January 2019</a:t>
            </a:r>
          </a:p>
          <a:p>
            <a:pPr marL="914400" lvl="0" indent="-18288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1260475" algn="l"/>
              </a:tabLst>
            </a:pPr>
            <a:r>
              <a:rPr lang="en-US" sz="900" dirty="0">
                <a:highlight>
                  <a:srgbClr val="FFFF00"/>
                </a:highlight>
              </a:rPr>
              <a:t>($1.6M)   1% Attrition countywide (offset by $.9 for adding back 2.5% Police Attrition)</a:t>
            </a:r>
          </a:p>
          <a:p>
            <a:pPr marL="914400" lvl="0" indent="-18288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1260475" algn="l"/>
              </a:tabLst>
            </a:pPr>
            <a:r>
              <a:rPr lang="en-US" sz="900" dirty="0"/>
              <a:t>966.2k    15 Paramedics (Temporary Overfill for current class)</a:t>
            </a:r>
          </a:p>
          <a:p>
            <a:pPr marL="914400" lvl="0" indent="-18288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1260475" algn="l"/>
              </a:tabLst>
            </a:pPr>
            <a:r>
              <a:rPr lang="en-US" sz="900" dirty="0"/>
              <a:t>$200k      Other Benefits (UI, FICA, W/C, Life Ins)</a:t>
            </a:r>
          </a:p>
          <a:p>
            <a:pPr marL="914400" lvl="0" indent="-182880"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1260475" algn="l"/>
              </a:tabLst>
            </a:pPr>
            <a:r>
              <a:rPr lang="en-US" sz="900" dirty="0"/>
              <a:t>$147.8k    2 Staff Engineers (Land Use – stormwater management construction inspections – offset by revenue)</a:t>
            </a:r>
          </a:p>
          <a:p>
            <a:pPr marL="0" lvl="0" indent="0" algn="l" rtl="0" fontAlgn="base">
              <a:spcBef>
                <a:spcPts val="0"/>
              </a:spcBef>
              <a:spcAft>
                <a:spcPct val="0"/>
              </a:spcAft>
              <a:buFont typeface="Courier New" panose="02070309020205020404" pitchFamily="49" charset="0"/>
              <a:buNone/>
              <a:tabLst>
                <a:tab pos="1260475" algn="l"/>
              </a:tabLst>
            </a:pPr>
            <a:r>
              <a:rPr lang="en-US" sz="9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$1.44M Contractual Services/Grants and Fixed Charges</a:t>
            </a:r>
          </a:p>
          <a:p>
            <a:pPr marL="914400" lvl="0" indent="-182880" algn="l" rtl="0" fontAlgn="base">
              <a:spcBef>
                <a:spcPts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tabLst>
                <a:tab pos="1260475" algn="l"/>
              </a:tabLst>
            </a:pPr>
            <a:r>
              <a:rPr lang="en-US" sz="900" kern="1200" dirty="0">
                <a:solidFill>
                  <a:schemeClr val="tx1"/>
                </a:solidFill>
                <a:highlight>
                  <a:srgbClr val="FFFF00"/>
                </a:highlight>
                <a:latin typeface="Arial" charset="0"/>
                <a:ea typeface="+mn-ea"/>
                <a:cs typeface="+mn-cs"/>
              </a:rPr>
              <a:t>$515.6k   Countywide Technology Enhancements - Microsoft Office 365 and VOIP Phone System</a:t>
            </a:r>
          </a:p>
          <a:p>
            <a:pPr marL="914400" lvl="0" indent="-182880" algn="l" rtl="0" fontAlgn="base">
              <a:spcBef>
                <a:spcPts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tabLst>
                <a:tab pos="1260475" algn="l"/>
              </a:tabLst>
            </a:pPr>
            <a:r>
              <a:rPr lang="en-US" sz="9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$197.6k   3% Fire Company Grant increase and the addition of a grant for companies operating Aerial fire trucks</a:t>
            </a:r>
          </a:p>
          <a:p>
            <a:pPr marL="914400" lvl="0" indent="-182880" algn="l" rtl="0" fontAlgn="base">
              <a:spcBef>
                <a:spcPts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tabLst>
                <a:tab pos="1260475" algn="l"/>
              </a:tabLst>
            </a:pPr>
            <a:r>
              <a:rPr lang="en-US" sz="9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$133.4k   Public Safety technology investments (maintenance contracts for AEDs, Fusion Center Video Wall, First Watch Software and Scheduling Software)</a:t>
            </a:r>
          </a:p>
          <a:p>
            <a:pPr marL="914400" marR="0" lvl="0" indent="-18288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>
                <a:tab pos="1260475" algn="l"/>
              </a:tabLst>
              <a:defRPr/>
            </a:pPr>
            <a:r>
              <a:rPr lang="en-US" sz="9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$131.6k   Public Works facility/property maintenance</a:t>
            </a:r>
          </a:p>
          <a:p>
            <a:pPr marL="914400" marR="0" lvl="0" indent="-18288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>
                <a:tab pos="1260475" algn="l"/>
              </a:tabLst>
              <a:defRPr/>
            </a:pPr>
            <a:r>
              <a:rPr lang="en-US" sz="9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$175k      Continued legal services for Vacant/Problem Property Initiatives and Third Party Collection services</a:t>
            </a:r>
          </a:p>
          <a:p>
            <a:pPr marL="914400" marR="0" lvl="0" indent="-18288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>
                <a:tab pos="1260475" algn="l"/>
              </a:tabLst>
              <a:defRPr/>
            </a:pPr>
            <a:r>
              <a:rPr lang="en-US" sz="9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$74.3k     Enhance Rt 9 Eatery operations, recreational activities in the parks and background checks for volunteer workers</a:t>
            </a:r>
          </a:p>
          <a:p>
            <a:pPr marL="914400" marR="0" lvl="0" indent="-18288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>
                <a:tab pos="1260475" algn="l"/>
              </a:tabLst>
              <a:defRPr/>
            </a:pPr>
            <a:r>
              <a:rPr lang="en-US" sz="9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$75k        </a:t>
            </a:r>
            <a:r>
              <a:rPr lang="en-US" sz="900" kern="1200" dirty="0" err="1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GreeNCC</a:t>
            </a:r>
            <a:r>
              <a:rPr lang="en-US" sz="9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Initiative and Stormwater Pond Maintena</a:t>
            </a:r>
            <a:r>
              <a:rPr lang="en-US" sz="900" dirty="0"/>
              <a:t>nce</a:t>
            </a:r>
          </a:p>
          <a:p>
            <a:pPr marL="0" lvl="0" indent="0" algn="l" rtl="0" fontAlgn="base">
              <a:spcBef>
                <a:spcPts val="0"/>
              </a:spcBef>
              <a:spcAft>
                <a:spcPct val="0"/>
              </a:spcAft>
              <a:buFont typeface="Courier New" panose="02070309020205020404" pitchFamily="49" charset="0"/>
              <a:buNone/>
              <a:tabLst>
                <a:tab pos="1260475" algn="l"/>
              </a:tabLst>
            </a:pPr>
            <a:r>
              <a:rPr lang="en-US" sz="9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$0.54M One-Time Items</a:t>
            </a:r>
          </a:p>
          <a:p>
            <a:pPr marL="914400" lvl="0" indent="-182880" algn="l" rtl="0" fontAlgn="base">
              <a:spcBef>
                <a:spcPts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tabLst>
                <a:tab pos="1260475" algn="l"/>
              </a:tabLst>
            </a:pPr>
            <a:r>
              <a:rPr lang="en-US" sz="9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$200k      Comprehensive Development Plan Update (Land Use)</a:t>
            </a:r>
          </a:p>
          <a:p>
            <a:pPr marL="914400" lvl="0" indent="-182880" algn="l" rtl="0" fontAlgn="base">
              <a:spcBef>
                <a:spcPts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tabLst>
                <a:tab pos="1260475" algn="l"/>
              </a:tabLst>
            </a:pPr>
            <a:r>
              <a:rPr lang="en-US" sz="9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$340.2k    Legal Services for </a:t>
            </a:r>
            <a:r>
              <a:rPr lang="en-US" sz="900" kern="1200" dirty="0" err="1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CoW</a:t>
            </a:r>
            <a:r>
              <a:rPr lang="en-US" sz="9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Arbitration and expanded Efficiency Review, technology enhancements (Council and Land Use)</a:t>
            </a:r>
          </a:p>
          <a:p>
            <a:pPr marL="914400" marR="0" lvl="0" indent="-18288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>
                <a:tab pos="1260475" algn="l"/>
              </a:tabLst>
              <a:defRPr/>
            </a:pPr>
            <a:r>
              <a:rPr lang="en-US" sz="9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($0.26) Street Light reduction – Delmarva passed on Corporate Tax reduction</a:t>
            </a:r>
          </a:p>
          <a:p>
            <a:pPr marL="914400" marR="0" lvl="0" indent="-18288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>
                <a:tab pos="1260475" algn="l"/>
              </a:tabLst>
              <a:defRPr/>
            </a:pPr>
            <a:r>
              <a:rPr lang="en-US" sz="9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($0.04) Crossing Guard – based on anticipated needs requested by school districts</a:t>
            </a:r>
          </a:p>
          <a:p>
            <a:pPr marL="914400" lvl="0" indent="-182880" algn="l" rtl="0" fontAlgn="base">
              <a:spcBef>
                <a:spcPts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tabLst>
                <a:tab pos="1260475" algn="l"/>
              </a:tabLst>
            </a:pPr>
            <a:endParaRPr lang="en-US" sz="10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828800" lvl="1" indent="-457200">
              <a:buFont typeface="Courier New" panose="02070309020205020404" pitchFamily="49" charset="0"/>
              <a:buChar char="o"/>
              <a:tabLst>
                <a:tab pos="1260475" algn="l"/>
              </a:tabLst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6E8F2D-CBDA-4BAD-A8CD-820D1E6D927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585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Public Safety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kern="0" dirty="0"/>
              <a:t>Fleet Equipment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kern="0" dirty="0"/>
              <a:t>- $4,690,788 prior committed leases</a:t>
            </a:r>
          </a:p>
          <a:p>
            <a:pPr lvl="2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kern="0" dirty="0"/>
              <a:t>- $292,902 (Police ) 40 </a:t>
            </a:r>
            <a:r>
              <a:rPr lang="en-US" sz="1200" kern="0" dirty="0" err="1"/>
              <a:t>Tahoes</a:t>
            </a:r>
            <a:r>
              <a:rPr lang="en-US" sz="1200" kern="0" dirty="0"/>
              <a:t>, 8 Interceptors, 2 Harleys</a:t>
            </a:r>
          </a:p>
          <a:p>
            <a:pPr marL="914400" lvl="2" indent="0">
              <a:spcBef>
                <a:spcPts val="0"/>
              </a:spcBef>
              <a:buFontTx/>
              <a:buNone/>
            </a:pPr>
            <a:r>
              <a:rPr lang="en-US" sz="1200" kern="0" dirty="0"/>
              <a:t>- $163,965 (EMS) 5 Response Vehicles, 2 </a:t>
            </a:r>
            <a:r>
              <a:rPr lang="en-US" sz="1200" kern="0" dirty="0" err="1"/>
              <a:t>Supv</a:t>
            </a:r>
            <a:r>
              <a:rPr lang="en-US" sz="1200" kern="0" dirty="0"/>
              <a:t> Response Vehicles, 2 Interceptors</a:t>
            </a:r>
          </a:p>
          <a:p>
            <a:pPr marL="914400" lvl="2" indent="0">
              <a:spcBef>
                <a:spcPts val="0"/>
              </a:spcBef>
              <a:buFontTx/>
              <a:buNone/>
            </a:pPr>
            <a:r>
              <a:rPr lang="en-US" sz="1200" kern="0" dirty="0"/>
              <a:t>- $10,810 (Emergency Communications) </a:t>
            </a:r>
            <a:r>
              <a:rPr lang="en-US" sz="1200" kern="0" dirty="0" err="1"/>
              <a:t>Surburban</a:t>
            </a:r>
            <a:r>
              <a:rPr lang="en-US" sz="1200" kern="0" dirty="0"/>
              <a:t>, Interceptor</a:t>
            </a:r>
          </a:p>
          <a:p>
            <a:pPr marL="1085850" lvl="2" indent="-171450">
              <a:spcBef>
                <a:spcPts val="0"/>
              </a:spcBef>
              <a:buFontTx/>
              <a:buChar char="-"/>
            </a:pPr>
            <a:r>
              <a:rPr lang="en-US" sz="1200" kern="0" dirty="0"/>
              <a:t>$13,034 (Emergency </a:t>
            </a:r>
            <a:r>
              <a:rPr lang="en-US" sz="1200" kern="0" dirty="0" err="1"/>
              <a:t>Mgmt</a:t>
            </a:r>
            <a:r>
              <a:rPr lang="en-US" sz="1200" kern="0" dirty="0"/>
              <a:t>) 4x4 Crew Cab</a:t>
            </a:r>
          </a:p>
          <a:p>
            <a:pPr marL="1085850" lvl="2" indent="-171450">
              <a:spcBef>
                <a:spcPts val="0"/>
              </a:spcBef>
              <a:buFontTx/>
              <a:buChar char="-"/>
            </a:pPr>
            <a:endParaRPr lang="en-US" sz="1200" kern="0" dirty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kern="0" dirty="0"/>
              <a:t>$400k 800 </a:t>
            </a:r>
            <a:r>
              <a:rPr lang="en-US" sz="1200" kern="0" dirty="0" err="1"/>
              <a:t>MgHZ</a:t>
            </a:r>
            <a:r>
              <a:rPr lang="en-US" sz="1200" kern="0" dirty="0"/>
              <a:t> Communications Equipment – 50-75 Portable Radios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00" kern="0" dirty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kern="0" dirty="0"/>
              <a:t>$64k Communications Upgrade – Single </a:t>
            </a:r>
            <a:r>
              <a:rPr lang="en-US" sz="1200" kern="0" dirty="0" err="1"/>
              <a:t>Supv</a:t>
            </a:r>
            <a:r>
              <a:rPr lang="en-US" sz="1200" kern="0" dirty="0"/>
              <a:t> Console, 4 </a:t>
            </a:r>
            <a:r>
              <a:rPr lang="en-US" sz="1200" kern="0" dirty="0" err="1"/>
              <a:t>addtl</a:t>
            </a:r>
            <a:r>
              <a:rPr lang="en-US" sz="1200" kern="0" dirty="0"/>
              <a:t> Consoles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00" kern="0" dirty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kern="0" dirty="0"/>
              <a:t>$150k Public Safety Equipment - 24 AEDs; Body Worn Camera Annual Contract; Tech Crimes, SWAT and CNT Units equipment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00" kern="0" dirty="0"/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kern="0" dirty="0"/>
              <a:t>$100k Public Safety Vest Protection Program – 95-100 Police and 38 EMS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200" kern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E8F2D-CBDA-4BAD-A8CD-820D1E6D927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260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E8F2D-CBDA-4BAD-A8CD-820D1E6D927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994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APPENDIX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>
                <a:latin typeface="+mj-lt"/>
              </a:defRPr>
            </a:lvl1pPr>
          </a:lstStyle>
          <a:p>
            <a:fld id="{57A07691-B92E-4ADB-B29F-1F85B4DF5D6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61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APPENDIX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3521E6-04F7-4157-AFB5-6766DBF4191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76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APPENDIX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F8EAC8-1839-41D3-A5F9-73CBF5B92A38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99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44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APPENDIX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217E6F72-A4F5-4DC8-B388-C0A2C1CAD39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360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44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APPENDIX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5DC46BD2-9F3C-408B-B38F-64D4AF8A265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396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APPENDIX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B03DC-C042-4387-B7A9-3876C2DF7134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083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APPENDIX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3744A7-C8AC-4AB1-80E1-64C3904998E2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-228600" y="6324600"/>
            <a:ext cx="176222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53263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APPENDIX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7AF1BA-992F-4556-A6A4-558A1F8A90B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715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APPENDIX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8E8D65-1C25-4BDD-A0B5-5E6A81CBC60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409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APPENDIX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321C27-EA0E-41F3-A47F-4D6DBF0E2C0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141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APPENDIX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C0906B-E5E9-423C-B67E-7AD0AC4EFB9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0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APPENDIX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2093A1-ABB4-417A-B4C7-592C9DF1B83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346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APPENDIX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CD80C0-D921-453A-A33B-2A40499D585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21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9600" cy="944563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537326"/>
            <a:ext cx="2133600" cy="32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aseline="0">
                <a:latin typeface="Times New Roman" panose="02020603050405020304" pitchFamily="18" charset="0"/>
              </a:defRPr>
            </a:lvl1pPr>
          </a:lstStyle>
          <a:p>
            <a:r>
              <a:rPr lang="en-US"/>
              <a:t>APPENDIX</a:t>
            </a: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5373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aseline="0">
                <a:latin typeface="Times New Roman" panose="02020603050405020304" pitchFamily="18" charset="0"/>
              </a:defRPr>
            </a:lvl1pPr>
          </a:lstStyle>
          <a:p>
            <a:fld id="{367E86D7-D784-4F5B-96DF-29085D58D04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1" name="Rectangle 63"/>
          <p:cNvSpPr>
            <a:spLocks noChangeArrowheads="1"/>
          </p:cNvSpPr>
          <p:nvPr/>
        </p:nvSpPr>
        <p:spPr bwMode="auto">
          <a:xfrm>
            <a:off x="1905000" y="4648200"/>
            <a:ext cx="53340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95000"/>
              </a:lnSpc>
              <a:spcBef>
                <a:spcPct val="20000"/>
              </a:spcBef>
            </a:pPr>
            <a:r>
              <a:rPr lang="en-US" sz="3400" b="1" dirty="0">
                <a:latin typeface="Times New Roman" pitchFamily="18" charset="0"/>
              </a:rPr>
              <a:t>Budget Address</a:t>
            </a:r>
          </a:p>
          <a:p>
            <a:pPr algn="ctr">
              <a:lnSpc>
                <a:spcPct val="95000"/>
              </a:lnSpc>
              <a:spcBef>
                <a:spcPct val="20000"/>
              </a:spcBef>
            </a:pPr>
            <a:endParaRPr lang="en-US" sz="1600" b="1" dirty="0">
              <a:latin typeface="Times New Roman" pitchFamily="18" charset="0"/>
            </a:endParaRPr>
          </a:p>
          <a:p>
            <a:pPr algn="ctr">
              <a:lnSpc>
                <a:spcPct val="95000"/>
              </a:lnSpc>
              <a:spcBef>
                <a:spcPct val="20000"/>
              </a:spcBef>
            </a:pPr>
            <a:r>
              <a:rPr lang="en-US" sz="3200" b="1" dirty="0">
                <a:latin typeface="Times New Roman" pitchFamily="18" charset="0"/>
              </a:rPr>
              <a:t>March 26, 2019</a:t>
            </a: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459" y="2133600"/>
            <a:ext cx="2759075" cy="2218690"/>
          </a:xfrm>
          <a:prstGeom prst="rect">
            <a:avLst/>
          </a:prstGeom>
        </p:spPr>
      </p:pic>
      <p:sp>
        <p:nvSpPr>
          <p:cNvPr id="7" name="Shape 106"/>
          <p:cNvSpPr/>
          <p:nvPr/>
        </p:nvSpPr>
        <p:spPr>
          <a:xfrm>
            <a:off x="457200" y="533400"/>
            <a:ext cx="8229600" cy="1401763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NEW CASTLE COUNTY</a:t>
            </a:r>
            <a:br>
              <a:rPr lang="en-US" sz="36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</a:br>
            <a:r>
              <a:rPr lang="en-US" sz="3600" b="1" i="0" u="none" strike="noStrike" cap="none" dirty="0">
                <a:solidFill>
                  <a:schemeClr val="lt1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FISCAL YEAR 2020</a:t>
            </a:r>
            <a:endParaRPr sz="3600" b="1" i="0" u="none" strike="noStrike" cap="none" dirty="0">
              <a:solidFill>
                <a:schemeClr val="lt1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sp>
        <p:nvSpPr>
          <p:cNvPr id="8" name="Rectangle 63">
            <a:extLst>
              <a:ext uri="{FF2B5EF4-FFF2-40B4-BE49-F238E27FC236}">
                <a16:creationId xmlns:a16="http://schemas.microsoft.com/office/drawing/2014/main" id="{D1AAECD8-24E9-4A16-87D1-4034B41DC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2400" y="5867400"/>
            <a:ext cx="2819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95000"/>
              </a:lnSpc>
              <a:spcBef>
                <a:spcPct val="20000"/>
              </a:spcBef>
            </a:pPr>
            <a:r>
              <a:rPr lang="en-US" b="1" dirty="0">
                <a:latin typeface="Times New Roman" pitchFamily="18" charset="0"/>
              </a:rPr>
              <a:t>Matthew Meyer</a:t>
            </a:r>
          </a:p>
          <a:p>
            <a:pPr algn="ctr">
              <a:lnSpc>
                <a:spcPct val="95000"/>
              </a:lnSpc>
              <a:spcBef>
                <a:spcPct val="20000"/>
              </a:spcBef>
            </a:pPr>
            <a:r>
              <a:rPr lang="en-US" b="1" dirty="0">
                <a:latin typeface="Times New Roman" pitchFamily="18" charset="0"/>
              </a:rPr>
              <a:t>County Executive</a:t>
            </a:r>
            <a:endParaRPr lang="en-US" sz="1600" b="1" dirty="0">
              <a:latin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679995-8961-4AC1-9321-878EDED064CA}"/>
              </a:ext>
            </a:extLst>
          </p:cNvPr>
          <p:cNvSpPr txBox="1"/>
          <p:nvPr/>
        </p:nvSpPr>
        <p:spPr>
          <a:xfrm>
            <a:off x="2133600" y="4248090"/>
            <a:ext cx="541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EMBARGOED UNTIL 5:30 p.m. on 3/26/19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1C27-EA0E-41F3-A47F-4D6DBF0E2C0C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971" y="6195000"/>
            <a:ext cx="767935" cy="594410"/>
          </a:xfrm>
          <a:prstGeom prst="rect">
            <a:avLst/>
          </a:prstGeom>
        </p:spPr>
      </p:pic>
      <p:sp>
        <p:nvSpPr>
          <p:cNvPr id="9" name="Shape 119"/>
          <p:cNvSpPr txBox="1">
            <a:spLocks/>
          </p:cNvSpPr>
          <p:nvPr/>
        </p:nvSpPr>
        <p:spPr bwMode="auto">
          <a:xfrm rot="-476">
            <a:off x="257750" y="140598"/>
            <a:ext cx="8657700" cy="8382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5400012" scaled="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91425" tIns="45700" rIns="91425" bIns="4570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en-US" dirty="0"/>
              <a:t>Community Conversation on Land Preservation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FFA20AC-AB12-4B1A-B1CE-CDB84E07FB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333" t="23333" r="37501" b="26297"/>
          <a:stretch/>
        </p:blipFill>
        <p:spPr>
          <a:xfrm>
            <a:off x="516218" y="990600"/>
            <a:ext cx="8157882" cy="4267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163AC7-A969-4605-B093-AB70DB42C2B7}"/>
              </a:ext>
            </a:extLst>
          </p:cNvPr>
          <p:cNvSpPr txBox="1"/>
          <p:nvPr/>
        </p:nvSpPr>
        <p:spPr>
          <a:xfrm>
            <a:off x="2133600" y="5356522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n-lt"/>
              </a:rPr>
              <a:t>Join us Thursday, March 28</a:t>
            </a:r>
          </a:p>
          <a:p>
            <a:pPr algn="ctr"/>
            <a:r>
              <a:rPr lang="en-US" sz="2400" b="1" dirty="0">
                <a:latin typeface="+mn-lt"/>
              </a:rPr>
              <a:t>3-6:30pm</a:t>
            </a:r>
          </a:p>
          <a:p>
            <a:pPr algn="ctr"/>
            <a:r>
              <a:rPr lang="en-US" sz="2400" b="1" dirty="0">
                <a:latin typeface="+mn-lt"/>
              </a:rPr>
              <a:t>NCC Gilliam Building, New Castle</a:t>
            </a:r>
          </a:p>
        </p:txBody>
      </p:sp>
    </p:spTree>
    <p:extLst>
      <p:ext uri="{BB962C8B-B14F-4D97-AF65-F5344CB8AC3E}">
        <p14:creationId xmlns:p14="http://schemas.microsoft.com/office/powerpoint/2010/main" val="784359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1C27-EA0E-41F3-A47F-4D6DBF0E2C0C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971" y="6195000"/>
            <a:ext cx="767935" cy="594410"/>
          </a:xfrm>
          <a:prstGeom prst="rect">
            <a:avLst/>
          </a:prstGeom>
        </p:spPr>
      </p:pic>
      <p:sp>
        <p:nvSpPr>
          <p:cNvPr id="9" name="Shape 119"/>
          <p:cNvSpPr txBox="1">
            <a:spLocks/>
          </p:cNvSpPr>
          <p:nvPr/>
        </p:nvSpPr>
        <p:spPr bwMode="auto">
          <a:xfrm rot="-476">
            <a:off x="257750" y="140598"/>
            <a:ext cx="8657700" cy="8382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5400012" scaled="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91425" tIns="45700" rIns="91425" bIns="4570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en-US" dirty="0"/>
              <a:t>GreatSchoolsCleanStreams.org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F380F5-3B21-48F0-8534-608B231EF4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67" t="11481" r="1666" b="7037"/>
          <a:stretch/>
        </p:blipFill>
        <p:spPr>
          <a:xfrm>
            <a:off x="279400" y="1143000"/>
            <a:ext cx="8610600" cy="4191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74E87E-3DBB-47A8-9B0A-D03912554878}"/>
              </a:ext>
            </a:extLst>
          </p:cNvPr>
          <p:cNvSpPr txBox="1"/>
          <p:nvPr/>
        </p:nvSpPr>
        <p:spPr>
          <a:xfrm>
            <a:off x="1981200" y="5558135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n-lt"/>
              </a:rPr>
              <a:t>Make your pledge by April 12</a:t>
            </a:r>
            <a:r>
              <a:rPr lang="en-US" sz="2400" b="1" baseline="30000" dirty="0">
                <a:latin typeface="+mn-lt"/>
              </a:rPr>
              <a:t>th</a:t>
            </a:r>
            <a:r>
              <a:rPr lang="en-US" sz="2400" b="1" dirty="0">
                <a:latin typeface="+mn-lt"/>
              </a:rPr>
              <a:t>!</a:t>
            </a:r>
          </a:p>
        </p:txBody>
      </p:sp>
      <p:pic>
        <p:nvPicPr>
          <p:cNvPr id="1027" name="Picture 1" descr="GreeNCC logo 364">
            <a:extLst>
              <a:ext uri="{FF2B5EF4-FFF2-40B4-BE49-F238E27FC236}">
                <a16:creationId xmlns:a16="http://schemas.microsoft.com/office/drawing/2014/main" id="{A0A5AE7C-B0FE-4CF4-A4CC-EC794E96E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105" y="6019800"/>
            <a:ext cx="23502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889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634" y="2124075"/>
            <a:ext cx="27559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6F72-A4F5-4DC8-B388-C0A2C1CAD39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10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634" y="2124075"/>
            <a:ext cx="27559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E6F72-A4F5-4DC8-B388-C0A2C1CAD39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107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858000" y="6537325"/>
            <a:ext cx="2133600" cy="32067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7E6F72-A4F5-4DC8-B388-C0A2C1CAD39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762000" y="1219200"/>
          <a:ext cx="7543800" cy="5303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971" y="6195000"/>
            <a:ext cx="767935" cy="594410"/>
          </a:xfrm>
          <a:prstGeom prst="rect">
            <a:avLst/>
          </a:prstGeom>
        </p:spPr>
      </p:pic>
      <p:sp>
        <p:nvSpPr>
          <p:cNvPr id="8" name="Shape 119"/>
          <p:cNvSpPr txBox="1">
            <a:spLocks/>
          </p:cNvSpPr>
          <p:nvPr/>
        </p:nvSpPr>
        <p:spPr bwMode="auto">
          <a:xfrm rot="-476">
            <a:off x="257750" y="140598"/>
            <a:ext cx="8657700" cy="8382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5400012" scaled="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91425" tIns="45700" rIns="91425" bIns="4570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General Fund Revenues vs. Expenditures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FY19 Outlook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86126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EB03DC-C042-4387-B7A9-3876C2DF7134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12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533400" y="1512332"/>
          <a:ext cx="83058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971" y="6195000"/>
            <a:ext cx="767935" cy="59441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410200" y="3276600"/>
            <a:ext cx="6096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" name="Shape 119"/>
          <p:cNvSpPr txBox="1">
            <a:spLocks/>
          </p:cNvSpPr>
          <p:nvPr/>
        </p:nvSpPr>
        <p:spPr bwMode="auto">
          <a:xfrm rot="-476">
            <a:off x="257750" y="140598"/>
            <a:ext cx="8657700" cy="8382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5400012" scaled="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91425" tIns="45700" rIns="91425" bIns="4570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latin typeface="Times New Roman"/>
              </a:rPr>
              <a:t>FY19 Outlook: Declining Reserve Balance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50274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EB03DC-C042-4387-B7A9-3876C2DF7134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12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533400" y="1512332"/>
          <a:ext cx="83058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971" y="6195000"/>
            <a:ext cx="767935" cy="59441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410200" y="3276600"/>
            <a:ext cx="6096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" name="Shape 119"/>
          <p:cNvSpPr txBox="1">
            <a:spLocks/>
          </p:cNvSpPr>
          <p:nvPr/>
        </p:nvSpPr>
        <p:spPr bwMode="auto">
          <a:xfrm rot="-476">
            <a:off x="257750" y="140598"/>
            <a:ext cx="8657700" cy="8382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5400012" scaled="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91425" tIns="45700" rIns="91425" bIns="4570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latin typeface="Times New Roman"/>
              </a:rPr>
              <a:t>Current Outlook: Stabilized Reserve Balance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66656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821177"/>
              </p:ext>
            </p:extLst>
          </p:nvPr>
        </p:nvGraphicFramePr>
        <p:xfrm>
          <a:off x="762000" y="762000"/>
          <a:ext cx="7162800" cy="5730205"/>
        </p:xfrm>
        <a:graphic>
          <a:graphicData uri="http://schemas.openxmlformats.org/drawingml/2006/table">
            <a:tbl>
              <a:tblPr/>
              <a:tblGrid>
                <a:gridCol w="4745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7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88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Expenditures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Fiscal 2020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General Fund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$     212,462,262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Sewer Fund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86,270,444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Light Tax Fund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6,381,565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3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School Crossing Guards Fund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3,724,763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3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339933"/>
                          </a:solidFill>
                          <a:effectLst/>
                          <a:latin typeface="Times New Roman"/>
                        </a:rPr>
                        <a:t>TOTAL OPERATING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US" sz="1600" b="1" i="0" u="none" strike="noStrike" dirty="0">
                          <a:solidFill>
                            <a:srgbClr val="008000"/>
                          </a:solidFill>
                          <a:effectLst/>
                          <a:latin typeface="Times New Roman"/>
                        </a:rPr>
                        <a:t>$     300,300,635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3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3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General Fund Capital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$       18,552,238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3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Sewer Fund</a:t>
                      </a:r>
                      <a:r>
                        <a:rPr lang="en-US" sz="1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Capital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48,590,563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314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Other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8,564,138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3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/>
                        </a:rPr>
                        <a:t>TOTAL CAPITAL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$       </a:t>
                      </a:r>
                      <a:r>
                        <a:rPr lang="en-US" sz="16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/>
                        </a:rPr>
                        <a:t>75,706,939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705600" y="6537325"/>
            <a:ext cx="2133600" cy="320675"/>
          </a:xfrm>
        </p:spPr>
        <p:txBody>
          <a:bodyPr/>
          <a:lstStyle/>
          <a:p>
            <a:fld id="{217E6F72-A4F5-4DC8-B388-C0A2C1CAD39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971" y="6195000"/>
            <a:ext cx="767935" cy="594410"/>
          </a:xfrm>
          <a:prstGeom prst="rect">
            <a:avLst/>
          </a:prstGeom>
        </p:spPr>
      </p:pic>
      <p:sp>
        <p:nvSpPr>
          <p:cNvPr id="6" name="Shape 119"/>
          <p:cNvSpPr txBox="1">
            <a:spLocks/>
          </p:cNvSpPr>
          <p:nvPr/>
        </p:nvSpPr>
        <p:spPr bwMode="auto">
          <a:xfrm rot="-476">
            <a:off x="257750" y="140598"/>
            <a:ext cx="8657700" cy="8382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5400012" scaled="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91425" tIns="45700" rIns="91425" bIns="4570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en-US" dirty="0"/>
              <a:t>FY 2020 Recommended Budgets</a:t>
            </a:r>
          </a:p>
        </p:txBody>
      </p:sp>
      <p:sp>
        <p:nvSpPr>
          <p:cNvPr id="8" name="Slide Number Placeholder 2"/>
          <p:cNvSpPr txBox="1">
            <a:spLocks/>
          </p:cNvSpPr>
          <p:nvPr/>
        </p:nvSpPr>
        <p:spPr bwMode="auto">
          <a:xfrm>
            <a:off x="6858000" y="65373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91321C27-EA0E-41F3-A47F-4D6DBF0E2C0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176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CEFD73E-62AE-4264-B837-6A3F0F7EE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4800600"/>
          </a:xfrm>
        </p:spPr>
        <p:txBody>
          <a:bodyPr>
            <a:normAutofit fontScale="77500" lnSpcReduction="20000"/>
          </a:bodyPr>
          <a:lstStyle/>
          <a:p>
            <a:pPr lvl="2" indent="-342900">
              <a:buFont typeface="Courier New" panose="02070309020205020404" pitchFamily="49" charset="0"/>
              <a:buChar char="o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$9.2M Operating Budget Growth (3.16%)</a:t>
            </a:r>
          </a:p>
          <a:p>
            <a:pPr lvl="2" indent="-342900">
              <a:buFont typeface="Courier New" panose="02070309020205020404" pitchFamily="49" charset="0"/>
              <a:buChar char="o"/>
            </a:pPr>
            <a:endParaRPr lang="en-US" dirty="0"/>
          </a:p>
          <a:p>
            <a:pPr lvl="2" indent="-342900">
              <a:buFont typeface="Courier New" panose="02070309020205020404" pitchFamily="49" charset="0"/>
              <a:buChar char="o"/>
            </a:pPr>
            <a:r>
              <a:rPr lang="en-US" dirty="0"/>
              <a:t>$4.5M Debt Service</a:t>
            </a:r>
          </a:p>
          <a:p>
            <a:pPr lvl="2" indent="-342900">
              <a:buFont typeface="Courier New" panose="02070309020205020404" pitchFamily="49" charset="0"/>
              <a:buChar char="o"/>
            </a:pPr>
            <a:endParaRPr lang="en-US" dirty="0"/>
          </a:p>
          <a:p>
            <a:pPr lvl="2" indent="-342900">
              <a:buFont typeface="Courier New" panose="02070309020205020404" pitchFamily="49" charset="0"/>
              <a:buChar char="o"/>
            </a:pPr>
            <a:r>
              <a:rPr lang="en-US" dirty="0"/>
              <a:t>$3.1M Personnel</a:t>
            </a:r>
          </a:p>
          <a:p>
            <a:pPr lvl="2" indent="-342900">
              <a:buFont typeface="Courier New" panose="02070309020205020404" pitchFamily="49" charset="0"/>
              <a:buChar char="o"/>
            </a:pPr>
            <a:endParaRPr lang="en-US" dirty="0"/>
          </a:p>
          <a:p>
            <a:pPr lvl="2" indent="-342900">
              <a:buFont typeface="Courier New" panose="02070309020205020404" pitchFamily="49" charset="0"/>
              <a:buChar char="o"/>
            </a:pPr>
            <a:r>
              <a:rPr lang="en-US" dirty="0"/>
              <a:t>$1.4M Contractual Services</a:t>
            </a:r>
          </a:p>
          <a:p>
            <a:pPr lvl="2" indent="-342900">
              <a:buFont typeface="Courier New" panose="02070309020205020404" pitchFamily="49" charset="0"/>
              <a:buChar char="o"/>
            </a:pPr>
            <a:endParaRPr lang="en-US" dirty="0"/>
          </a:p>
          <a:p>
            <a:pPr lvl="2" indent="-342900">
              <a:buFont typeface="Courier New" panose="02070309020205020404" pitchFamily="49" charset="0"/>
              <a:buChar char="o"/>
            </a:pPr>
            <a:r>
              <a:rPr lang="en-US" dirty="0"/>
              <a:t>$200k Fire Service</a:t>
            </a:r>
          </a:p>
          <a:p>
            <a:pPr lvl="2" indent="-342900">
              <a:buFont typeface="Courier New" panose="02070309020205020404" pitchFamily="49" charset="0"/>
              <a:buChar char="o"/>
            </a:pPr>
            <a:endParaRPr lang="en-US" dirty="0"/>
          </a:p>
          <a:p>
            <a:pPr lvl="2" indent="-342900">
              <a:buFont typeface="Courier New" panose="02070309020205020404" pitchFamily="49" charset="0"/>
              <a:buChar char="o"/>
            </a:pPr>
            <a:r>
              <a:rPr lang="en-US" dirty="0"/>
              <a:t>$540k One-Time Items</a:t>
            </a:r>
          </a:p>
          <a:p>
            <a:pPr lvl="2" indent="-342900">
              <a:buFont typeface="Courier New" panose="02070309020205020404" pitchFamily="49" charset="0"/>
              <a:buChar char="o"/>
            </a:pPr>
            <a:endParaRPr lang="en-US" dirty="0"/>
          </a:p>
          <a:p>
            <a:pPr lvl="2" indent="-342900">
              <a:buFont typeface="Courier New" panose="02070309020205020404" pitchFamily="49" charset="0"/>
              <a:buChar char="o"/>
            </a:pPr>
            <a:r>
              <a:rPr lang="en-US" dirty="0"/>
              <a:t>($262k) Street Light</a:t>
            </a:r>
          </a:p>
          <a:p>
            <a:pPr lvl="2" indent="-342900">
              <a:buFont typeface="Courier New" panose="02070309020205020404" pitchFamily="49" charset="0"/>
              <a:buChar char="o"/>
            </a:pPr>
            <a:endParaRPr lang="en-US" dirty="0"/>
          </a:p>
          <a:p>
            <a:pPr lvl="2" indent="-342900">
              <a:buFont typeface="Courier New" panose="02070309020205020404" pitchFamily="49" charset="0"/>
              <a:buChar char="o"/>
            </a:pPr>
            <a:r>
              <a:rPr lang="en-US" dirty="0"/>
              <a:t>($42k) Crossing Guard</a:t>
            </a:r>
          </a:p>
          <a:p>
            <a:pPr lvl="2" indent="-342900">
              <a:buFont typeface="Courier New" panose="02070309020205020404" pitchFamily="49" charset="0"/>
              <a:buChar char="o"/>
            </a:pPr>
            <a:endParaRPr lang="en-US" dirty="0"/>
          </a:p>
          <a:p>
            <a:pPr marL="0" indent="0">
              <a:buNone/>
            </a:pP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1371600" indent="-457200">
              <a:buFont typeface="Courier New" panose="02070309020205020404" pitchFamily="49" charset="0"/>
              <a:buChar char="o"/>
              <a:tabLst>
                <a:tab pos="1260475" algn="l"/>
              </a:tabLst>
            </a:pPr>
            <a:endParaRPr lang="en-US" sz="2000" dirty="0"/>
          </a:p>
          <a:p>
            <a:pPr marL="914400" indent="0">
              <a:buNone/>
              <a:tabLst>
                <a:tab pos="1260475" algn="l"/>
              </a:tabLst>
            </a:pPr>
            <a:endParaRPr lang="en-US" sz="2800" dirty="0"/>
          </a:p>
          <a:p>
            <a:pPr marL="914400" indent="0">
              <a:buNone/>
              <a:tabLst>
                <a:tab pos="1260475" algn="l"/>
              </a:tabLst>
            </a:pPr>
            <a:endParaRPr lang="en-US" sz="2800" dirty="0"/>
          </a:p>
          <a:p>
            <a:pPr marL="1257300">
              <a:buFont typeface="+mj-lt"/>
              <a:buAutoNum type="arabicPeriod"/>
              <a:tabLst>
                <a:tab pos="1260475" algn="l"/>
              </a:tabLst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B03DC-C042-4387-B7A9-3876C2DF713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Shape 119"/>
          <p:cNvSpPr txBox="1">
            <a:spLocks/>
          </p:cNvSpPr>
          <p:nvPr/>
        </p:nvSpPr>
        <p:spPr bwMode="auto">
          <a:xfrm rot="-476">
            <a:off x="257750" y="140598"/>
            <a:ext cx="8657700" cy="8382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5400012" scaled="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91425" tIns="45700" rIns="91425" bIns="4570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en-US" dirty="0"/>
              <a:t>FY2020 Operating Budget Highlights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C95F22-9528-454E-B224-C3AAEB6CB5A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971" y="6195000"/>
            <a:ext cx="767935" cy="59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350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1C27-EA0E-41F3-A47F-4D6DBF0E2C0C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971" y="6195000"/>
            <a:ext cx="767935" cy="594410"/>
          </a:xfrm>
          <a:prstGeom prst="rect">
            <a:avLst/>
          </a:prstGeom>
        </p:spPr>
      </p:pic>
      <p:sp>
        <p:nvSpPr>
          <p:cNvPr id="6" name="Content Placeholder 4"/>
          <p:cNvSpPr txBox="1">
            <a:spLocks/>
          </p:cNvSpPr>
          <p:nvPr/>
        </p:nvSpPr>
        <p:spPr>
          <a:xfrm>
            <a:off x="516674" y="1244443"/>
            <a:ext cx="8398834" cy="5425405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000" b="1" kern="0" dirty="0"/>
              <a:t>Southern Regional Library – Design/Construction</a:t>
            </a:r>
          </a:p>
          <a:p>
            <a:pPr>
              <a:spcBef>
                <a:spcPts val="0"/>
              </a:spcBef>
            </a:pPr>
            <a:r>
              <a:rPr lang="en-US" sz="2000" b="1" kern="0" dirty="0"/>
              <a:t>Public Safety Vest Protection Program</a:t>
            </a:r>
          </a:p>
          <a:p>
            <a:pPr>
              <a:spcBef>
                <a:spcPts val="0"/>
              </a:spcBef>
            </a:pPr>
            <a:r>
              <a:rPr lang="en-US" sz="2000" b="1" kern="0" dirty="0" err="1"/>
              <a:t>Surratte</a:t>
            </a:r>
            <a:r>
              <a:rPr lang="en-US" sz="2000" b="1" kern="0" dirty="0"/>
              <a:t> Pool – Bath House renovations and pool pump and electrical upgrades</a:t>
            </a:r>
          </a:p>
          <a:p>
            <a:pPr>
              <a:spcBef>
                <a:spcPts val="0"/>
              </a:spcBef>
            </a:pPr>
            <a:r>
              <a:rPr lang="en-US" sz="2000" b="1" dirty="0"/>
              <a:t>Jester Walking Path and Historical Structure Rehabilitation</a:t>
            </a:r>
          </a:p>
          <a:p>
            <a:pPr>
              <a:spcBef>
                <a:spcPts val="0"/>
              </a:spcBef>
            </a:pPr>
            <a:r>
              <a:rPr lang="en-US" sz="2000" b="1" kern="0" dirty="0" err="1"/>
              <a:t>Delcastle</a:t>
            </a:r>
            <a:r>
              <a:rPr lang="en-US" sz="2000" b="1" kern="0" dirty="0"/>
              <a:t> Park bleachers</a:t>
            </a:r>
          </a:p>
          <a:p>
            <a:pPr>
              <a:spcBef>
                <a:spcPts val="0"/>
              </a:spcBef>
            </a:pPr>
            <a:r>
              <a:rPr lang="en-US" sz="2000" b="1" kern="0" dirty="0"/>
              <a:t>Other park enhancements</a:t>
            </a:r>
          </a:p>
          <a:p>
            <a:pPr>
              <a:spcBef>
                <a:spcPts val="0"/>
              </a:spcBef>
            </a:pPr>
            <a:r>
              <a:rPr lang="en-US" sz="2000" b="1" kern="0" dirty="0"/>
              <a:t>Route 9 TAP Bicycle/Pedestrian Improvements – Design</a:t>
            </a:r>
          </a:p>
          <a:p>
            <a:pPr>
              <a:spcBef>
                <a:spcPts val="0"/>
              </a:spcBef>
            </a:pPr>
            <a:r>
              <a:rPr lang="en-US" sz="2000" b="1" kern="0" dirty="0"/>
              <a:t>Sewer improvement projects: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kern="0" dirty="0"/>
              <a:t>Brandywine Interceptor Renovation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kern="0" dirty="0"/>
              <a:t>Delaware City Industrial Sewer Expansion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kern="0" dirty="0"/>
              <a:t>North Delaware Interceptor – Claymont Transit/Governor Printz</a:t>
            </a:r>
          </a:p>
          <a:p>
            <a:pPr lvl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kern="0" dirty="0"/>
              <a:t>Lea </a:t>
            </a:r>
            <a:r>
              <a:rPr lang="en-US" sz="2000" kern="0" dirty="0" err="1"/>
              <a:t>Eara</a:t>
            </a:r>
            <a:r>
              <a:rPr lang="en-US" sz="2000" kern="0" dirty="0"/>
              <a:t> Farms Treatment Plant Closure</a:t>
            </a: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4686300" y="1111921"/>
            <a:ext cx="4114800" cy="5425404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en-US" sz="1250" dirty="0"/>
          </a:p>
        </p:txBody>
      </p:sp>
      <p:sp>
        <p:nvSpPr>
          <p:cNvPr id="9" name="Shape 119"/>
          <p:cNvSpPr txBox="1">
            <a:spLocks/>
          </p:cNvSpPr>
          <p:nvPr/>
        </p:nvSpPr>
        <p:spPr bwMode="auto">
          <a:xfrm rot="-476">
            <a:off x="257750" y="140598"/>
            <a:ext cx="8657700" cy="8382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5400012" scaled="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91425" tIns="45700" rIns="91425" bIns="4570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en-US" dirty="0"/>
              <a:t>Capital Investments</a:t>
            </a:r>
          </a:p>
        </p:txBody>
      </p:sp>
    </p:spTree>
    <p:extLst>
      <p:ext uri="{BB962C8B-B14F-4D97-AF65-F5344CB8AC3E}">
        <p14:creationId xmlns:p14="http://schemas.microsoft.com/office/powerpoint/2010/main" val="892329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21C27-EA0E-41F3-A47F-4D6DBF0E2C0C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971" y="6195000"/>
            <a:ext cx="767935" cy="594410"/>
          </a:xfrm>
          <a:prstGeom prst="rect">
            <a:avLst/>
          </a:prstGeom>
        </p:spPr>
      </p:pic>
      <p:sp>
        <p:nvSpPr>
          <p:cNvPr id="6" name="Content Placeholder 4"/>
          <p:cNvSpPr txBox="1">
            <a:spLocks/>
          </p:cNvSpPr>
          <p:nvPr/>
        </p:nvSpPr>
        <p:spPr>
          <a:xfrm>
            <a:off x="1069160" y="1661195"/>
            <a:ext cx="7008040" cy="3520405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800" b="1" kern="0" dirty="0"/>
              <a:t>Sharing Paramedic Costs 50/50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800" b="1" kern="0" dirty="0"/>
              <a:t>between Counties and State</a:t>
            </a:r>
          </a:p>
        </p:txBody>
      </p:sp>
      <p:sp>
        <p:nvSpPr>
          <p:cNvPr id="9" name="Shape 119"/>
          <p:cNvSpPr txBox="1">
            <a:spLocks/>
          </p:cNvSpPr>
          <p:nvPr/>
        </p:nvSpPr>
        <p:spPr bwMode="auto">
          <a:xfrm rot="-476">
            <a:off x="257750" y="140598"/>
            <a:ext cx="8657700" cy="8382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5400012" scaled="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91425" tIns="45700" rIns="91425" bIns="45700" numCol="1" anchor="ctr" anchorCtr="0" compatLnSpc="1">
            <a:prstTxWarp prst="textNoShape">
              <a:avLst/>
            </a:prstTxWarp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en-US" dirty="0"/>
              <a:t>Investing in our Paramedics</a:t>
            </a:r>
          </a:p>
        </p:txBody>
      </p:sp>
      <p:pic>
        <p:nvPicPr>
          <p:cNvPr id="2052" name="Picture 4" descr="Kent Patch">
            <a:extLst>
              <a:ext uri="{FF2B5EF4-FFF2-40B4-BE49-F238E27FC236}">
                <a16:creationId xmlns:a16="http://schemas.microsoft.com/office/drawing/2014/main" id="{9ADECD17-1E62-43C4-9D9D-886C683BD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261" y="3124200"/>
            <a:ext cx="1386357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4E2A33-150A-4DCE-90EB-1CAB92222B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818" y="3121435"/>
            <a:ext cx="1828800" cy="1923941"/>
          </a:xfrm>
          <a:prstGeom prst="rect">
            <a:avLst/>
          </a:prstGeom>
        </p:spPr>
      </p:pic>
      <p:pic>
        <p:nvPicPr>
          <p:cNvPr id="2055" name="Picture 4" descr="SCEMS">
            <a:extLst>
              <a:ext uri="{FF2B5EF4-FFF2-40B4-BE49-F238E27FC236}">
                <a16:creationId xmlns:a16="http://schemas.microsoft.com/office/drawing/2014/main" id="{6AEF33EC-D993-4E21-B1C5-364EBF083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320" y="3151583"/>
            <a:ext cx="1707480" cy="1697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340592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14238</TotalTime>
  <Words>867</Words>
  <Application>Microsoft Office PowerPoint</Application>
  <PresentationFormat>On-screen Show (4:3)</PresentationFormat>
  <Paragraphs>189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Courier New</vt:lpstr>
      <vt:lpstr>Times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New Castle County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Joanna Ewbank</dc:creator>
  <cp:lastModifiedBy>Miller, Jason</cp:lastModifiedBy>
  <cp:revision>834</cp:revision>
  <cp:lastPrinted>2019-03-25T13:50:03Z</cp:lastPrinted>
  <dcterms:created xsi:type="dcterms:W3CDTF">2011-03-08T15:59:38Z</dcterms:created>
  <dcterms:modified xsi:type="dcterms:W3CDTF">2019-03-26T15:27:03Z</dcterms:modified>
</cp:coreProperties>
</file>