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</p:sldMasterIdLst>
  <p:notesMasterIdLst>
    <p:notesMasterId r:id="rId30"/>
  </p:notesMasterIdLst>
  <p:handoutMasterIdLst>
    <p:handoutMasterId r:id="rId31"/>
  </p:handoutMasterIdLst>
  <p:sldIdLst>
    <p:sldId id="374" r:id="rId2"/>
    <p:sldId id="367" r:id="rId3"/>
    <p:sldId id="365" r:id="rId4"/>
    <p:sldId id="351" r:id="rId5"/>
    <p:sldId id="402" r:id="rId6"/>
    <p:sldId id="399" r:id="rId7"/>
    <p:sldId id="411" r:id="rId8"/>
    <p:sldId id="413" r:id="rId9"/>
    <p:sldId id="424" r:id="rId10"/>
    <p:sldId id="425" r:id="rId11"/>
    <p:sldId id="414" r:id="rId12"/>
    <p:sldId id="415" r:id="rId13"/>
    <p:sldId id="417" r:id="rId14"/>
    <p:sldId id="427" r:id="rId15"/>
    <p:sldId id="416" r:id="rId16"/>
    <p:sldId id="412" r:id="rId17"/>
    <p:sldId id="404" r:id="rId18"/>
    <p:sldId id="405" r:id="rId19"/>
    <p:sldId id="400" r:id="rId20"/>
    <p:sldId id="419" r:id="rId21"/>
    <p:sldId id="420" r:id="rId22"/>
    <p:sldId id="421" r:id="rId23"/>
    <p:sldId id="423" r:id="rId24"/>
    <p:sldId id="422" r:id="rId25"/>
    <p:sldId id="418" r:id="rId26"/>
    <p:sldId id="426" r:id="rId27"/>
    <p:sldId id="407" r:id="rId28"/>
    <p:sldId id="390" r:id="rId29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nstantia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B0B3223-7536-4794-B9B7-3E48B3D143D5}">
          <p14:sldIdLst>
            <p14:sldId id="374"/>
            <p14:sldId id="367"/>
            <p14:sldId id="365"/>
            <p14:sldId id="351"/>
            <p14:sldId id="402"/>
            <p14:sldId id="399"/>
            <p14:sldId id="411"/>
            <p14:sldId id="413"/>
            <p14:sldId id="424"/>
            <p14:sldId id="425"/>
            <p14:sldId id="414"/>
            <p14:sldId id="415"/>
            <p14:sldId id="417"/>
            <p14:sldId id="427"/>
            <p14:sldId id="416"/>
            <p14:sldId id="412"/>
            <p14:sldId id="404"/>
            <p14:sldId id="405"/>
            <p14:sldId id="400"/>
            <p14:sldId id="419"/>
            <p14:sldId id="420"/>
            <p14:sldId id="421"/>
            <p14:sldId id="423"/>
            <p14:sldId id="422"/>
            <p14:sldId id="418"/>
            <p14:sldId id="426"/>
            <p14:sldId id="407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96"/>
    <a:srgbClr val="09BF7A"/>
    <a:srgbClr val="6BC3A8"/>
    <a:srgbClr val="484848"/>
    <a:srgbClr val="333333"/>
    <a:srgbClr val="E1E7E5"/>
    <a:srgbClr val="17392E"/>
    <a:srgbClr val="327A64"/>
    <a:srgbClr val="124C48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3" autoAdjust="0"/>
    <p:restoredTop sz="89840" autoAdjust="0"/>
  </p:normalViewPr>
  <p:slideViewPr>
    <p:cSldViewPr>
      <p:cViewPr varScale="1">
        <p:scale>
          <a:sx n="78" d="100"/>
          <a:sy n="78" d="100"/>
        </p:scale>
        <p:origin x="1680" y="6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41A491-7AEC-4D73-8DA6-B6DCC883E3DA}" type="doc">
      <dgm:prSet loTypeId="urn:microsoft.com/office/officeart/2005/8/layout/pList2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8347A4-7A6C-49CB-96FB-76578AFC91A5}">
      <dgm:prSet phldrT="[Text]" custT="1"/>
      <dgm:spPr/>
      <dgm:t>
        <a:bodyPr/>
        <a:lstStyle/>
        <a:p>
          <a:r>
            <a:rPr lang="en-US" sz="17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Multi-Family Rentals</a:t>
          </a:r>
          <a:endParaRPr lang="en-US" sz="17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Demi" pitchFamily="34" charset="0"/>
          </a:endParaRPr>
        </a:p>
      </dgm:t>
    </dgm:pt>
    <dgm:pt modelId="{857EE1E1-A4D9-4C4E-A895-14E25E8B1B8F}" type="parTrans" cxnId="{899018A0-DAEE-47D2-83C6-D26DF578BFAA}">
      <dgm:prSet/>
      <dgm:spPr/>
      <dgm:t>
        <a:bodyPr/>
        <a:lstStyle/>
        <a:p>
          <a:endParaRPr lang="en-US"/>
        </a:p>
      </dgm:t>
    </dgm:pt>
    <dgm:pt modelId="{E01B61AA-8707-4EC3-9FD5-5FC63C5D8B02}" type="sibTrans" cxnId="{899018A0-DAEE-47D2-83C6-D26DF578BFAA}">
      <dgm:prSet/>
      <dgm:spPr/>
      <dgm:t>
        <a:bodyPr/>
        <a:lstStyle/>
        <a:p>
          <a:endParaRPr lang="en-US"/>
        </a:p>
      </dgm:t>
    </dgm:pt>
    <dgm:pt modelId="{1AF317BF-B2B7-41AA-9000-4C06A7F315EF}">
      <dgm:prSet phldrT="[Text]" custT="1"/>
      <dgm:spPr/>
      <dgm:t>
        <a:bodyPr/>
        <a:lstStyle/>
        <a:p>
          <a:r>
            <a:rPr lang="en-US" sz="17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Self-Help Housing</a:t>
          </a:r>
        </a:p>
      </dgm:t>
    </dgm:pt>
    <dgm:pt modelId="{07E7241C-1132-4BDF-B7FF-9C217E8E7AC8}" type="parTrans" cxnId="{25B30B53-4745-4622-882E-866B51E0C76C}">
      <dgm:prSet/>
      <dgm:spPr/>
      <dgm:t>
        <a:bodyPr/>
        <a:lstStyle/>
        <a:p>
          <a:endParaRPr lang="en-US"/>
        </a:p>
      </dgm:t>
    </dgm:pt>
    <dgm:pt modelId="{E90B7718-BA63-416E-821D-CCA406B81CE0}" type="sibTrans" cxnId="{25B30B53-4745-4622-882E-866B51E0C76C}">
      <dgm:prSet/>
      <dgm:spPr/>
      <dgm:t>
        <a:bodyPr/>
        <a:lstStyle/>
        <a:p>
          <a:endParaRPr lang="en-US"/>
        </a:p>
      </dgm:t>
    </dgm:pt>
    <dgm:pt modelId="{A4FD6890-DA66-40AC-A724-18936F071821}">
      <dgm:prSet custT="1"/>
      <dgm:spPr/>
      <dgm:t>
        <a:bodyPr/>
        <a:lstStyle/>
        <a:p>
          <a:r>
            <a:rPr lang="en-US" sz="17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Homebuyer’s Club </a:t>
          </a:r>
          <a:endParaRPr lang="en-US" sz="17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Demi" pitchFamily="34" charset="0"/>
          </a:endParaRPr>
        </a:p>
      </dgm:t>
    </dgm:pt>
    <dgm:pt modelId="{EFE64032-6A41-49C4-9758-84D3533E6DA1}" type="parTrans" cxnId="{C3DCDE91-8E58-48CF-83EC-AD3D3E43BE32}">
      <dgm:prSet/>
      <dgm:spPr/>
      <dgm:t>
        <a:bodyPr/>
        <a:lstStyle/>
        <a:p>
          <a:endParaRPr lang="en-US"/>
        </a:p>
      </dgm:t>
    </dgm:pt>
    <dgm:pt modelId="{DD932F26-8032-496F-AF01-532763696601}" type="sibTrans" cxnId="{C3DCDE91-8E58-48CF-83EC-AD3D3E43BE32}">
      <dgm:prSet/>
      <dgm:spPr/>
      <dgm:t>
        <a:bodyPr/>
        <a:lstStyle/>
        <a:p>
          <a:endParaRPr lang="en-US"/>
        </a:p>
      </dgm:t>
    </dgm:pt>
    <dgm:pt modelId="{8713A2DE-58E2-4B96-BD54-D9A9FAB82C6B}">
      <dgm:prSet phldrT="[Text]" custT="1"/>
      <dgm:spPr/>
      <dgm:t>
        <a:bodyPr/>
        <a:lstStyle/>
        <a:p>
          <a:r>
            <a:rPr lang="en-US" sz="17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Emergency Home Repairs</a:t>
          </a:r>
        </a:p>
      </dgm:t>
    </dgm:pt>
    <dgm:pt modelId="{1F5582E1-D1E7-4D83-94C2-65FF6113DB5C}" type="sibTrans" cxnId="{0E76BFE5-E568-4AC8-8F49-B21CCB58C158}">
      <dgm:prSet/>
      <dgm:spPr/>
      <dgm:t>
        <a:bodyPr/>
        <a:lstStyle/>
        <a:p>
          <a:endParaRPr lang="en-US"/>
        </a:p>
      </dgm:t>
    </dgm:pt>
    <dgm:pt modelId="{91CC3A80-0CD0-4139-A27F-86403EDE202C}" type="parTrans" cxnId="{0E76BFE5-E568-4AC8-8F49-B21CCB58C158}">
      <dgm:prSet/>
      <dgm:spPr/>
      <dgm:t>
        <a:bodyPr/>
        <a:lstStyle/>
        <a:p>
          <a:endParaRPr lang="en-US"/>
        </a:p>
      </dgm:t>
    </dgm:pt>
    <dgm:pt modelId="{C73C98AB-2958-48AC-809E-5434A1FE224E}" type="pres">
      <dgm:prSet presAssocID="{A941A491-7AEC-4D73-8DA6-B6DCC883E3DA}" presName="Name0" presStyleCnt="0">
        <dgm:presLayoutVars>
          <dgm:dir val="rev"/>
          <dgm:resizeHandles val="exact"/>
        </dgm:presLayoutVars>
      </dgm:prSet>
      <dgm:spPr/>
    </dgm:pt>
    <dgm:pt modelId="{53E5FA97-2E8E-4044-B178-AC4A6F37F71D}" type="pres">
      <dgm:prSet presAssocID="{A941A491-7AEC-4D73-8DA6-B6DCC883E3DA}" presName="bkgdShp" presStyleLbl="alignAccFollowNode1" presStyleIdx="0" presStyleCnt="1" custFlipVert="1" custScaleX="1754" custScaleY="4482" custLinFactNeighborX="-5263" custLinFactNeighborY="24278"/>
      <dgm:spPr/>
    </dgm:pt>
    <dgm:pt modelId="{07354F30-9A48-4BCB-A6EE-E6A47978CF50}" type="pres">
      <dgm:prSet presAssocID="{A941A491-7AEC-4D73-8DA6-B6DCC883E3DA}" presName="linComp" presStyleCnt="0"/>
      <dgm:spPr/>
    </dgm:pt>
    <dgm:pt modelId="{697CE494-E27F-4EA5-B1C1-4BADBB58BA04}" type="pres">
      <dgm:prSet presAssocID="{FC8347A4-7A6C-49CB-96FB-76578AFC91A5}" presName="compNode" presStyleCnt="0"/>
      <dgm:spPr/>
    </dgm:pt>
    <dgm:pt modelId="{3A2085E4-B7F8-400B-9121-82929415465D}" type="pres">
      <dgm:prSet presAssocID="{FC8347A4-7A6C-49CB-96FB-76578AFC91A5}" presName="node" presStyleLbl="node1" presStyleIdx="0" presStyleCnt="4" custScaleY="25543" custLinFactNeighborX="-1812" custLinFactNeighborY="-43345">
        <dgm:presLayoutVars>
          <dgm:bulletEnabled val="1"/>
        </dgm:presLayoutVars>
      </dgm:prSet>
      <dgm:spPr/>
    </dgm:pt>
    <dgm:pt modelId="{70648670-63DB-4350-9137-45945CF87766}" type="pres">
      <dgm:prSet presAssocID="{FC8347A4-7A6C-49CB-96FB-76578AFC91A5}" presName="invisiNode" presStyleLbl="node1" presStyleIdx="0" presStyleCnt="4"/>
      <dgm:spPr/>
    </dgm:pt>
    <dgm:pt modelId="{BA8A074B-7949-44EF-B4B0-24484887ED6E}" type="pres">
      <dgm:prSet presAssocID="{FC8347A4-7A6C-49CB-96FB-76578AFC91A5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5BEB6E-90D1-4FBD-95C8-233F9308879E}" type="pres">
      <dgm:prSet presAssocID="{E01B61AA-8707-4EC3-9FD5-5FC63C5D8B02}" presName="sibTrans" presStyleLbl="sibTrans2D1" presStyleIdx="0" presStyleCnt="0"/>
      <dgm:spPr/>
    </dgm:pt>
    <dgm:pt modelId="{99DF497D-79CB-4A01-B37C-13319E430730}" type="pres">
      <dgm:prSet presAssocID="{A4FD6890-DA66-40AC-A724-18936F071821}" presName="compNode" presStyleCnt="0"/>
      <dgm:spPr/>
    </dgm:pt>
    <dgm:pt modelId="{A3B84234-13A4-4797-950D-AED1E5576B1D}" type="pres">
      <dgm:prSet presAssocID="{A4FD6890-DA66-40AC-A724-18936F071821}" presName="node" presStyleLbl="node1" presStyleIdx="1" presStyleCnt="4" custScaleY="25543" custLinFactNeighborX="-1812" custLinFactNeighborY="-43345">
        <dgm:presLayoutVars>
          <dgm:bulletEnabled val="1"/>
        </dgm:presLayoutVars>
      </dgm:prSet>
      <dgm:spPr/>
    </dgm:pt>
    <dgm:pt modelId="{7B793B37-5CA3-49C9-B6C6-AE153CD6051B}" type="pres">
      <dgm:prSet presAssocID="{A4FD6890-DA66-40AC-A724-18936F071821}" presName="invisiNode" presStyleLbl="node1" presStyleIdx="1" presStyleCnt="4"/>
      <dgm:spPr/>
    </dgm:pt>
    <dgm:pt modelId="{0CD74AC1-0F4B-4B4F-B5B5-7EA50AC027F8}" type="pres">
      <dgm:prSet presAssocID="{A4FD6890-DA66-40AC-A724-18936F071821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691F7F-F852-485D-B94F-153A2CDF4107}" type="pres">
      <dgm:prSet presAssocID="{DD932F26-8032-496F-AF01-532763696601}" presName="sibTrans" presStyleLbl="sibTrans2D1" presStyleIdx="0" presStyleCnt="0"/>
      <dgm:spPr/>
    </dgm:pt>
    <dgm:pt modelId="{C6C11F0B-BF5C-46D1-A45E-E6FE223789FA}" type="pres">
      <dgm:prSet presAssocID="{1AF317BF-B2B7-41AA-9000-4C06A7F315EF}" presName="compNode" presStyleCnt="0"/>
      <dgm:spPr/>
    </dgm:pt>
    <dgm:pt modelId="{8529CD9D-49C3-42C3-BA9B-0116678DD05E}" type="pres">
      <dgm:prSet presAssocID="{1AF317BF-B2B7-41AA-9000-4C06A7F315EF}" presName="node" presStyleLbl="node1" presStyleIdx="2" presStyleCnt="4" custScaleY="25543" custLinFactNeighborX="-1812" custLinFactNeighborY="-43345">
        <dgm:presLayoutVars>
          <dgm:bulletEnabled val="1"/>
        </dgm:presLayoutVars>
      </dgm:prSet>
      <dgm:spPr/>
    </dgm:pt>
    <dgm:pt modelId="{985F007D-08B6-475B-901A-2E3317CD8C69}" type="pres">
      <dgm:prSet presAssocID="{1AF317BF-B2B7-41AA-9000-4C06A7F315EF}" presName="invisiNode" presStyleLbl="node1" presStyleIdx="2" presStyleCnt="4"/>
      <dgm:spPr/>
    </dgm:pt>
    <dgm:pt modelId="{84D685BE-B27E-4A98-A48F-6AA29B24867B}" type="pres">
      <dgm:prSet presAssocID="{1AF317BF-B2B7-41AA-9000-4C06A7F315EF}" presName="imagNode" presStyleLbl="f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051E0DD0-FA13-4ACD-BF8B-8BE8FA8F066A}" type="pres">
      <dgm:prSet presAssocID="{E90B7718-BA63-416E-821D-CCA406B81CE0}" presName="sibTrans" presStyleLbl="sibTrans2D1" presStyleIdx="0" presStyleCnt="0"/>
      <dgm:spPr/>
    </dgm:pt>
    <dgm:pt modelId="{9BFDFB93-A345-4073-B398-A270DB6AE393}" type="pres">
      <dgm:prSet presAssocID="{8713A2DE-58E2-4B96-BD54-D9A9FAB82C6B}" presName="compNode" presStyleCnt="0"/>
      <dgm:spPr/>
    </dgm:pt>
    <dgm:pt modelId="{4D10E4D7-BB2E-4680-BF52-9F34CD162469}" type="pres">
      <dgm:prSet presAssocID="{8713A2DE-58E2-4B96-BD54-D9A9FAB82C6B}" presName="node" presStyleLbl="node1" presStyleIdx="3" presStyleCnt="4" custScaleY="25543" custLinFactNeighborX="-1812" custLinFactNeighborY="-43345">
        <dgm:presLayoutVars>
          <dgm:bulletEnabled val="1"/>
        </dgm:presLayoutVars>
      </dgm:prSet>
      <dgm:spPr/>
    </dgm:pt>
    <dgm:pt modelId="{D97D7936-D7F3-49F8-910E-D92B3135CD63}" type="pres">
      <dgm:prSet presAssocID="{8713A2DE-58E2-4B96-BD54-D9A9FAB82C6B}" presName="invisiNode" presStyleLbl="node1" presStyleIdx="3" presStyleCnt="4"/>
      <dgm:spPr/>
    </dgm:pt>
    <dgm:pt modelId="{E8EA2C62-CB4F-484A-BCF5-BF389846EBFD}" type="pres">
      <dgm:prSet presAssocID="{8713A2DE-58E2-4B96-BD54-D9A9FAB82C6B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C301A21-A501-4AB6-BAE3-3F6290B21B6C}" type="presOf" srcId="{A941A491-7AEC-4D73-8DA6-B6DCC883E3DA}" destId="{C73C98AB-2958-48AC-809E-5434A1FE224E}" srcOrd="0" destOrd="0" presId="urn:microsoft.com/office/officeart/2005/8/layout/pList2#1"/>
    <dgm:cxn modelId="{1FA18323-9AA8-49F0-A0AE-3B49293D5E25}" type="presOf" srcId="{DD932F26-8032-496F-AF01-532763696601}" destId="{72691F7F-F852-485D-B94F-153A2CDF4107}" srcOrd="0" destOrd="0" presId="urn:microsoft.com/office/officeart/2005/8/layout/pList2#1"/>
    <dgm:cxn modelId="{CA4EF341-E49B-4E6D-B065-1D8F3818D882}" type="presOf" srcId="{E90B7718-BA63-416E-821D-CCA406B81CE0}" destId="{051E0DD0-FA13-4ACD-BF8B-8BE8FA8F066A}" srcOrd="0" destOrd="0" presId="urn:microsoft.com/office/officeart/2005/8/layout/pList2#1"/>
    <dgm:cxn modelId="{5DA53863-939F-440E-92C7-97FCC5570AF4}" type="presOf" srcId="{8713A2DE-58E2-4B96-BD54-D9A9FAB82C6B}" destId="{4D10E4D7-BB2E-4680-BF52-9F34CD162469}" srcOrd="0" destOrd="0" presId="urn:microsoft.com/office/officeart/2005/8/layout/pList2#1"/>
    <dgm:cxn modelId="{22388646-DA2B-47C1-AEBD-98AD49704E80}" type="presOf" srcId="{E01B61AA-8707-4EC3-9FD5-5FC63C5D8B02}" destId="{BE5BEB6E-90D1-4FBD-95C8-233F9308879E}" srcOrd="0" destOrd="0" presId="urn:microsoft.com/office/officeart/2005/8/layout/pList2#1"/>
    <dgm:cxn modelId="{25B30B53-4745-4622-882E-866B51E0C76C}" srcId="{A941A491-7AEC-4D73-8DA6-B6DCC883E3DA}" destId="{1AF317BF-B2B7-41AA-9000-4C06A7F315EF}" srcOrd="2" destOrd="0" parTransId="{07E7241C-1132-4BDF-B7FF-9C217E8E7AC8}" sibTransId="{E90B7718-BA63-416E-821D-CCA406B81CE0}"/>
    <dgm:cxn modelId="{C3DCDE91-8E58-48CF-83EC-AD3D3E43BE32}" srcId="{A941A491-7AEC-4D73-8DA6-B6DCC883E3DA}" destId="{A4FD6890-DA66-40AC-A724-18936F071821}" srcOrd="1" destOrd="0" parTransId="{EFE64032-6A41-49C4-9758-84D3533E6DA1}" sibTransId="{DD932F26-8032-496F-AF01-532763696601}"/>
    <dgm:cxn modelId="{899018A0-DAEE-47D2-83C6-D26DF578BFAA}" srcId="{A941A491-7AEC-4D73-8DA6-B6DCC883E3DA}" destId="{FC8347A4-7A6C-49CB-96FB-76578AFC91A5}" srcOrd="0" destOrd="0" parTransId="{857EE1E1-A4D9-4C4E-A895-14E25E8B1B8F}" sibTransId="{E01B61AA-8707-4EC3-9FD5-5FC63C5D8B02}"/>
    <dgm:cxn modelId="{70880EA7-96D2-45FF-842B-1BD76D95B83D}" type="presOf" srcId="{FC8347A4-7A6C-49CB-96FB-76578AFC91A5}" destId="{3A2085E4-B7F8-400B-9121-82929415465D}" srcOrd="0" destOrd="0" presId="urn:microsoft.com/office/officeart/2005/8/layout/pList2#1"/>
    <dgm:cxn modelId="{6745CBAA-C033-4531-BD21-1CFC0DF925DF}" type="presOf" srcId="{A4FD6890-DA66-40AC-A724-18936F071821}" destId="{A3B84234-13A4-4797-950D-AED1E5576B1D}" srcOrd="0" destOrd="0" presId="urn:microsoft.com/office/officeart/2005/8/layout/pList2#1"/>
    <dgm:cxn modelId="{4A96BFC0-552D-403C-B61A-F79C9C551134}" type="presOf" srcId="{1AF317BF-B2B7-41AA-9000-4C06A7F315EF}" destId="{8529CD9D-49C3-42C3-BA9B-0116678DD05E}" srcOrd="0" destOrd="0" presId="urn:microsoft.com/office/officeart/2005/8/layout/pList2#1"/>
    <dgm:cxn modelId="{0E76BFE5-E568-4AC8-8F49-B21CCB58C158}" srcId="{A941A491-7AEC-4D73-8DA6-B6DCC883E3DA}" destId="{8713A2DE-58E2-4B96-BD54-D9A9FAB82C6B}" srcOrd="3" destOrd="0" parTransId="{91CC3A80-0CD0-4139-A27F-86403EDE202C}" sibTransId="{1F5582E1-D1E7-4D83-94C2-65FF6113DB5C}"/>
    <dgm:cxn modelId="{D541FD2E-A476-442A-A8B3-9DBEAD5FA29B}" type="presParOf" srcId="{C73C98AB-2958-48AC-809E-5434A1FE224E}" destId="{53E5FA97-2E8E-4044-B178-AC4A6F37F71D}" srcOrd="0" destOrd="0" presId="urn:microsoft.com/office/officeart/2005/8/layout/pList2#1"/>
    <dgm:cxn modelId="{902A3FDA-EEA2-44B0-98C7-9EA31C604624}" type="presParOf" srcId="{C73C98AB-2958-48AC-809E-5434A1FE224E}" destId="{07354F30-9A48-4BCB-A6EE-E6A47978CF50}" srcOrd="1" destOrd="0" presId="urn:microsoft.com/office/officeart/2005/8/layout/pList2#1"/>
    <dgm:cxn modelId="{881AFB78-73D1-415D-9E0D-6949616D21A9}" type="presParOf" srcId="{07354F30-9A48-4BCB-A6EE-E6A47978CF50}" destId="{697CE494-E27F-4EA5-B1C1-4BADBB58BA04}" srcOrd="0" destOrd="0" presId="urn:microsoft.com/office/officeart/2005/8/layout/pList2#1"/>
    <dgm:cxn modelId="{DFDCAE8C-20B4-4E2B-AD1B-32C4CE91AB0F}" type="presParOf" srcId="{697CE494-E27F-4EA5-B1C1-4BADBB58BA04}" destId="{3A2085E4-B7F8-400B-9121-82929415465D}" srcOrd="0" destOrd="0" presId="urn:microsoft.com/office/officeart/2005/8/layout/pList2#1"/>
    <dgm:cxn modelId="{8674B113-B175-4F79-8BA3-956017C5CC1B}" type="presParOf" srcId="{697CE494-E27F-4EA5-B1C1-4BADBB58BA04}" destId="{70648670-63DB-4350-9137-45945CF87766}" srcOrd="1" destOrd="0" presId="urn:microsoft.com/office/officeart/2005/8/layout/pList2#1"/>
    <dgm:cxn modelId="{CA8EA46B-C2FB-4364-9CD5-729471510E2C}" type="presParOf" srcId="{697CE494-E27F-4EA5-B1C1-4BADBB58BA04}" destId="{BA8A074B-7949-44EF-B4B0-24484887ED6E}" srcOrd="2" destOrd="0" presId="urn:microsoft.com/office/officeart/2005/8/layout/pList2#1"/>
    <dgm:cxn modelId="{4DE9967F-3A8B-4D1C-9453-AD1B3FA2CEF9}" type="presParOf" srcId="{07354F30-9A48-4BCB-A6EE-E6A47978CF50}" destId="{BE5BEB6E-90D1-4FBD-95C8-233F9308879E}" srcOrd="1" destOrd="0" presId="urn:microsoft.com/office/officeart/2005/8/layout/pList2#1"/>
    <dgm:cxn modelId="{3E18EF7C-EDC1-43A2-8037-195415976F24}" type="presParOf" srcId="{07354F30-9A48-4BCB-A6EE-E6A47978CF50}" destId="{99DF497D-79CB-4A01-B37C-13319E430730}" srcOrd="2" destOrd="0" presId="urn:microsoft.com/office/officeart/2005/8/layout/pList2#1"/>
    <dgm:cxn modelId="{02E022E2-12AA-4269-87CA-02ED07C1F7AA}" type="presParOf" srcId="{99DF497D-79CB-4A01-B37C-13319E430730}" destId="{A3B84234-13A4-4797-950D-AED1E5576B1D}" srcOrd="0" destOrd="0" presId="urn:microsoft.com/office/officeart/2005/8/layout/pList2#1"/>
    <dgm:cxn modelId="{17D89578-9554-4AFD-BA78-E307607E7682}" type="presParOf" srcId="{99DF497D-79CB-4A01-B37C-13319E430730}" destId="{7B793B37-5CA3-49C9-B6C6-AE153CD6051B}" srcOrd="1" destOrd="0" presId="urn:microsoft.com/office/officeart/2005/8/layout/pList2#1"/>
    <dgm:cxn modelId="{6C8FED2F-BC33-4E8A-8C95-66A27B2889ED}" type="presParOf" srcId="{99DF497D-79CB-4A01-B37C-13319E430730}" destId="{0CD74AC1-0F4B-4B4F-B5B5-7EA50AC027F8}" srcOrd="2" destOrd="0" presId="urn:microsoft.com/office/officeart/2005/8/layout/pList2#1"/>
    <dgm:cxn modelId="{1DE73F2A-A40A-41D1-B173-97D123D4B59E}" type="presParOf" srcId="{07354F30-9A48-4BCB-A6EE-E6A47978CF50}" destId="{72691F7F-F852-485D-B94F-153A2CDF4107}" srcOrd="3" destOrd="0" presId="urn:microsoft.com/office/officeart/2005/8/layout/pList2#1"/>
    <dgm:cxn modelId="{3BB1DBB6-3F2A-4C5B-A63B-2384CCEECA39}" type="presParOf" srcId="{07354F30-9A48-4BCB-A6EE-E6A47978CF50}" destId="{C6C11F0B-BF5C-46D1-A45E-E6FE223789FA}" srcOrd="4" destOrd="0" presId="urn:microsoft.com/office/officeart/2005/8/layout/pList2#1"/>
    <dgm:cxn modelId="{CF4BF868-12ED-4FC4-8BE4-2A4795F159F8}" type="presParOf" srcId="{C6C11F0B-BF5C-46D1-A45E-E6FE223789FA}" destId="{8529CD9D-49C3-42C3-BA9B-0116678DD05E}" srcOrd="0" destOrd="0" presId="urn:microsoft.com/office/officeart/2005/8/layout/pList2#1"/>
    <dgm:cxn modelId="{47316AC5-3F9B-4A09-8480-2383D27D1F2F}" type="presParOf" srcId="{C6C11F0B-BF5C-46D1-A45E-E6FE223789FA}" destId="{985F007D-08B6-475B-901A-2E3317CD8C69}" srcOrd="1" destOrd="0" presId="urn:microsoft.com/office/officeart/2005/8/layout/pList2#1"/>
    <dgm:cxn modelId="{A1484605-4ED8-4909-8D39-3A662B715C51}" type="presParOf" srcId="{C6C11F0B-BF5C-46D1-A45E-E6FE223789FA}" destId="{84D685BE-B27E-4A98-A48F-6AA29B24867B}" srcOrd="2" destOrd="0" presId="urn:microsoft.com/office/officeart/2005/8/layout/pList2#1"/>
    <dgm:cxn modelId="{C360F4FE-2C3B-452F-AC7D-01DD53DF9331}" type="presParOf" srcId="{07354F30-9A48-4BCB-A6EE-E6A47978CF50}" destId="{051E0DD0-FA13-4ACD-BF8B-8BE8FA8F066A}" srcOrd="5" destOrd="0" presId="urn:microsoft.com/office/officeart/2005/8/layout/pList2#1"/>
    <dgm:cxn modelId="{EB0A040E-187C-4F06-B0F5-A2D45FFC18D4}" type="presParOf" srcId="{07354F30-9A48-4BCB-A6EE-E6A47978CF50}" destId="{9BFDFB93-A345-4073-B398-A270DB6AE393}" srcOrd="6" destOrd="0" presId="urn:microsoft.com/office/officeart/2005/8/layout/pList2#1"/>
    <dgm:cxn modelId="{F14BB609-9A67-490B-9F97-728B2E65F026}" type="presParOf" srcId="{9BFDFB93-A345-4073-B398-A270DB6AE393}" destId="{4D10E4D7-BB2E-4680-BF52-9F34CD162469}" srcOrd="0" destOrd="0" presId="urn:microsoft.com/office/officeart/2005/8/layout/pList2#1"/>
    <dgm:cxn modelId="{F5E03ED7-514B-4F03-8962-9435BDDF3D9B}" type="presParOf" srcId="{9BFDFB93-A345-4073-B398-A270DB6AE393}" destId="{D97D7936-D7F3-49F8-910E-D92B3135CD63}" srcOrd="1" destOrd="0" presId="urn:microsoft.com/office/officeart/2005/8/layout/pList2#1"/>
    <dgm:cxn modelId="{70EDAA62-9382-4C0F-A16D-843DF3010B45}" type="presParOf" srcId="{9BFDFB93-A345-4073-B398-A270DB6AE393}" destId="{E8EA2C62-CB4F-484A-BCF5-BF389846EBFD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5FA97-2E8E-4044-B178-AC4A6F37F71D}">
      <dsp:nvSpPr>
        <dsp:cNvPr id="0" name=""/>
        <dsp:cNvSpPr/>
      </dsp:nvSpPr>
      <dsp:spPr>
        <a:xfrm flipV="1">
          <a:off x="3810030" y="1276095"/>
          <a:ext cx="152366" cy="793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A074B-7949-44EF-B4B0-24484887ED6E}">
      <dsp:nvSpPr>
        <dsp:cNvPr id="0" name=""/>
        <dsp:cNvSpPr/>
      </dsp:nvSpPr>
      <dsp:spPr>
        <a:xfrm>
          <a:off x="6525941" y="639209"/>
          <a:ext cx="1897862" cy="12990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2085E4-B7F8-400B-9121-82929415465D}">
      <dsp:nvSpPr>
        <dsp:cNvPr id="0" name=""/>
        <dsp:cNvSpPr/>
      </dsp:nvSpPr>
      <dsp:spPr>
        <a:xfrm rot="10800000">
          <a:off x="6491552" y="2042033"/>
          <a:ext cx="1897862" cy="5530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Multi-Family Rentals</a:t>
          </a:r>
          <a:endParaRPr lang="en-US" sz="1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Demi" pitchFamily="34" charset="0"/>
          </a:endParaRPr>
        </a:p>
      </dsp:txBody>
      <dsp:txXfrm rot="10800000">
        <a:off x="6508560" y="2042033"/>
        <a:ext cx="1863846" cy="536023"/>
      </dsp:txXfrm>
    </dsp:sp>
    <dsp:sp modelId="{0CD74AC1-0F4B-4B4F-B5B5-7EA50AC027F8}">
      <dsp:nvSpPr>
        <dsp:cNvPr id="0" name=""/>
        <dsp:cNvSpPr/>
      </dsp:nvSpPr>
      <dsp:spPr>
        <a:xfrm>
          <a:off x="4438293" y="639209"/>
          <a:ext cx="1897862" cy="12990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B84234-13A4-4797-950D-AED1E5576B1D}">
      <dsp:nvSpPr>
        <dsp:cNvPr id="0" name=""/>
        <dsp:cNvSpPr/>
      </dsp:nvSpPr>
      <dsp:spPr>
        <a:xfrm rot="10800000">
          <a:off x="4403903" y="2042033"/>
          <a:ext cx="1897862" cy="5530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Homebuyer’s Club </a:t>
          </a:r>
          <a:endParaRPr lang="en-US" sz="1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Demi" pitchFamily="34" charset="0"/>
          </a:endParaRPr>
        </a:p>
      </dsp:txBody>
      <dsp:txXfrm rot="10800000">
        <a:off x="4420911" y="2042033"/>
        <a:ext cx="1863846" cy="536023"/>
      </dsp:txXfrm>
    </dsp:sp>
    <dsp:sp modelId="{84D685BE-B27E-4A98-A48F-6AA29B24867B}">
      <dsp:nvSpPr>
        <dsp:cNvPr id="0" name=""/>
        <dsp:cNvSpPr/>
      </dsp:nvSpPr>
      <dsp:spPr>
        <a:xfrm>
          <a:off x="2350644" y="639209"/>
          <a:ext cx="1897862" cy="1299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29CD9D-49C3-42C3-BA9B-0116678DD05E}">
      <dsp:nvSpPr>
        <dsp:cNvPr id="0" name=""/>
        <dsp:cNvSpPr/>
      </dsp:nvSpPr>
      <dsp:spPr>
        <a:xfrm rot="10800000">
          <a:off x="2316255" y="2042033"/>
          <a:ext cx="1897862" cy="5530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Self-Help Housing</a:t>
          </a:r>
        </a:p>
      </dsp:txBody>
      <dsp:txXfrm rot="10800000">
        <a:off x="2333263" y="2042033"/>
        <a:ext cx="1863846" cy="536023"/>
      </dsp:txXfrm>
    </dsp:sp>
    <dsp:sp modelId="{E8EA2C62-CB4F-484A-BCF5-BF389846EBFD}">
      <dsp:nvSpPr>
        <dsp:cNvPr id="0" name=""/>
        <dsp:cNvSpPr/>
      </dsp:nvSpPr>
      <dsp:spPr>
        <a:xfrm>
          <a:off x="262996" y="639209"/>
          <a:ext cx="1897862" cy="12990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0E4D7-BB2E-4680-BF52-9F34CD162469}">
      <dsp:nvSpPr>
        <dsp:cNvPr id="0" name=""/>
        <dsp:cNvSpPr/>
      </dsp:nvSpPr>
      <dsp:spPr>
        <a:xfrm rot="10800000">
          <a:off x="228607" y="2042033"/>
          <a:ext cx="1897862" cy="5530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rPr>
            <a:t>Emergency Home Repairs</a:t>
          </a:r>
        </a:p>
      </dsp:txBody>
      <dsp:txXfrm rot="10800000">
        <a:off x="245615" y="2042033"/>
        <a:ext cx="1863846" cy="536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7C509927-D82A-42CB-9DB1-5DAF3CD82ADE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96ED940-75AF-47FC-B625-34E1E7607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82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86FD3B6-CB9B-441D-9817-01F9CFA7DB22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B120A01-156E-A14A-94BB-5C5AD87FE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716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49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7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5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40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3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9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9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91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11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5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8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2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9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67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72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60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18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5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6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20A01-156E-A14A-94BB-5C5AD87FE2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9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4907020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C74B9-1CA9-490E-92C5-E14113778ECC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38F8-D42F-4F4B-AA81-44B88A2338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475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ED8B-60EB-40EE-A905-97961DCE1CEF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76971-C156-C24B-BF0B-040EA6F7D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933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5000" b="1" cap="none">
                <a:effectLst>
                  <a:outerShdw blurRad="190500" dist="63500" dir="2700000" algn="tl">
                    <a:schemeClr val="tx1">
                      <a:lumMod val="50000"/>
                      <a:lumOff val="50000"/>
                      <a:alpha val="65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 i="1" spc="0">
                <a:solidFill>
                  <a:srgbClr val="33333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2706-745C-4B1E-9320-A47FBCE95423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7AC1-16FC-CB44-903D-A7DA127675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51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E772-222F-4AC4-8F78-E4EC57814B14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0E66-8FA3-7146-BF60-27FB8D131A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01723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015289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9115F-6056-4370-BC52-886B749BD3FF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D297-0BA5-4244-BA3E-6002423522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1967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99EA-1EFF-4425-A461-763BA3E41327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EBBFB-1EE0-BD4D-8E96-5A35AFF9B7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7587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F356-C42E-4C17-BC35-42959663FD50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03C5E-A33A-884E-9A40-EBA24ABE0C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916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4A54-5A2D-4730-B4F3-264AEFF748D3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68DE-AA3E-B04E-98F4-579C4C9DEE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4469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5320F7FB-7C36-4230-B64D-0110620FEF8C}" type="datetime1">
              <a:rPr lang="en-US" smtClean="0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7FDF0706-504B-374F-B281-9F709DE80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</p:sldLayoutIdLst>
  <p:transition spd="slow">
    <p:pull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b="1" i="0" kern="1200" spc="-150">
          <a:solidFill>
            <a:srgbClr val="124C4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ＭＳ Ｐゴシック" charset="0"/>
          <a:cs typeface="Myriad Pro Semibold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193D32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200" b="0" kern="1200">
          <a:solidFill>
            <a:srgbClr val="333333"/>
          </a:solidFill>
          <a:latin typeface="Franklin Gothic Medium"/>
          <a:ea typeface="ＭＳ Ｐゴシック" charset="0"/>
          <a:cs typeface="Franklin Gothic Medium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200" b="0" kern="1200">
          <a:solidFill>
            <a:srgbClr val="333333"/>
          </a:solidFill>
          <a:latin typeface="Franklin Gothic Medium"/>
          <a:ea typeface="ＭＳ Ｐゴシック" charset="0"/>
          <a:cs typeface="Franklin Gothic Medium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200" b="0" kern="1200">
          <a:solidFill>
            <a:srgbClr val="333333"/>
          </a:solidFill>
          <a:latin typeface="Franklin Gothic Medium"/>
          <a:ea typeface="ＭＳ Ｐゴシック" charset="0"/>
          <a:cs typeface="Franklin Gothic Medium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200" b="0" kern="1200">
          <a:solidFill>
            <a:srgbClr val="333333"/>
          </a:solidFill>
          <a:latin typeface="Franklin Gothic Medium"/>
          <a:ea typeface="ＭＳ Ｐゴシック" charset="0"/>
          <a:cs typeface="Franklin Gothic Medium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200" b="0" kern="1200">
          <a:solidFill>
            <a:srgbClr val="333333"/>
          </a:solidFill>
          <a:latin typeface="Franklin Gothic Medium"/>
          <a:ea typeface="ＭＳ Ｐゴシック" charset="0"/>
          <a:cs typeface="Franklin Gothic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manadujano@milfordhousing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lfordhousing.com/" TargetMode="External"/><Relationship Id="rId4" Type="http://schemas.openxmlformats.org/officeDocument/2006/relationships/hyperlink" Target="http://www.zemoddelaware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873375"/>
            <a:ext cx="9144000" cy="1774825"/>
          </a:xfrm>
        </p:spPr>
        <p:txBody>
          <a:bodyPr>
            <a:noAutofit/>
          </a:bodyPr>
          <a:lstStyle/>
          <a:p>
            <a:pPr algn="ctr">
              <a:lnSpc>
                <a:spcPts val="4400"/>
              </a:lnSpc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arkisim" pitchFamily="34" charset="-79"/>
              </a:rPr>
              <a:t>Milford Housing</a:t>
            </a:r>
            <a:b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arkisim" pitchFamily="34" charset="-79"/>
              </a:rPr>
            </a:b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arkisim" pitchFamily="34" charset="-79"/>
              </a:rPr>
              <a:t>Development Corporation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arkisim" pitchFamily="34" charset="-79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9144000" cy="609600"/>
          </a:xfrm>
        </p:spPr>
        <p:txBody>
          <a:bodyPr/>
          <a:lstStyle/>
          <a:p>
            <a:pPr algn="ctr">
              <a:lnSpc>
                <a:spcPct val="70000"/>
              </a:lnSpc>
              <a:buNone/>
            </a:pPr>
            <a:r>
              <a:rPr lang="en-US" sz="2800" i="1" dirty="0">
                <a:solidFill>
                  <a:srgbClr val="424242"/>
                </a:solidFill>
                <a:latin typeface="Franklin Gothic Medium Cond" pitchFamily="34" charset="0"/>
              </a:rPr>
              <a:t>Providing Affordable Housing Solutions</a:t>
            </a:r>
          </a:p>
        </p:txBody>
      </p:sp>
      <p:pic>
        <p:nvPicPr>
          <p:cNvPr id="35841" name="Picture 1" descr="C:\Users\vmiller\Desktop\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600"/>
            <a:ext cx="9144000" cy="18853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305799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 Healthy Home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building, window, indoor, wall&#10;&#10;Description generated with high confidence">
            <a:extLst>
              <a:ext uri="{FF2B5EF4-FFF2-40B4-BE49-F238E27FC236}">
                <a16:creationId xmlns:a16="http://schemas.microsoft.com/office/drawing/2014/main" id="{A1CFB32E-617E-4119-B66E-FF83998979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1300313"/>
            <a:ext cx="3139563" cy="4186084"/>
          </a:xfrm>
          <a:prstGeom prst="rect">
            <a:avLst/>
          </a:prstGeom>
        </p:spPr>
      </p:pic>
      <p:pic>
        <p:nvPicPr>
          <p:cNvPr id="8" name="Picture 7" descr="A picture containing wall, indoor, bathroom, white&#10;&#10;Description generated with very high confidence">
            <a:extLst>
              <a:ext uri="{FF2B5EF4-FFF2-40B4-BE49-F238E27FC236}">
                <a16:creationId xmlns:a16="http://schemas.microsoft.com/office/drawing/2014/main" id="{460E4663-4C7D-4152-9782-289B29C6A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7"/>
                    </a14:imgEffect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7500"/>
          <a:stretch/>
        </p:blipFill>
        <p:spPr>
          <a:xfrm>
            <a:off x="4701264" y="1295400"/>
            <a:ext cx="3259665" cy="4190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66542-67B4-480C-9517-B8CE1C9317CC}"/>
              </a:ext>
            </a:extLst>
          </p:cNvPr>
          <p:cNvSpPr txBox="1"/>
          <p:nvPr/>
        </p:nvSpPr>
        <p:spPr>
          <a:xfrm>
            <a:off x="1828800" y="562404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Magic Boxes</a:t>
            </a:r>
          </a:p>
        </p:txBody>
      </p:sp>
    </p:spTree>
    <p:extLst>
      <p:ext uri="{BB962C8B-B14F-4D97-AF65-F5344CB8AC3E}">
        <p14:creationId xmlns:p14="http://schemas.microsoft.com/office/powerpoint/2010/main" val="3285218877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305799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 Healthy Home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198" y="1229032"/>
            <a:ext cx="8305799" cy="4838691"/>
          </a:xfrm>
        </p:spPr>
        <p:txBody>
          <a:bodyPr/>
          <a:lstStyle/>
          <a:p>
            <a:pPr>
              <a:defRPr/>
            </a:pPr>
            <a:r>
              <a:rPr lang="en-US" sz="2600" dirty="0" err="1"/>
              <a:t>ZeMod’s</a:t>
            </a:r>
            <a:r>
              <a:rPr lang="en-US" sz="2600" dirty="0"/>
              <a:t> high-quality materials and Indoor </a:t>
            </a:r>
            <a:r>
              <a:rPr lang="en-US" sz="2600" dirty="0" err="1"/>
              <a:t>airPLUS</a:t>
            </a:r>
            <a:r>
              <a:rPr lang="en-US" sz="2600" dirty="0"/>
              <a:t> Certification enhance your family’s health.</a:t>
            </a:r>
          </a:p>
          <a:p>
            <a:pPr>
              <a:defRPr/>
            </a:pPr>
            <a:r>
              <a:rPr lang="en-US" sz="2600" dirty="0"/>
              <a:t>All the paints, flooring, cabinets, and other finishes in the </a:t>
            </a:r>
            <a:r>
              <a:rPr lang="en-US" sz="2600" dirty="0" err="1"/>
              <a:t>ZeMod</a:t>
            </a:r>
            <a:r>
              <a:rPr lang="en-US" sz="2600" dirty="0"/>
              <a:t> are low-VOC. Reducing your exposure to airborne pollutants. </a:t>
            </a:r>
          </a:p>
          <a:p>
            <a:pPr>
              <a:defRPr/>
            </a:pPr>
            <a:r>
              <a:rPr lang="en-US" sz="2600" dirty="0"/>
              <a:t>These low emission materials include:</a:t>
            </a:r>
          </a:p>
          <a:p>
            <a:pPr lvl="2">
              <a:defRPr/>
            </a:pPr>
            <a:r>
              <a:rPr lang="en-US" sz="2600" dirty="0"/>
              <a:t>Formaldehyde-free products</a:t>
            </a:r>
          </a:p>
          <a:p>
            <a:pPr lvl="2">
              <a:defRPr/>
            </a:pPr>
            <a:r>
              <a:rPr lang="en-US" sz="2600" dirty="0"/>
              <a:t>Hardwood cabinets and low-VOC countertops</a:t>
            </a:r>
          </a:p>
          <a:p>
            <a:pPr lvl="2">
              <a:defRPr/>
            </a:pPr>
            <a:r>
              <a:rPr lang="en-US" sz="2600" dirty="0"/>
              <a:t>Low-VOC paints and finishes</a:t>
            </a:r>
          </a:p>
          <a:p>
            <a:pPr lvl="2">
              <a:defRPr/>
            </a:pPr>
            <a:r>
              <a:rPr lang="en-US" sz="2600" dirty="0"/>
              <a:t>Hardwood flooring</a:t>
            </a:r>
          </a:p>
          <a:p>
            <a:pPr lvl="2">
              <a:defRPr/>
            </a:pPr>
            <a:r>
              <a:rPr lang="en-US" sz="2600" dirty="0"/>
              <a:t>Sheetrock walls</a:t>
            </a:r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934426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52400"/>
            <a:ext cx="8515350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Affordable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9143999" cy="451960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/>
              <a:t>	The Solstice Model		The Sundial Model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7C0C558-4F9F-496E-987B-64CEAA068F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" y="1905000"/>
            <a:ext cx="4563704" cy="3994489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14CC40B-ED00-4E12-9A6E-6E732C296D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919288"/>
            <a:ext cx="4547379" cy="39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49186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52400"/>
            <a:ext cx="8515350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Affordable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9143999" cy="451960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b="1" dirty="0"/>
              <a:t>	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The Solstice Model</a:t>
            </a:r>
            <a:r>
              <a:rPr lang="en-US" sz="28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10967880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52400"/>
            <a:ext cx="8515350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Affordable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9143999" cy="451960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b="1" dirty="0"/>
              <a:t>	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The Sundial Model</a:t>
            </a:r>
            <a:r>
              <a:rPr lang="en-US" sz="28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01293111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52400"/>
            <a:ext cx="8515350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Affordable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55852" cy="487678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We’ll even help you buy it.</a:t>
            </a:r>
          </a:p>
          <a:p>
            <a:pPr marL="0" indent="0">
              <a:buNone/>
              <a:defRPr/>
            </a:pPr>
            <a:r>
              <a:rPr lang="en-US" sz="2600" dirty="0"/>
              <a:t>The </a:t>
            </a:r>
            <a:r>
              <a:rPr lang="en-US" sz="2600" dirty="0" err="1"/>
              <a:t>ZeMod</a:t>
            </a:r>
            <a:r>
              <a:rPr lang="en-US" sz="2600" dirty="0"/>
              <a:t> Delaware program services include:</a:t>
            </a:r>
          </a:p>
          <a:p>
            <a:pPr>
              <a:defRPr/>
            </a:pPr>
            <a:r>
              <a:rPr lang="en-US" sz="2600" dirty="0"/>
              <a:t>Homebuyer counseling and financial empowerment courses: Help getting mortgage ready</a:t>
            </a:r>
          </a:p>
          <a:p>
            <a:pPr>
              <a:defRPr/>
            </a:pPr>
            <a:r>
              <a:rPr lang="en-US" sz="2600" dirty="0"/>
              <a:t>Down-payment assistance to qualified buyers below 120% AMI (Up to $25,000 for eligible buyers)</a:t>
            </a:r>
          </a:p>
          <a:p>
            <a:pPr>
              <a:defRPr/>
            </a:pPr>
            <a:r>
              <a:rPr lang="en-US" sz="2600" dirty="0"/>
              <a:t>Renewable energy incentives for qualified buyers below 120% AMI (Up to $16,500 for eligible buyers)</a:t>
            </a:r>
          </a:p>
          <a:p>
            <a:pPr>
              <a:defRPr/>
            </a:pPr>
            <a:r>
              <a:rPr lang="en-US" sz="2600" dirty="0"/>
              <a:t>Assistance in choosing suitable and affordable lots</a:t>
            </a:r>
          </a:p>
          <a:p>
            <a:pPr>
              <a:defRPr/>
            </a:pPr>
            <a:r>
              <a:rPr lang="en-US" sz="2600" dirty="0"/>
              <a:t>Access to MHDC’s inventory of lots as well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2457263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ZeMod Delaware Program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46338"/>
            <a:ext cx="8305800" cy="3505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Partnership Makes It Possible!</a:t>
            </a:r>
          </a:p>
          <a:p>
            <a:r>
              <a:rPr lang="en-US" sz="2400" dirty="0"/>
              <a:t>The ZeMod Delaware Program is a 3-year pilot program funded by the Delaware Sustainable Energy Utility (DE SEU). </a:t>
            </a:r>
          </a:p>
          <a:p>
            <a:r>
              <a:rPr lang="en-US" sz="2400" dirty="0"/>
              <a:t>Milford Housing Development Corporation administers the program and packages the loans.</a:t>
            </a:r>
          </a:p>
          <a:p>
            <a:r>
              <a:rPr lang="en-US" sz="2400" dirty="0" err="1"/>
              <a:t>Beracah</a:t>
            </a:r>
            <a:r>
              <a:rPr lang="en-US" sz="2400" dirty="0"/>
              <a:t> Homes builds all </a:t>
            </a:r>
            <a:r>
              <a:rPr lang="en-US" sz="2400" dirty="0" err="1"/>
              <a:t>ZeMod</a:t>
            </a:r>
            <a:r>
              <a:rPr lang="en-US" sz="2400" dirty="0"/>
              <a:t> homes.</a:t>
            </a:r>
          </a:p>
          <a:p>
            <a:r>
              <a:rPr lang="en-US" sz="2400" dirty="0"/>
              <a:t>Vermont Energy Investment Corporation (VEIC) provides Technical Consulting Assistance.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0E86FB25-CBBD-45B1-85D4-B0B9519357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1"/>
            <a:ext cx="2153732" cy="1243011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9D9A79-2F95-4EC3-A6E6-D77B50BC08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02" y="4751539"/>
            <a:ext cx="1516898" cy="1284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AA94CF-F74A-45AF-98DD-1F4F28AFC4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81" y="5123732"/>
            <a:ext cx="2120638" cy="591268"/>
          </a:xfrm>
          <a:prstGeom prst="rect">
            <a:avLst/>
          </a:prstGeom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2F945A3-7C65-47BD-8D75-0F036D0EE2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34" y="4751538"/>
            <a:ext cx="1725366" cy="12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747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ZeMod Delaware Features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0668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62316" cy="2438400"/>
          </a:xfrm>
        </p:spPr>
        <p:txBody>
          <a:bodyPr numCol="2"/>
          <a:lstStyle/>
          <a:p>
            <a:r>
              <a:rPr lang="en-US" sz="1600" dirty="0"/>
              <a:t>Hard-surface flooring in kitchens, baths, entry, laundry, and utility rooms</a:t>
            </a:r>
          </a:p>
          <a:p>
            <a:r>
              <a:rPr lang="en-US" sz="1600" dirty="0"/>
              <a:t>Certified low-VOC or no-VOC interior paints and finishes</a:t>
            </a:r>
          </a:p>
          <a:p>
            <a:r>
              <a:rPr lang="en-US" sz="1600" dirty="0"/>
              <a:t>All ENERGY STAR appliances and lighting included</a:t>
            </a:r>
          </a:p>
          <a:p>
            <a:r>
              <a:rPr lang="en-US" sz="1600" dirty="0"/>
              <a:t>Certified low-formaldehyde, composite wood materials and structural plywood</a:t>
            </a:r>
          </a:p>
          <a:p>
            <a:r>
              <a:rPr lang="en-US" sz="1600" dirty="0"/>
              <a:t>CO alarms installed in each sleeping zone</a:t>
            </a:r>
          </a:p>
          <a:p>
            <a:r>
              <a:rPr lang="en-US" sz="1600" dirty="0"/>
              <a:t>Insulation, air tightness, and HVAC efficiency exceeds ENERGY STAR standards</a:t>
            </a:r>
          </a:p>
          <a:p>
            <a:r>
              <a:rPr lang="en-US" sz="1600" dirty="0"/>
              <a:t>Sound dampened mechanical room</a:t>
            </a:r>
          </a:p>
          <a:p>
            <a:r>
              <a:rPr lang="en-US" sz="1600" dirty="0"/>
              <a:t>Material &amp; construction details significantly reduce maintenance</a:t>
            </a:r>
          </a:p>
          <a:p>
            <a:r>
              <a:rPr lang="en-US" sz="1600" dirty="0"/>
              <a:t>Open floor with large kitchen and ample closet space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778"/>
          <a:stretch/>
        </p:blipFill>
        <p:spPr>
          <a:xfrm>
            <a:off x="176884" y="3657600"/>
            <a:ext cx="8589058" cy="2362200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476869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ZeMod Delaware Features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0668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3962400" cy="4952997"/>
          </a:xfrm>
        </p:spPr>
        <p:txBody>
          <a:bodyPr numCol="1"/>
          <a:lstStyle/>
          <a:p>
            <a:pPr lvl="0"/>
            <a:r>
              <a:rPr lang="en-US" sz="1600" dirty="0"/>
              <a:t>All homes feature all electric, high efficiency HVAC systems for heating, cooling and hot water, resulting in no fossil fuels used in this home.</a:t>
            </a:r>
          </a:p>
          <a:p>
            <a:pPr lvl="0"/>
            <a:r>
              <a:rPr lang="en-US" sz="1600" dirty="0"/>
              <a:t>A 6.05kW </a:t>
            </a:r>
            <a:r>
              <a:rPr lang="en-US" sz="1600" b="1" dirty="0"/>
              <a:t>solar photovoltaic</a:t>
            </a:r>
            <a:r>
              <a:rPr lang="en-US" sz="1600" dirty="0"/>
              <a:t> (PV) system to the roof of your home, you can produce all your own energy and eliminate all energy costs.</a:t>
            </a:r>
          </a:p>
          <a:p>
            <a:pPr lvl="0"/>
            <a:r>
              <a:rPr lang="en-US" sz="1600" dirty="0"/>
              <a:t>Homes are equipped with a </a:t>
            </a:r>
            <a:r>
              <a:rPr lang="en-US" sz="1600" b="1" dirty="0"/>
              <a:t>Conditioning Energy Recovery Ventilator</a:t>
            </a:r>
            <a:r>
              <a:rPr lang="en-US" sz="1600" dirty="0"/>
              <a:t> (CERV), which combines an air-source heat pump with a ventilation system that monitors carbon dioxide, humidity, and volatile organic compounds (VOCs) in the air and adjusts the ventilation rates as needed.</a:t>
            </a:r>
          </a:p>
          <a:p>
            <a:pPr lvl="0"/>
            <a:r>
              <a:rPr lang="en-US" sz="1600" dirty="0"/>
              <a:t>Additionally, all homes have an </a:t>
            </a:r>
            <a:r>
              <a:rPr lang="en-US" sz="1600" b="1" dirty="0"/>
              <a:t>energy efficient cold climate heat pump and water heater.</a:t>
            </a:r>
            <a:endParaRPr lang="en-US" sz="1600" dirty="0"/>
          </a:p>
          <a:p>
            <a:pPr lvl="0"/>
            <a:endParaRPr lang="en-US" sz="1600" dirty="0"/>
          </a:p>
          <a:p>
            <a:endParaRPr lang="en-US" sz="1600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03" y="1332271"/>
            <a:ext cx="4088924" cy="3286523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08024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BA32EF34-B27B-4172-8268-F901E1834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r="1"/>
          <a:stretch/>
        </p:blipFill>
        <p:spPr>
          <a:xfrm>
            <a:off x="1562100" y="1219199"/>
            <a:ext cx="6134100" cy="4258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Sundial Model</a:t>
            </a:r>
          </a:p>
        </p:txBody>
      </p:sp>
    </p:spTree>
    <p:extLst>
      <p:ext uri="{BB962C8B-B14F-4D97-AF65-F5344CB8AC3E}">
        <p14:creationId xmlns:p14="http://schemas.microsoft.com/office/powerpoint/2010/main" val="1573581218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54102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2400"/>
              </a:spcAft>
              <a:buNone/>
            </a:pPr>
            <a:r>
              <a:rPr lang="en-US" sz="2800" b="1" dirty="0"/>
              <a:t>Our mission is to provide decent, safe, &amp; affordable housing solutions to people of modest means. 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b="1" dirty="0"/>
              <a:t>MHDC</a:t>
            </a:r>
            <a:r>
              <a:rPr lang="en-US" sz="2400" dirty="0"/>
              <a:t> is a value-driven, nonprofit housing developer. 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dirty="0"/>
              <a:t>Known for our open-minded approach, commitment to quality, &amp; a caring, sound passion for clients &amp; staff alike.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dirty="0"/>
              <a:t>Established in </a:t>
            </a:r>
            <a:r>
              <a:rPr lang="en-US" sz="2400" b="1" dirty="0"/>
              <a:t>1977 </a:t>
            </a:r>
            <a:r>
              <a:rPr lang="en-US" sz="2400" dirty="0"/>
              <a:t>by group of local concerned citizens.</a:t>
            </a:r>
            <a:endParaRPr lang="en-US" sz="2400" b="1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dirty="0"/>
              <a:t>Today we are Delaware’s </a:t>
            </a:r>
            <a:r>
              <a:rPr lang="en-US" sz="2400" b="1" dirty="0"/>
              <a:t>leading</a:t>
            </a:r>
            <a:r>
              <a:rPr lang="en-US" sz="2400" dirty="0"/>
              <a:t> nonprofit affordable housing provider.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dirty="0"/>
              <a:t>Now also servicing parts of Maryland &amp; Virginia.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Sundial Model</a:t>
            </a:r>
          </a:p>
        </p:txBody>
      </p:sp>
      <p:pic>
        <p:nvPicPr>
          <p:cNvPr id="7" name="Picture 6" descr="A large white house&#10;&#10;Description generated with very high confidence">
            <a:extLst>
              <a:ext uri="{FF2B5EF4-FFF2-40B4-BE49-F238E27FC236}">
                <a16:creationId xmlns:a16="http://schemas.microsoft.com/office/drawing/2014/main" id="{C5C9576D-FA2E-4B1E-B5C3-A3ECFD2E60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58" y="1203201"/>
            <a:ext cx="5849482" cy="43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4754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Sundial Model</a:t>
            </a:r>
          </a:p>
        </p:txBody>
      </p:sp>
      <p:pic>
        <p:nvPicPr>
          <p:cNvPr id="4" name="Picture 3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479DE0FD-00C3-48BC-83DD-A0883E0082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9" y="1211394"/>
            <a:ext cx="5867400" cy="43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12030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Solstice Model</a:t>
            </a:r>
          </a:p>
        </p:txBody>
      </p:sp>
      <p:pic>
        <p:nvPicPr>
          <p:cNvPr id="7" name="Picture 6" descr="A large lawn in front of a house&#10;&#10;Description generated with very high confidence">
            <a:extLst>
              <a:ext uri="{FF2B5EF4-FFF2-40B4-BE49-F238E27FC236}">
                <a16:creationId xmlns:a16="http://schemas.microsoft.com/office/drawing/2014/main" id="{9502A1F9-AE09-42DB-9223-393E27EDB8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712"/>
            <a:ext cx="9144000" cy="34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52916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Solstice Model</a:t>
            </a:r>
          </a:p>
        </p:txBody>
      </p:sp>
      <p:pic>
        <p:nvPicPr>
          <p:cNvPr id="4" name="Picture 3" descr="A large lawn in front of a house&#10;&#10;Description generated with very high confidence">
            <a:extLst>
              <a:ext uri="{FF2B5EF4-FFF2-40B4-BE49-F238E27FC236}">
                <a16:creationId xmlns:a16="http://schemas.microsoft.com/office/drawing/2014/main" id="{A5CC9588-8866-4BDE-8EF4-1E361CAC0D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5" y="1190766"/>
            <a:ext cx="7200575" cy="43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5540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9332C-1E5A-49B4-91AD-A19E4BD7D144}"/>
              </a:ext>
            </a:extLst>
          </p:cNvPr>
          <p:cNvSpPr txBox="1"/>
          <p:nvPr/>
        </p:nvSpPr>
        <p:spPr>
          <a:xfrm>
            <a:off x="1562100" y="5507168"/>
            <a:ext cx="6019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Solstice Model</a:t>
            </a:r>
          </a:p>
        </p:txBody>
      </p:sp>
      <p:pic>
        <p:nvPicPr>
          <p:cNvPr id="11" name="Picture 10" descr="A large white house&#10;&#10;Description generated with very high confidence">
            <a:extLst>
              <a:ext uri="{FF2B5EF4-FFF2-40B4-BE49-F238E27FC236}">
                <a16:creationId xmlns:a16="http://schemas.microsoft.com/office/drawing/2014/main" id="{946AEF9C-E4D7-4545-8847-28EA51EA87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71" y="1255349"/>
            <a:ext cx="6751657" cy="43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8205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>
            <a:off x="4672589" y="3913765"/>
            <a:ext cx="3164114" cy="2137229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2222" r="6666" b="10370"/>
          <a:stretch/>
        </p:blipFill>
        <p:spPr>
          <a:xfrm rot="5400000">
            <a:off x="3434133" y="1635334"/>
            <a:ext cx="2209798" cy="1693221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" y="1262744"/>
            <a:ext cx="3251200" cy="2438400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66" y="1262744"/>
            <a:ext cx="3251200" cy="2438400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5556"/>
          <a:stretch/>
        </p:blipFill>
        <p:spPr>
          <a:xfrm>
            <a:off x="1296413" y="3891642"/>
            <a:ext cx="3175000" cy="2133600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7718679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Yourself in a </a:t>
            </a:r>
            <a:r>
              <a:rPr lang="en-US" dirty="0" err="1"/>
              <a:t>ZeMod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10343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edroom with a bed and desk in a room&#10;&#10;Description generated with very high confidence">
            <a:extLst>
              <a:ext uri="{FF2B5EF4-FFF2-40B4-BE49-F238E27FC236}">
                <a16:creationId xmlns:a16="http://schemas.microsoft.com/office/drawing/2014/main" id="{23619B1F-60FA-4D62-9769-D79E0F72FD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5" y="1288027"/>
            <a:ext cx="3050945" cy="22787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living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26ACE3D5-D1B2-4A67-8D1C-FA445E5A48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56" y="1318753"/>
            <a:ext cx="2986773" cy="2230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living room filled with furniture and a fireplace&#10;&#10;Description generated with very high confidence">
            <a:extLst>
              <a:ext uri="{FF2B5EF4-FFF2-40B4-BE49-F238E27FC236}">
                <a16:creationId xmlns:a16="http://schemas.microsoft.com/office/drawing/2014/main" id="{37827B2D-CB07-4186-97B6-59358D2E77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88" y="3663538"/>
            <a:ext cx="2958444" cy="22097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A dining room table&#10;&#10;Description generated with very high confidence">
            <a:extLst>
              <a:ext uri="{FF2B5EF4-FFF2-40B4-BE49-F238E27FC236}">
                <a16:creationId xmlns:a16="http://schemas.microsoft.com/office/drawing/2014/main" id="{53624D6A-5E8E-496E-A1AE-0C8735E4D8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39" y="3373388"/>
            <a:ext cx="1885950" cy="2514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A kitchen with a stove a sink and a window&#10;&#10;Description generated with very high confidence">
            <a:extLst>
              <a:ext uri="{FF2B5EF4-FFF2-40B4-BE49-F238E27FC236}">
                <a16:creationId xmlns:a16="http://schemas.microsoft.com/office/drawing/2014/main" id="{BCABF414-45EB-4DFB-80FA-783AEFEDDB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48383"/>
            <a:ext cx="1828800" cy="1371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Picture 23" descr="A bathroom with a sink and a mirror&#10;&#10;Description generated with very high confidence">
            <a:extLst>
              <a:ext uri="{FF2B5EF4-FFF2-40B4-BE49-F238E27FC236}">
                <a16:creationId xmlns:a16="http://schemas.microsoft.com/office/drawing/2014/main" id="{1F5D9C77-A663-4795-BD4B-FEAE705205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1" y="3695850"/>
            <a:ext cx="2934929" cy="21921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3810284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 Contact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6F267DE-882E-470D-BD78-EBFA08172585}"/>
              </a:ext>
            </a:extLst>
          </p:cNvPr>
          <p:cNvGrpSpPr/>
          <p:nvPr/>
        </p:nvGrpSpPr>
        <p:grpSpPr>
          <a:xfrm>
            <a:off x="2590800" y="1273277"/>
            <a:ext cx="4130426" cy="3926881"/>
            <a:chOff x="228643" y="1541759"/>
            <a:chExt cx="4130426" cy="392688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E5ADD42-982C-4F91-90B3-D5A671D279B1}"/>
                </a:ext>
              </a:extLst>
            </p:cNvPr>
            <p:cNvSpPr/>
            <p:nvPr/>
          </p:nvSpPr>
          <p:spPr>
            <a:xfrm>
              <a:off x="228643" y="1541759"/>
              <a:ext cx="4130426" cy="1555200"/>
            </a:xfrm>
            <a:custGeom>
              <a:avLst/>
              <a:gdLst>
                <a:gd name="connsiteX0" fmla="*/ 0 w 4130426"/>
                <a:gd name="connsiteY0" fmla="*/ 0 h 1555200"/>
                <a:gd name="connsiteX1" fmla="*/ 4130426 w 4130426"/>
                <a:gd name="connsiteY1" fmla="*/ 0 h 1555200"/>
                <a:gd name="connsiteX2" fmla="*/ 4130426 w 4130426"/>
                <a:gd name="connsiteY2" fmla="*/ 1555200 h 1555200"/>
                <a:gd name="connsiteX3" fmla="*/ 0 w 4130426"/>
                <a:gd name="connsiteY3" fmla="*/ 1555200 h 1555200"/>
                <a:gd name="connsiteX4" fmla="*/ 0 w 4130426"/>
                <a:gd name="connsiteY4" fmla="*/ 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0426" h="1555200">
                  <a:moveTo>
                    <a:pt x="0" y="0"/>
                  </a:moveTo>
                  <a:lnTo>
                    <a:pt x="4130426" y="0"/>
                  </a:lnTo>
                  <a:lnTo>
                    <a:pt x="4130426" y="1555200"/>
                  </a:lnTo>
                  <a:lnTo>
                    <a:pt x="0" y="1555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Franklin Gothic Medium" panose="020B0603020102020204" pitchFamily="34" charset="0"/>
                </a:rPr>
                <a:t>ZeMod Delaware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AC3AAF5-6B64-4349-9106-31DFBBF2112D}"/>
                </a:ext>
              </a:extLst>
            </p:cNvPr>
            <p:cNvSpPr/>
            <p:nvPr/>
          </p:nvSpPr>
          <p:spPr>
            <a:xfrm>
              <a:off x="228643" y="3096960"/>
              <a:ext cx="4130426" cy="2371680"/>
            </a:xfrm>
            <a:custGeom>
              <a:avLst/>
              <a:gdLst>
                <a:gd name="connsiteX0" fmla="*/ 0 w 4130426"/>
                <a:gd name="connsiteY0" fmla="*/ 0 h 2371680"/>
                <a:gd name="connsiteX1" fmla="*/ 4130426 w 4130426"/>
                <a:gd name="connsiteY1" fmla="*/ 0 h 2371680"/>
                <a:gd name="connsiteX2" fmla="*/ 4130426 w 4130426"/>
                <a:gd name="connsiteY2" fmla="*/ 2371680 h 2371680"/>
                <a:gd name="connsiteX3" fmla="*/ 0 w 4130426"/>
                <a:gd name="connsiteY3" fmla="*/ 2371680 h 2371680"/>
                <a:gd name="connsiteX4" fmla="*/ 0 w 4130426"/>
                <a:gd name="connsiteY4" fmla="*/ 0 h 237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0426" h="2371680">
                  <a:moveTo>
                    <a:pt x="0" y="0"/>
                  </a:moveTo>
                  <a:lnTo>
                    <a:pt x="4130426" y="0"/>
                  </a:lnTo>
                  <a:lnTo>
                    <a:pt x="4130426" y="2371680"/>
                  </a:lnTo>
                  <a:lnTo>
                    <a:pt x="0" y="2371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7E5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solidFill>
                    <a:srgbClr val="484848"/>
                  </a:solidFill>
                  <a:latin typeface="Franklin Gothic Medium" panose="020B0603020102020204" pitchFamily="34" charset="0"/>
                </a:rPr>
                <a:t>Monica Mandujano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solidFill>
                    <a:srgbClr val="484848"/>
                  </a:solidFill>
                  <a:latin typeface="Franklin Gothic Medium" panose="020B0603020102020204" pitchFamily="34" charset="0"/>
                </a:rPr>
                <a:t>Homeownership Specialist - Bilingual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latin typeface="Franklin Gothic Medium" panose="020B0603020102020204" pitchFamily="34" charset="0"/>
                  <a:hlinkClick r:id="rId3"/>
                </a:rPr>
                <a:t>mmandujano@milfordhousing.com</a:t>
              </a:r>
              <a:endParaRPr lang="en-US" sz="1800" kern="1200" dirty="0">
                <a:latin typeface="Franklin Gothic Medium" panose="020B0603020102020204" pitchFamily="34" charset="0"/>
              </a:endParaRP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solidFill>
                    <a:srgbClr val="484848"/>
                  </a:solidFill>
                  <a:latin typeface="Franklin Gothic Medium" panose="020B0603020102020204" pitchFamily="34" charset="0"/>
                </a:rPr>
                <a:t>(302) 422-8255 ext.127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latin typeface="Franklin Gothic Medium" panose="020B0603020102020204" pitchFamily="34" charset="0"/>
                  <a:hlinkClick r:id="rId4"/>
                </a:rPr>
                <a:t>www.ZeModDelaware.com</a:t>
              </a:r>
              <a:endParaRPr lang="en-US" sz="1800" kern="1200" dirty="0">
                <a:latin typeface="Franklin Gothic Medium" panose="020B0603020102020204" pitchFamily="34" charset="0"/>
              </a:endParaRP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latin typeface="Franklin Gothic Medium" panose="020B0603020102020204" pitchFamily="34" charset="0"/>
                  <a:hlinkClick r:id="rId5"/>
                </a:rPr>
                <a:t>www.MilfordHousing.com</a:t>
              </a:r>
              <a:endParaRPr lang="en-US" sz="1800" kern="1200" dirty="0">
                <a:latin typeface="Franklin Gothic Medium" panose="020B0603020102020204" pitchFamily="34" charset="0"/>
              </a:endParaRPr>
            </a:p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600" kern="1200" dirty="0">
                <a:latin typeface="Franklin Gothic Medium Cond" panose="020B06060304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60923E-754F-4AA1-8ACA-9467C80A8E9C}"/>
              </a:ext>
            </a:extLst>
          </p:cNvPr>
          <p:cNvSpPr txBox="1"/>
          <p:nvPr/>
        </p:nvSpPr>
        <p:spPr>
          <a:xfrm>
            <a:off x="0" y="54000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Take Charge of Your Family’s Future: Contact Us Today</a:t>
            </a:r>
          </a:p>
        </p:txBody>
      </p:sp>
    </p:spTree>
    <p:extLst>
      <p:ext uri="{BB962C8B-B14F-4D97-AF65-F5344CB8AC3E}">
        <p14:creationId xmlns:p14="http://schemas.microsoft.com/office/powerpoint/2010/main" val="2393205438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8"/>
          <p:cNvSpPr txBox="1">
            <a:spLocks/>
          </p:cNvSpPr>
          <p:nvPr/>
        </p:nvSpPr>
        <p:spPr>
          <a:xfrm>
            <a:off x="557212" y="1600200"/>
            <a:ext cx="1728788" cy="2651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514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Address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1514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Текст 4"/>
          <p:cNvSpPr txBox="1">
            <a:spLocks/>
          </p:cNvSpPr>
          <p:nvPr/>
        </p:nvSpPr>
        <p:spPr bwMode="auto">
          <a:xfrm>
            <a:off x="609600" y="1981200"/>
            <a:ext cx="502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0" cap="none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Milford Housing Development Corporation</a:t>
            </a:r>
            <a:r>
              <a:rPr kumimoji="0" lang="en-US" b="0" i="0" u="none" strike="noStrike" kern="0" cap="none" normalizeH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baseline="0" dirty="0">
                <a:solidFill>
                  <a:srgbClr val="484848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977</a:t>
            </a:r>
            <a:r>
              <a:rPr lang="en-US" kern="0" dirty="0">
                <a:solidFill>
                  <a:srgbClr val="484848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 East Masten Circle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dirty="0">
                <a:solidFill>
                  <a:srgbClr val="484848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Milford, DE 19963</a:t>
            </a:r>
            <a:endParaRPr kumimoji="0" lang="ru-RU" b="0" i="0" u="none" strike="noStrike" kern="0" cap="none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Текст 28"/>
          <p:cNvSpPr txBox="1">
            <a:spLocks/>
          </p:cNvSpPr>
          <p:nvPr/>
        </p:nvSpPr>
        <p:spPr>
          <a:xfrm>
            <a:off x="557212" y="3009900"/>
            <a:ext cx="1728788" cy="2667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>
                <a:solidFill>
                  <a:srgbClr val="215142"/>
                </a:solidFill>
                <a:latin typeface="+mj-lt"/>
              </a:rPr>
              <a:t>W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1514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ebsite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1514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Текст 4"/>
          <p:cNvSpPr txBox="1">
            <a:spLocks/>
          </p:cNvSpPr>
          <p:nvPr/>
        </p:nvSpPr>
        <p:spPr bwMode="auto">
          <a:xfrm>
            <a:off x="609600" y="3352800"/>
            <a:ext cx="40322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dirty="0">
                <a:solidFill>
                  <a:srgbClr val="333333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www.milfordhousing.com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Текст 28"/>
          <p:cNvSpPr txBox="1">
            <a:spLocks/>
          </p:cNvSpPr>
          <p:nvPr/>
        </p:nvSpPr>
        <p:spPr>
          <a:xfrm>
            <a:off x="557212" y="3733800"/>
            <a:ext cx="2566988" cy="381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>
                <a:solidFill>
                  <a:srgbClr val="215142"/>
                </a:solidFill>
                <a:latin typeface="+mj-lt"/>
              </a:rPr>
              <a:t>Contact Info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21514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Текст 4"/>
          <p:cNvSpPr txBox="1">
            <a:spLocks/>
          </p:cNvSpPr>
          <p:nvPr/>
        </p:nvSpPr>
        <p:spPr bwMode="auto">
          <a:xfrm>
            <a:off x="615950" y="4076700"/>
            <a:ext cx="4032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dirty="0">
                <a:solidFill>
                  <a:srgbClr val="424242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Susan M. Davis</a:t>
            </a:r>
            <a:endParaRPr kumimoji="0" lang="en-US" b="0" i="0" u="none" strike="noStrike" kern="0" cap="none" spc="0" normalizeH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dirty="0">
                <a:solidFill>
                  <a:srgbClr val="424242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Resource Development Specialist</a:t>
            </a:r>
            <a:endParaRPr lang="en-US" kern="0" baseline="0" dirty="0">
              <a:solidFill>
                <a:srgbClr val="424242"/>
              </a:solidFill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kern="0" dirty="0">
                <a:solidFill>
                  <a:srgbClr val="424242"/>
                </a:solidFill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302-422-8255 Ext 102</a:t>
            </a:r>
            <a:endParaRPr lang="en-US" kern="0" baseline="0" dirty="0">
              <a:solidFill>
                <a:srgbClr val="424242"/>
              </a:solidFill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Franklin Gothic Medium" pitchFamily="34" charset="0"/>
                <a:ea typeface="Segoe UI" pitchFamily="34" charset="0"/>
                <a:cs typeface="Segoe UI" pitchFamily="34" charset="0"/>
              </a:rPr>
              <a:t>sdavis@milfordhousing.com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Текст 28"/>
          <p:cNvSpPr txBox="1">
            <a:spLocks/>
          </p:cNvSpPr>
          <p:nvPr/>
        </p:nvSpPr>
        <p:spPr>
          <a:xfrm>
            <a:off x="609600" y="5372100"/>
            <a:ext cx="5943600" cy="381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>
                <a:solidFill>
                  <a:srgbClr val="124C48"/>
                </a:solidFill>
                <a:latin typeface="+mj-lt"/>
                <a:ea typeface="Adobe Fan Heiti Std B" pitchFamily="34" charset="-128"/>
              </a:rPr>
              <a:t>Find us on </a:t>
            </a:r>
            <a:r>
              <a:rPr lang="en-US" sz="2400" b="1" dirty="0" err="1">
                <a:solidFill>
                  <a:srgbClr val="124C48"/>
                </a:solidFill>
                <a:latin typeface="+mj-lt"/>
                <a:ea typeface="Adobe Fan Heiti Std B" pitchFamily="34" charset="-128"/>
              </a:rPr>
              <a:t>Facebook</a:t>
            </a:r>
            <a:r>
              <a:rPr lang="en-US" sz="2400" b="1" dirty="0">
                <a:solidFill>
                  <a:srgbClr val="124C48"/>
                </a:solidFill>
                <a:latin typeface="+mj-lt"/>
                <a:ea typeface="Adobe Fan Heiti Std B" pitchFamily="34" charset="-128"/>
              </a:rPr>
              <a:t> &amp; Twitter too!</a:t>
            </a:r>
            <a:endParaRPr kumimoji="0" lang="ru-RU" sz="2400" b="1" i="0" u="none" strike="noStrike" kern="1200" cap="none" normalizeH="0" baseline="0" noProof="0" dirty="0">
              <a:ln>
                <a:noFill/>
              </a:ln>
              <a:solidFill>
                <a:srgbClr val="124C48"/>
              </a:solidFill>
              <a:effectLst/>
              <a:uLnTx/>
              <a:uFillTx/>
              <a:latin typeface="+mj-lt"/>
              <a:ea typeface="Adobe Fan Heiti Std B" pitchFamily="34" charset="-128"/>
            </a:endParaRPr>
          </a:p>
        </p:txBody>
      </p:sp>
      <p:pic>
        <p:nvPicPr>
          <p:cNvPr id="1028" name="Picture 4" descr="M:\Valerie\Communications\Annual Report\AR 2011\AR Pics\IMG_0098.JPG"/>
          <p:cNvPicPr>
            <a:picLocks noChangeAspect="1" noChangeArrowheads="1"/>
          </p:cNvPicPr>
          <p:nvPr/>
        </p:nvPicPr>
        <p:blipFill rotWithShape="1">
          <a:blip r:embed="rId2" cstate="print"/>
          <a:srcRect t="6897" b="5744"/>
          <a:stretch/>
        </p:blipFill>
        <p:spPr bwMode="auto">
          <a:xfrm>
            <a:off x="4547419" y="2406392"/>
            <a:ext cx="3880048" cy="2542102"/>
          </a:xfrm>
          <a:prstGeom prst="rect">
            <a:avLst/>
          </a:prstGeom>
          <a:noFill/>
          <a:effectLst>
            <a:outerShdw blurRad="127000" dist="63500" dir="2700000" algn="tl" rotWithShape="0">
              <a:prstClr val="black">
                <a:alpha val="68000"/>
              </a:prstClr>
            </a:outerShdw>
            <a:softEdge rad="63500"/>
          </a:effectLst>
        </p:spPr>
      </p:pic>
      <p:pic>
        <p:nvPicPr>
          <p:cNvPr id="1029" name="Picture 5" descr="C:\Users\vmiller\Desktop\60 Social Media Icons\PNGs\1. 256 x 256\Face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334000"/>
            <a:ext cx="457200" cy="457200"/>
          </a:xfrm>
          <a:prstGeom prst="rect">
            <a:avLst/>
          </a:prstGeom>
          <a:noFill/>
        </p:spPr>
      </p:pic>
      <p:pic>
        <p:nvPicPr>
          <p:cNvPr id="1030" name="Picture 6" descr="C:\Users\vmiller\Desktop\60 Social Media Icons\PNGs\1. 256 x 256\Twitter 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334000"/>
            <a:ext cx="457200" cy="457200"/>
          </a:xfrm>
          <a:prstGeom prst="rect">
            <a:avLst/>
          </a:prstGeom>
          <a:noFill/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192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2171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110147"/>
              </p:ext>
            </p:extLst>
          </p:nvPr>
        </p:nvGraphicFramePr>
        <p:xfrm>
          <a:off x="228600" y="1066800"/>
          <a:ext cx="8686800" cy="393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71E73-3BD3-4479-B83C-0A426E090B3E}"/>
              </a:ext>
            </a:extLst>
          </p:cNvPr>
          <p:cNvSpPr/>
          <p:nvPr/>
        </p:nvSpPr>
        <p:spPr>
          <a:xfrm flipH="1">
            <a:off x="5231901" y="4108820"/>
            <a:ext cx="45730" cy="82179"/>
          </a:xfrm>
          <a:prstGeom prst="roundRect">
            <a:avLst>
              <a:gd name="adj" fmla="val 1000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F76C0D-48B8-418A-A959-F3375193F7C6}"/>
              </a:ext>
            </a:extLst>
          </p:cNvPr>
          <p:cNvSpPr/>
          <p:nvPr/>
        </p:nvSpPr>
        <p:spPr>
          <a:xfrm>
            <a:off x="6743558" y="3764099"/>
            <a:ext cx="1891466" cy="1455321"/>
          </a:xfrm>
          <a:prstGeom prst="roundRect">
            <a:avLst>
              <a:gd name="adj" fmla="val 10000"/>
            </a:avLst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1962EE-139B-4F0A-9A1E-3AD4AEBBB3EF}"/>
              </a:ext>
            </a:extLst>
          </p:cNvPr>
          <p:cNvSpPr/>
          <p:nvPr/>
        </p:nvSpPr>
        <p:spPr>
          <a:xfrm>
            <a:off x="6690890" y="5335667"/>
            <a:ext cx="1928255" cy="619554"/>
          </a:xfrm>
          <a:custGeom>
            <a:avLst/>
            <a:gdLst>
              <a:gd name="connsiteX0" fmla="*/ 65053 w 1928255"/>
              <a:gd name="connsiteY0" fmla="*/ 0 h 619554"/>
              <a:gd name="connsiteX1" fmla="*/ 1863202 w 1928255"/>
              <a:gd name="connsiteY1" fmla="*/ 0 h 619554"/>
              <a:gd name="connsiteX2" fmla="*/ 1928255 w 1928255"/>
              <a:gd name="connsiteY2" fmla="*/ 65053 h 619554"/>
              <a:gd name="connsiteX3" fmla="*/ 1928255 w 1928255"/>
              <a:gd name="connsiteY3" fmla="*/ 619554 h 619554"/>
              <a:gd name="connsiteX4" fmla="*/ 1928255 w 1928255"/>
              <a:gd name="connsiteY4" fmla="*/ 619554 h 619554"/>
              <a:gd name="connsiteX5" fmla="*/ 0 w 1928255"/>
              <a:gd name="connsiteY5" fmla="*/ 619554 h 619554"/>
              <a:gd name="connsiteX6" fmla="*/ 0 w 1928255"/>
              <a:gd name="connsiteY6" fmla="*/ 619554 h 619554"/>
              <a:gd name="connsiteX7" fmla="*/ 0 w 1928255"/>
              <a:gd name="connsiteY7" fmla="*/ 65053 h 619554"/>
              <a:gd name="connsiteX8" fmla="*/ 65053 w 1928255"/>
              <a:gd name="connsiteY8" fmla="*/ 0 h 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255" h="619554">
                <a:moveTo>
                  <a:pt x="1863202" y="619553"/>
                </a:moveTo>
                <a:lnTo>
                  <a:pt x="65053" y="619553"/>
                </a:lnTo>
                <a:cubicBezTo>
                  <a:pt x="29125" y="619553"/>
                  <a:pt x="0" y="590428"/>
                  <a:pt x="0" y="554500"/>
                </a:cubicBezTo>
                <a:lnTo>
                  <a:pt x="0" y="1"/>
                </a:lnTo>
                <a:lnTo>
                  <a:pt x="0" y="1"/>
                </a:lnTo>
                <a:lnTo>
                  <a:pt x="1928255" y="1"/>
                </a:lnTo>
                <a:lnTo>
                  <a:pt x="1928255" y="1"/>
                </a:lnTo>
                <a:lnTo>
                  <a:pt x="1928255" y="554500"/>
                </a:lnTo>
                <a:cubicBezTo>
                  <a:pt x="1928255" y="590428"/>
                  <a:pt x="1899130" y="619553"/>
                  <a:pt x="1863202" y="619553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957" tIns="120904" rIns="139957" bIns="139957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Property Management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7B824B-DF1A-4B59-B31B-F18264EBE24F}"/>
              </a:ext>
            </a:extLst>
          </p:cNvPr>
          <p:cNvSpPr/>
          <p:nvPr/>
        </p:nvSpPr>
        <p:spPr>
          <a:xfrm>
            <a:off x="4644550" y="3764099"/>
            <a:ext cx="1891466" cy="1455321"/>
          </a:xfrm>
          <a:prstGeom prst="roundRect">
            <a:avLst>
              <a:gd name="adj" fmla="val 10000"/>
            </a:avLst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4A0E995-D285-430F-84B2-4721323D5ABE}"/>
              </a:ext>
            </a:extLst>
          </p:cNvPr>
          <p:cNvSpPr/>
          <p:nvPr/>
        </p:nvSpPr>
        <p:spPr>
          <a:xfrm>
            <a:off x="4610276" y="5335666"/>
            <a:ext cx="1891466" cy="619555"/>
          </a:xfrm>
          <a:custGeom>
            <a:avLst/>
            <a:gdLst>
              <a:gd name="connsiteX0" fmla="*/ 65053 w 1891466"/>
              <a:gd name="connsiteY0" fmla="*/ 0 h 619554"/>
              <a:gd name="connsiteX1" fmla="*/ 1826413 w 1891466"/>
              <a:gd name="connsiteY1" fmla="*/ 0 h 619554"/>
              <a:gd name="connsiteX2" fmla="*/ 1891466 w 1891466"/>
              <a:gd name="connsiteY2" fmla="*/ 65053 h 619554"/>
              <a:gd name="connsiteX3" fmla="*/ 1891466 w 1891466"/>
              <a:gd name="connsiteY3" fmla="*/ 619554 h 619554"/>
              <a:gd name="connsiteX4" fmla="*/ 1891466 w 1891466"/>
              <a:gd name="connsiteY4" fmla="*/ 619554 h 619554"/>
              <a:gd name="connsiteX5" fmla="*/ 0 w 1891466"/>
              <a:gd name="connsiteY5" fmla="*/ 619554 h 619554"/>
              <a:gd name="connsiteX6" fmla="*/ 0 w 1891466"/>
              <a:gd name="connsiteY6" fmla="*/ 619554 h 619554"/>
              <a:gd name="connsiteX7" fmla="*/ 0 w 1891466"/>
              <a:gd name="connsiteY7" fmla="*/ 65053 h 619554"/>
              <a:gd name="connsiteX8" fmla="*/ 65053 w 1891466"/>
              <a:gd name="connsiteY8" fmla="*/ 0 h 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1466" h="619554">
                <a:moveTo>
                  <a:pt x="1826413" y="619553"/>
                </a:moveTo>
                <a:lnTo>
                  <a:pt x="65053" y="619553"/>
                </a:lnTo>
                <a:cubicBezTo>
                  <a:pt x="29125" y="619553"/>
                  <a:pt x="0" y="590428"/>
                  <a:pt x="0" y="554500"/>
                </a:cubicBezTo>
                <a:lnTo>
                  <a:pt x="0" y="1"/>
                </a:lnTo>
                <a:lnTo>
                  <a:pt x="0" y="1"/>
                </a:lnTo>
                <a:lnTo>
                  <a:pt x="1891466" y="1"/>
                </a:lnTo>
                <a:lnTo>
                  <a:pt x="1891466" y="1"/>
                </a:lnTo>
                <a:lnTo>
                  <a:pt x="1891466" y="554500"/>
                </a:lnTo>
                <a:cubicBezTo>
                  <a:pt x="1891466" y="590428"/>
                  <a:pt x="1862341" y="619553"/>
                  <a:pt x="1826413" y="619553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957" tIns="120905" rIns="139957" bIns="139957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Housing Rehab &amp; Preservation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1ABEE0-9F19-422F-8406-D7CC7FF4AF09}"/>
              </a:ext>
            </a:extLst>
          </p:cNvPr>
          <p:cNvSpPr/>
          <p:nvPr/>
        </p:nvSpPr>
        <p:spPr>
          <a:xfrm>
            <a:off x="2563936" y="3764099"/>
            <a:ext cx="1891466" cy="1455321"/>
          </a:xfrm>
          <a:prstGeom prst="roundRect">
            <a:avLst>
              <a:gd name="adj" fmla="val 10000"/>
            </a:avLst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D8F1CE-D57F-49EB-B6E7-D521C89921B7}"/>
              </a:ext>
            </a:extLst>
          </p:cNvPr>
          <p:cNvSpPr/>
          <p:nvPr/>
        </p:nvSpPr>
        <p:spPr>
          <a:xfrm>
            <a:off x="2563936" y="5335666"/>
            <a:ext cx="1891466" cy="619555"/>
          </a:xfrm>
          <a:custGeom>
            <a:avLst/>
            <a:gdLst>
              <a:gd name="connsiteX0" fmla="*/ 65053 w 1891466"/>
              <a:gd name="connsiteY0" fmla="*/ 0 h 619554"/>
              <a:gd name="connsiteX1" fmla="*/ 1826413 w 1891466"/>
              <a:gd name="connsiteY1" fmla="*/ 0 h 619554"/>
              <a:gd name="connsiteX2" fmla="*/ 1891466 w 1891466"/>
              <a:gd name="connsiteY2" fmla="*/ 65053 h 619554"/>
              <a:gd name="connsiteX3" fmla="*/ 1891466 w 1891466"/>
              <a:gd name="connsiteY3" fmla="*/ 619554 h 619554"/>
              <a:gd name="connsiteX4" fmla="*/ 1891466 w 1891466"/>
              <a:gd name="connsiteY4" fmla="*/ 619554 h 619554"/>
              <a:gd name="connsiteX5" fmla="*/ 0 w 1891466"/>
              <a:gd name="connsiteY5" fmla="*/ 619554 h 619554"/>
              <a:gd name="connsiteX6" fmla="*/ 0 w 1891466"/>
              <a:gd name="connsiteY6" fmla="*/ 619554 h 619554"/>
              <a:gd name="connsiteX7" fmla="*/ 0 w 1891466"/>
              <a:gd name="connsiteY7" fmla="*/ 65053 h 619554"/>
              <a:gd name="connsiteX8" fmla="*/ 65053 w 1891466"/>
              <a:gd name="connsiteY8" fmla="*/ 0 h 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1466" h="619554">
                <a:moveTo>
                  <a:pt x="1826413" y="619553"/>
                </a:moveTo>
                <a:lnTo>
                  <a:pt x="65053" y="619553"/>
                </a:lnTo>
                <a:cubicBezTo>
                  <a:pt x="29125" y="619553"/>
                  <a:pt x="0" y="590428"/>
                  <a:pt x="0" y="554500"/>
                </a:cubicBezTo>
                <a:lnTo>
                  <a:pt x="0" y="1"/>
                </a:lnTo>
                <a:lnTo>
                  <a:pt x="0" y="1"/>
                </a:lnTo>
                <a:lnTo>
                  <a:pt x="1891466" y="1"/>
                </a:lnTo>
                <a:lnTo>
                  <a:pt x="1891466" y="1"/>
                </a:lnTo>
                <a:lnTo>
                  <a:pt x="1891466" y="554500"/>
                </a:lnTo>
                <a:cubicBezTo>
                  <a:pt x="1891466" y="590428"/>
                  <a:pt x="1862341" y="619553"/>
                  <a:pt x="1826413" y="619553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957" tIns="120905" rIns="139957" bIns="139957" numCol="1" spcCol="1270" anchor="t" anchorCtr="0">
            <a:noAutofit/>
          </a:bodyPr>
          <a:lstStyle/>
          <a:p>
            <a:pPr marL="0" lvl="0" indent="0" algn="ctr" defTabSz="7556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700" b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Homeownership </a:t>
            </a:r>
          </a:p>
          <a:p>
            <a:pPr marL="0" lvl="0" indent="0" algn="ctr" defTabSz="7556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700" b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Opportunities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647B66-24C8-4B9D-A42C-4978171AF139}"/>
              </a:ext>
            </a:extLst>
          </p:cNvPr>
          <p:cNvSpPr/>
          <p:nvPr/>
        </p:nvSpPr>
        <p:spPr>
          <a:xfrm>
            <a:off x="483323" y="3805961"/>
            <a:ext cx="1891466" cy="1371597"/>
          </a:xfrm>
          <a:prstGeom prst="roundRect">
            <a:avLst>
              <a:gd name="adj" fmla="val 10000"/>
            </a:avLst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08A3DE6-155B-4CDB-BDE5-B0DCD3CE8F2E}"/>
              </a:ext>
            </a:extLst>
          </p:cNvPr>
          <p:cNvSpPr/>
          <p:nvPr/>
        </p:nvSpPr>
        <p:spPr>
          <a:xfrm>
            <a:off x="449049" y="5335666"/>
            <a:ext cx="1891467" cy="619555"/>
          </a:xfrm>
          <a:custGeom>
            <a:avLst/>
            <a:gdLst>
              <a:gd name="connsiteX0" fmla="*/ 65053 w 1891466"/>
              <a:gd name="connsiteY0" fmla="*/ 0 h 619554"/>
              <a:gd name="connsiteX1" fmla="*/ 1826413 w 1891466"/>
              <a:gd name="connsiteY1" fmla="*/ 0 h 619554"/>
              <a:gd name="connsiteX2" fmla="*/ 1891466 w 1891466"/>
              <a:gd name="connsiteY2" fmla="*/ 65053 h 619554"/>
              <a:gd name="connsiteX3" fmla="*/ 1891466 w 1891466"/>
              <a:gd name="connsiteY3" fmla="*/ 619554 h 619554"/>
              <a:gd name="connsiteX4" fmla="*/ 1891466 w 1891466"/>
              <a:gd name="connsiteY4" fmla="*/ 619554 h 619554"/>
              <a:gd name="connsiteX5" fmla="*/ 0 w 1891466"/>
              <a:gd name="connsiteY5" fmla="*/ 619554 h 619554"/>
              <a:gd name="connsiteX6" fmla="*/ 0 w 1891466"/>
              <a:gd name="connsiteY6" fmla="*/ 619554 h 619554"/>
              <a:gd name="connsiteX7" fmla="*/ 0 w 1891466"/>
              <a:gd name="connsiteY7" fmla="*/ 65053 h 619554"/>
              <a:gd name="connsiteX8" fmla="*/ 65053 w 1891466"/>
              <a:gd name="connsiteY8" fmla="*/ 0 h 6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1466" h="619554">
                <a:moveTo>
                  <a:pt x="1826413" y="619553"/>
                </a:moveTo>
                <a:lnTo>
                  <a:pt x="65053" y="619553"/>
                </a:lnTo>
                <a:cubicBezTo>
                  <a:pt x="29125" y="619553"/>
                  <a:pt x="0" y="590428"/>
                  <a:pt x="0" y="554500"/>
                </a:cubicBezTo>
                <a:lnTo>
                  <a:pt x="0" y="1"/>
                </a:lnTo>
                <a:lnTo>
                  <a:pt x="0" y="1"/>
                </a:lnTo>
                <a:lnTo>
                  <a:pt x="1891466" y="1"/>
                </a:lnTo>
                <a:lnTo>
                  <a:pt x="1891466" y="1"/>
                </a:lnTo>
                <a:lnTo>
                  <a:pt x="1891466" y="554500"/>
                </a:lnTo>
                <a:cubicBezTo>
                  <a:pt x="1891466" y="590428"/>
                  <a:pt x="1862341" y="619553"/>
                  <a:pt x="1826413" y="619553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957" tIns="120905" rIns="139958" bIns="139957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Transitional Housing</a:t>
            </a: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/>
              <a:t>Where We Serve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447800"/>
            <a:ext cx="18161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33" y="76200"/>
            <a:ext cx="3614163" cy="633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1567" r="2752" b="2220"/>
          <a:stretch/>
        </p:blipFill>
        <p:spPr>
          <a:xfrm>
            <a:off x="963766" y="1295400"/>
            <a:ext cx="3375732" cy="4696763"/>
          </a:xfrm>
          <a:prstGeom prst="rect">
            <a:avLst/>
          </a:prstGeom>
          <a:ln>
            <a:noFill/>
          </a:ln>
          <a:effectLst>
            <a:outerShdw blurRad="127000" dist="635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37745810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1" y="1981201"/>
            <a:ext cx="8723411" cy="3276599"/>
          </a:xfrm>
          <a:prstGeom prst="rect">
            <a:avLst/>
          </a:prstGeom>
          <a:effectLst>
            <a:outerShdw blurRad="1270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3" y="417476"/>
            <a:ext cx="7893928" cy="1247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58" y="5450827"/>
            <a:ext cx="1056238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23" y="5573832"/>
            <a:ext cx="616535" cy="522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521893"/>
            <a:ext cx="806244" cy="5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2670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What the Heck is a </a:t>
            </a:r>
            <a:r>
              <a:rPr lang="en-US" dirty="0" err="1"/>
              <a:t>ZeMod</a:t>
            </a:r>
            <a:r>
              <a:rPr lang="en-US" dirty="0"/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305800" cy="4648200"/>
          </a:xfrm>
        </p:spPr>
        <p:txBody>
          <a:bodyPr/>
          <a:lstStyle/>
          <a:p>
            <a:r>
              <a:rPr lang="en-US" sz="2800" dirty="0"/>
              <a:t>A  </a:t>
            </a:r>
            <a:r>
              <a:rPr lang="en-US" sz="2800" dirty="0" err="1"/>
              <a:t>ZeMod</a:t>
            </a:r>
            <a:r>
              <a:rPr lang="en-US" sz="2800" dirty="0"/>
              <a:t> is a zero energy modular home.</a:t>
            </a:r>
          </a:p>
          <a:p>
            <a:r>
              <a:rPr lang="en-US" sz="2800" dirty="0"/>
              <a:t>Zero energy homes produce as much energy as they use, which means there are little to no electric or fossil fuel costs.</a:t>
            </a:r>
          </a:p>
          <a:p>
            <a:r>
              <a:rPr lang="en-US" sz="2800" dirty="0" err="1"/>
              <a:t>ZeMod</a:t>
            </a:r>
            <a:r>
              <a:rPr lang="en-US" sz="2800" dirty="0"/>
              <a:t> achieves zero energy because it is a super insulated envelop. It’s walls, roof, and floors are all packed with extra insulation that wraps the home like a thick blanket, reducing energy loss.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Energy Produced = Energy Used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50316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 Green Home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28426" cy="4876796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An all-electric HVAC system incorporates efficient heat-pump technology, keeping you warmer in winter and cooler in summer.</a:t>
            </a:r>
          </a:p>
          <a:p>
            <a:pPr>
              <a:defRPr/>
            </a:pPr>
            <a:r>
              <a:rPr lang="en-US" sz="2600" dirty="0"/>
              <a:t>Solar panels produce all the energy needed to run the home.</a:t>
            </a:r>
          </a:p>
          <a:p>
            <a:pPr>
              <a:defRPr/>
            </a:pPr>
            <a:r>
              <a:rPr lang="en-US" sz="2600" dirty="0"/>
              <a:t>High performance windows, doors, and airtight ducts throughout the home create a better seal.</a:t>
            </a:r>
          </a:p>
          <a:p>
            <a:pPr>
              <a:defRPr/>
            </a:pPr>
            <a:r>
              <a:rPr lang="en-US" sz="2600" dirty="0"/>
              <a:t>The home comes standard with all ENERGY STAR* rated appliances and lighting fixtures.</a:t>
            </a:r>
          </a:p>
          <a:p>
            <a:pPr>
              <a:defRPr/>
            </a:pPr>
            <a:r>
              <a:rPr lang="en-US" sz="2600" dirty="0"/>
              <a:t>These features together make this home as efficient and green as possible.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85941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305799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 Healthy Home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198" y="1295400"/>
            <a:ext cx="8305799" cy="4724390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The Conditioned Energy Recovery Ventilator (CERV) is a balanced ventilation system that includes an integrated air-source heat pump — a type of appliance that has been dubbed a “magic box” by engineers.</a:t>
            </a:r>
          </a:p>
          <a:p>
            <a:pPr>
              <a:defRPr/>
            </a:pPr>
            <a:r>
              <a:rPr lang="en-US" sz="2600" dirty="0"/>
              <a:t>The CERV monitors indoor air quality and automatically delivers fresh air whenever levels of carbon dioxide and volatile organic compounds (VOCs) exceed 1000ppm. </a:t>
            </a:r>
          </a:p>
          <a:p>
            <a:pPr>
              <a:defRPr/>
            </a:pPr>
            <a:r>
              <a:rPr lang="en-US" sz="2600" dirty="0"/>
              <a:t>Studies have shown that homes that exceed this level produce notable decreases in people’s mental performance, sleep quality, and productivity.</a:t>
            </a:r>
          </a:p>
        </p:txBody>
      </p:sp>
    </p:spTree>
    <p:extLst>
      <p:ext uri="{BB962C8B-B14F-4D97-AF65-F5344CB8AC3E}">
        <p14:creationId xmlns:p14="http://schemas.microsoft.com/office/powerpoint/2010/main" val="849983137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305799" cy="1143000"/>
          </a:xfrm>
        </p:spPr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ZeMod</a:t>
            </a:r>
            <a:r>
              <a:rPr lang="en-US" dirty="0"/>
              <a:t> is a Healthy Home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43000"/>
            <a:ext cx="8028427" cy="0"/>
          </a:xfrm>
          <a:prstGeom prst="line">
            <a:avLst/>
          </a:prstGeom>
          <a:ln w="190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28A8DD3-5DAA-47A3-B009-A61A86463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3" y="1295401"/>
            <a:ext cx="3200400" cy="4267200"/>
          </a:xfrm>
          <a:prstGeom prst="rect">
            <a:avLst/>
          </a:prstGeom>
        </p:spPr>
      </p:pic>
      <p:pic>
        <p:nvPicPr>
          <p:cNvPr id="10" name="Picture 9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688144A5-2EC8-4388-A90F-0AB4FC18E0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1" y="1295404"/>
            <a:ext cx="3200398" cy="4267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C93BC6-41A9-4E42-9875-BB64722D8045}"/>
              </a:ext>
            </a:extLst>
          </p:cNvPr>
          <p:cNvSpPr txBox="1"/>
          <p:nvPr/>
        </p:nvSpPr>
        <p:spPr>
          <a:xfrm>
            <a:off x="1676400" y="5594551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The CERV Unit and Water Heater</a:t>
            </a:r>
          </a:p>
        </p:txBody>
      </p:sp>
    </p:spTree>
    <p:extLst>
      <p:ext uri="{BB962C8B-B14F-4D97-AF65-F5344CB8AC3E}">
        <p14:creationId xmlns:p14="http://schemas.microsoft.com/office/powerpoint/2010/main" val="67016132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2">
  <a:themeElements>
    <a:clrScheme name="MHDC">
      <a:dk1>
        <a:srgbClr val="232323"/>
      </a:dk1>
      <a:lt1>
        <a:sysClr val="window" lastClr="FFFFFF"/>
      </a:lt1>
      <a:dk2>
        <a:srgbClr val="215142"/>
      </a:dk2>
      <a:lt2>
        <a:srgbClr val="EEECE1"/>
      </a:lt2>
      <a:accent1>
        <a:srgbClr val="327A64"/>
      </a:accent1>
      <a:accent2>
        <a:srgbClr val="953734"/>
      </a:accent2>
      <a:accent3>
        <a:srgbClr val="29586D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Rockwell"/>
        <a:ea typeface=""/>
        <a:cs typeface=""/>
      </a:majorFont>
      <a:minorFont>
        <a:latin typeface="Myriad Web Pro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2.thmx</Template>
  <TotalTime>13035</TotalTime>
  <Words>980</Words>
  <Application>Microsoft Office PowerPoint</Application>
  <PresentationFormat>On-screen Show (4:3)</PresentationFormat>
  <Paragraphs>144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ＭＳ Ｐゴシック</vt:lpstr>
      <vt:lpstr>Adobe Fan Heiti Std B</vt:lpstr>
      <vt:lpstr>Arial</vt:lpstr>
      <vt:lpstr>Calibri</vt:lpstr>
      <vt:lpstr>Constantia</vt:lpstr>
      <vt:lpstr>Franklin Gothic Demi</vt:lpstr>
      <vt:lpstr>Franklin Gothic Medium</vt:lpstr>
      <vt:lpstr>Franklin Gothic Medium Cond</vt:lpstr>
      <vt:lpstr>Myriad Pro Semibold</vt:lpstr>
      <vt:lpstr>Narkisim</vt:lpstr>
      <vt:lpstr>Rockwell</vt:lpstr>
      <vt:lpstr>Segoe UI</vt:lpstr>
      <vt:lpstr>Wingdings</vt:lpstr>
      <vt:lpstr>2</vt:lpstr>
      <vt:lpstr>Milford Housing Development Corporation</vt:lpstr>
      <vt:lpstr>Who We Are</vt:lpstr>
      <vt:lpstr>What We Do</vt:lpstr>
      <vt:lpstr>Where We Serve</vt:lpstr>
      <vt:lpstr>PowerPoint Presentation</vt:lpstr>
      <vt:lpstr>What the Heck is a ZeMod?</vt:lpstr>
      <vt:lpstr>A ZeMod is a Green Home </vt:lpstr>
      <vt:lpstr>A ZeMod is a Healthy Home </vt:lpstr>
      <vt:lpstr>A ZeMod is a Healthy Home </vt:lpstr>
      <vt:lpstr>A ZeMod is a Healthy Home </vt:lpstr>
      <vt:lpstr>A ZeMod is a Healthy Home </vt:lpstr>
      <vt:lpstr>A ZeMod is Affordable </vt:lpstr>
      <vt:lpstr>A ZeMod is Affordable </vt:lpstr>
      <vt:lpstr>A ZeMod is Affordable </vt:lpstr>
      <vt:lpstr>A ZeMod is Affordable </vt:lpstr>
      <vt:lpstr>ZeMod Delaware Program</vt:lpstr>
      <vt:lpstr>ZeMod Delaware Features</vt:lpstr>
      <vt:lpstr>ZeMod Delaware Features</vt:lpstr>
      <vt:lpstr>Picture Yourself in a ZeMod</vt:lpstr>
      <vt:lpstr>Picture Yourself in a ZeMod</vt:lpstr>
      <vt:lpstr>Picture Yourself in a ZeMod</vt:lpstr>
      <vt:lpstr>Picture Yourself in a ZeMod</vt:lpstr>
      <vt:lpstr>Picture Yourself in a ZeMod</vt:lpstr>
      <vt:lpstr>Picture Yourself in a ZeMod</vt:lpstr>
      <vt:lpstr>Picture Yourself in a ZeMod</vt:lpstr>
      <vt:lpstr>Picture Yourself in a ZeMod</vt:lpstr>
      <vt:lpstr>Program Contact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Huxtable</dc:creator>
  <cp:lastModifiedBy>Susan Davis</cp:lastModifiedBy>
  <cp:revision>615</cp:revision>
  <cp:lastPrinted>2016-10-19T19:39:35Z</cp:lastPrinted>
  <dcterms:created xsi:type="dcterms:W3CDTF">2012-05-24T16:22:32Z</dcterms:created>
  <dcterms:modified xsi:type="dcterms:W3CDTF">2018-10-05T18:41:53Z</dcterms:modified>
</cp:coreProperties>
</file>