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6858000" cy="9144000"/>
  <p:embeddedFontLs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9" roundtripDataSignature="AMtx7mgqvj5kXIpxIXPjO830S44AVVQd+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CenturyGothic-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italic.fntdata"/><Relationship Id="rId14" Type="http://schemas.openxmlformats.org/officeDocument/2006/relationships/slide" Target="slides/slide10.xml"/><Relationship Id="rId36" Type="http://schemas.openxmlformats.org/officeDocument/2006/relationships/font" Target="fonts/CenturyGothic-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CenturyGothic-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sp>
        <p:nvSpPr>
          <p:cNvPr id="18" name="Google Shape;18;p32"/>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20" name="Google Shape;20;p3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showMasterSp="0">
  <p:cSld name="Panoramic Picture with Caption">
    <p:spTree>
      <p:nvGrpSpPr>
        <p:cNvPr id="74" name="Shape 74"/>
        <p:cNvGrpSpPr/>
        <p:nvPr/>
      </p:nvGrpSpPr>
      <p:grpSpPr>
        <a:xfrm>
          <a:off x="0" y="0"/>
          <a:ext cx="0" cy="0"/>
          <a:chOff x="0" y="0"/>
          <a:chExt cx="0" cy="0"/>
        </a:xfrm>
      </p:grpSpPr>
      <p:sp>
        <p:nvSpPr>
          <p:cNvPr id="75" name="Google Shape;75;p41"/>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1"/>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sp>
      <p:sp>
        <p:nvSpPr>
          <p:cNvPr id="77" name="Google Shape;77;p41"/>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8" name="Google Shape;78;p4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showMasterSp="0">
  <p:cSld name="Title and Caption">
    <p:spTree>
      <p:nvGrpSpPr>
        <p:cNvPr id="81" name="Shape 81"/>
        <p:cNvGrpSpPr/>
        <p:nvPr/>
      </p:nvGrpSpPr>
      <p:grpSpPr>
        <a:xfrm>
          <a:off x="0" y="0"/>
          <a:ext cx="0" cy="0"/>
          <a:chOff x="0" y="0"/>
          <a:chExt cx="0" cy="0"/>
        </a:xfrm>
      </p:grpSpPr>
      <p:sp>
        <p:nvSpPr>
          <p:cNvPr id="82" name="Google Shape;82;p42"/>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2"/>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4" name="Google Shape;84;p4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4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showMasterSp="0">
  <p:cSld name="Quote with Caption">
    <p:spTree>
      <p:nvGrpSpPr>
        <p:cNvPr id="87" name="Shape 87"/>
        <p:cNvGrpSpPr/>
        <p:nvPr/>
      </p:nvGrpSpPr>
      <p:grpSpPr>
        <a:xfrm>
          <a:off x="0" y="0"/>
          <a:ext cx="0" cy="0"/>
          <a:chOff x="0" y="0"/>
          <a:chExt cx="0" cy="0"/>
        </a:xfrm>
      </p:grpSpPr>
      <p:sp>
        <p:nvSpPr>
          <p:cNvPr id="88" name="Google Shape;88;p43"/>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3"/>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0" name="Google Shape;90;p43"/>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1" name="Google Shape;91;p4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4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4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94" name="Google Shape;94;p43"/>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
        <p:nvSpPr>
          <p:cNvPr id="95" name="Google Shape;95;p43"/>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showMasterSp="0">
  <p:cSld name="Name Card">
    <p:spTree>
      <p:nvGrpSpPr>
        <p:cNvPr id="96" name="Shape 96"/>
        <p:cNvGrpSpPr/>
        <p:nvPr/>
      </p:nvGrpSpPr>
      <p:grpSpPr>
        <a:xfrm>
          <a:off x="0" y="0"/>
          <a:ext cx="0" cy="0"/>
          <a:chOff x="0" y="0"/>
          <a:chExt cx="0" cy="0"/>
        </a:xfrm>
      </p:grpSpPr>
      <p:sp>
        <p:nvSpPr>
          <p:cNvPr id="97" name="Google Shape;97;p44"/>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44"/>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99" name="Google Shape;99;p4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4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showMasterSp="0">
  <p:cSld name="3 Column">
    <p:spTree>
      <p:nvGrpSpPr>
        <p:cNvPr id="102" name="Shape 102"/>
        <p:cNvGrpSpPr/>
        <p:nvPr/>
      </p:nvGrpSpPr>
      <p:grpSpPr>
        <a:xfrm>
          <a:off x="0" y="0"/>
          <a:ext cx="0" cy="0"/>
          <a:chOff x="0" y="0"/>
          <a:chExt cx="0" cy="0"/>
        </a:xfrm>
      </p:grpSpPr>
      <p:sp>
        <p:nvSpPr>
          <p:cNvPr id="103" name="Google Shape;103;p4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45"/>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5" name="Google Shape;105;p45"/>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6" name="Google Shape;106;p45"/>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7" name="Google Shape;107;p45"/>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8" name="Google Shape;108;p45"/>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09" name="Google Shape;109;p45"/>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10" name="Google Shape;110;p45"/>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11" name="Google Shape;111;p45"/>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12" name="Google Shape;112;p4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4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showMasterSp="0">
  <p:cSld name="3 Picture Column">
    <p:spTree>
      <p:nvGrpSpPr>
        <p:cNvPr id="115" name="Shape 115"/>
        <p:cNvGrpSpPr/>
        <p:nvPr/>
      </p:nvGrpSpPr>
      <p:grpSpPr>
        <a:xfrm>
          <a:off x="0" y="0"/>
          <a:ext cx="0" cy="0"/>
          <a:chOff x="0" y="0"/>
          <a:chExt cx="0" cy="0"/>
        </a:xfrm>
      </p:grpSpPr>
      <p:sp>
        <p:nvSpPr>
          <p:cNvPr id="116" name="Google Shape;116;p4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46"/>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8" name="Google Shape;118;p46"/>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19" name="Google Shape;119;p46"/>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0" name="Google Shape;120;p46"/>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1" name="Google Shape;121;p46"/>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2" name="Google Shape;122;p46"/>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23" name="Google Shape;123;p46"/>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4" name="Google Shape;124;p46"/>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125" name="Google Shape;125;p46"/>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26" name="Google Shape;126;p46"/>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7" name="Google Shape;127;p46"/>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8" name="Google Shape;128;p4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4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4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31" name="Shape 131"/>
        <p:cNvGrpSpPr/>
        <p:nvPr/>
      </p:nvGrpSpPr>
      <p:grpSpPr>
        <a:xfrm>
          <a:off x="0" y="0"/>
          <a:ext cx="0" cy="0"/>
          <a:chOff x="0" y="0"/>
          <a:chExt cx="0" cy="0"/>
        </a:xfrm>
      </p:grpSpPr>
      <p:sp>
        <p:nvSpPr>
          <p:cNvPr id="132" name="Google Shape;132;p4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47"/>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4" name="Google Shape;134;p4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4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37" name="Shape 137"/>
        <p:cNvGrpSpPr/>
        <p:nvPr/>
      </p:nvGrpSpPr>
      <p:grpSpPr>
        <a:xfrm>
          <a:off x="0" y="0"/>
          <a:ext cx="0" cy="0"/>
          <a:chOff x="0" y="0"/>
          <a:chExt cx="0" cy="0"/>
        </a:xfrm>
      </p:grpSpPr>
      <p:sp>
        <p:nvSpPr>
          <p:cNvPr id="138" name="Google Shape;138;p48"/>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48"/>
          <p:cNvSpPr txBox="1"/>
          <p:nvPr>
            <p:ph idx="1" type="body"/>
          </p:nvPr>
        </p:nvSpPr>
        <p:spPr>
          <a:xfrm rot="5400000">
            <a:off x="1679576"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0" name="Google Shape;140;p4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4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4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3" name="Shape 23"/>
        <p:cNvGrpSpPr/>
        <p:nvPr/>
      </p:nvGrpSpPr>
      <p:grpSpPr>
        <a:xfrm>
          <a:off x="0" y="0"/>
          <a:ext cx="0" cy="0"/>
          <a:chOff x="0" y="0"/>
          <a:chExt cx="0" cy="0"/>
        </a:xfrm>
      </p:grpSpPr>
      <p:sp>
        <p:nvSpPr>
          <p:cNvPr id="24" name="Google Shape;24;p3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3"/>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6" name="Google Shape;26;p33"/>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7" name="Google Shape;27;p33"/>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28" name="Google Shape;28;p33"/>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29" name="Google Shape;29;p3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32" name="Shape 32"/>
        <p:cNvGrpSpPr/>
        <p:nvPr/>
      </p:nvGrpSpPr>
      <p:grpSpPr>
        <a:xfrm>
          <a:off x="0" y="0"/>
          <a:ext cx="0" cy="0"/>
          <a:chOff x="0" y="0"/>
          <a:chExt cx="0" cy="0"/>
        </a:xfrm>
      </p:grpSpPr>
      <p:sp>
        <p:nvSpPr>
          <p:cNvPr id="33" name="Google Shape;33;p34"/>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4"/>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5" name="Google Shape;35;p3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8" name="Shape 38"/>
        <p:cNvGrpSpPr/>
        <p:nvPr/>
      </p:nvGrpSpPr>
      <p:grpSpPr>
        <a:xfrm>
          <a:off x="0" y="0"/>
          <a:ext cx="0" cy="0"/>
          <a:chOff x="0" y="0"/>
          <a:chExt cx="0" cy="0"/>
        </a:xfrm>
      </p:grpSpPr>
      <p:sp>
        <p:nvSpPr>
          <p:cNvPr id="39" name="Google Shape;39;p35"/>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5"/>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41" name="Google Shape;41;p35"/>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42" name="Google Shape;42;p3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5" name="Shape 45"/>
        <p:cNvGrpSpPr/>
        <p:nvPr/>
      </p:nvGrpSpPr>
      <p:grpSpPr>
        <a:xfrm>
          <a:off x="0" y="0"/>
          <a:ext cx="0" cy="0"/>
          <a:chOff x="0" y="0"/>
          <a:chExt cx="0" cy="0"/>
        </a:xfrm>
      </p:grpSpPr>
      <p:sp>
        <p:nvSpPr>
          <p:cNvPr id="46" name="Google Shape;46;p3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0" name="Shape 50"/>
        <p:cNvGrpSpPr/>
        <p:nvPr/>
      </p:nvGrpSpPr>
      <p:grpSpPr>
        <a:xfrm>
          <a:off x="0" y="0"/>
          <a:ext cx="0" cy="0"/>
          <a:chOff x="0" y="0"/>
          <a:chExt cx="0" cy="0"/>
        </a:xfrm>
      </p:grpSpPr>
      <p:sp>
        <p:nvSpPr>
          <p:cNvPr id="51" name="Google Shape;51;p37"/>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53" name="Google Shape;53;p3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6" name="Shape 56"/>
        <p:cNvGrpSpPr/>
        <p:nvPr/>
      </p:nvGrpSpPr>
      <p:grpSpPr>
        <a:xfrm>
          <a:off x="0" y="0"/>
          <a:ext cx="0" cy="0"/>
          <a:chOff x="0" y="0"/>
          <a:chExt cx="0" cy="0"/>
        </a:xfrm>
      </p:grpSpPr>
      <p:sp>
        <p:nvSpPr>
          <p:cNvPr id="57" name="Google Shape;57;p3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0" name="Shape 60"/>
        <p:cNvGrpSpPr/>
        <p:nvPr/>
      </p:nvGrpSpPr>
      <p:grpSpPr>
        <a:xfrm>
          <a:off x="0" y="0"/>
          <a:ext cx="0" cy="0"/>
          <a:chOff x="0" y="0"/>
          <a:chExt cx="0" cy="0"/>
        </a:xfrm>
      </p:grpSpPr>
      <p:sp>
        <p:nvSpPr>
          <p:cNvPr id="61" name="Google Shape;61;p39"/>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9"/>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63" name="Google Shape;63;p39"/>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64" name="Google Shape;64;p3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67" name="Shape 67"/>
        <p:cNvGrpSpPr/>
        <p:nvPr/>
      </p:nvGrpSpPr>
      <p:grpSpPr>
        <a:xfrm>
          <a:off x="0" y="0"/>
          <a:ext cx="0" cy="0"/>
          <a:chOff x="0" y="0"/>
          <a:chExt cx="0" cy="0"/>
        </a:xfrm>
      </p:grpSpPr>
      <p:sp>
        <p:nvSpPr>
          <p:cNvPr id="68" name="Google Shape;68;p40"/>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0"/>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sp>
      <p:sp>
        <p:nvSpPr>
          <p:cNvPr id="70" name="Google Shape;70;p40"/>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1" name="Google Shape;71;p4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6.xml"/><Relationship Id="rId11" Type="http://schemas.openxmlformats.org/officeDocument/2006/relationships/slideLayout" Target="../slideLayouts/slideLayout7.xml"/><Relationship Id="rId22" Type="http://schemas.openxmlformats.org/officeDocument/2006/relationships/theme" Target="../theme/theme2.xml"/><Relationship Id="rId10" Type="http://schemas.openxmlformats.org/officeDocument/2006/relationships/slideLayout" Target="../slideLayouts/slideLayout6.xml"/><Relationship Id="rId21" Type="http://schemas.openxmlformats.org/officeDocument/2006/relationships/slideLayout" Target="../slideLayouts/slideLayout17.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5" Type="http://schemas.openxmlformats.org/officeDocument/2006/relationships/slideLayout" Target="../slideLayouts/slideLayout1.xml"/><Relationship Id="rId19" Type="http://schemas.openxmlformats.org/officeDocument/2006/relationships/slideLayout" Target="../slideLayouts/slideLayout15.xml"/><Relationship Id="rId6" Type="http://schemas.openxmlformats.org/officeDocument/2006/relationships/slideLayout" Target="../slideLayouts/slideLayout2.xml"/><Relationship Id="rId18" Type="http://schemas.openxmlformats.org/officeDocument/2006/relationships/slideLayout" Target="../slideLayouts/slideLayout14.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pic>
        <p:nvPicPr>
          <p:cNvPr id="6" name="Google Shape;6;p31"/>
          <p:cNvPicPr preferRelativeResize="0"/>
          <p:nvPr/>
        </p:nvPicPr>
        <p:blipFill rotWithShape="1">
          <a:blip r:embed="rId1">
            <a:alphaModFix/>
          </a:blip>
          <a:srcRect b="0" l="3613" r="0" t="0"/>
          <a:stretch/>
        </p:blipFill>
        <p:spPr>
          <a:xfrm>
            <a:off x="0" y="2669685"/>
            <a:ext cx="4037012" cy="4188315"/>
          </a:xfrm>
          <a:prstGeom prst="rect">
            <a:avLst/>
          </a:prstGeom>
          <a:noFill/>
          <a:ln>
            <a:noFill/>
          </a:ln>
        </p:spPr>
      </p:pic>
      <p:pic>
        <p:nvPicPr>
          <p:cNvPr id="7" name="Google Shape;7;p31"/>
          <p:cNvPicPr preferRelativeResize="0"/>
          <p:nvPr/>
        </p:nvPicPr>
        <p:blipFill rotWithShape="1">
          <a:blip r:embed="rId2">
            <a:alphaModFix/>
          </a:blip>
          <a:srcRect b="0" l="35640" r="0" t="0"/>
          <a:stretch/>
        </p:blipFill>
        <p:spPr>
          <a:xfrm>
            <a:off x="0" y="2892347"/>
            <a:ext cx="1522412" cy="2365453"/>
          </a:xfrm>
          <a:prstGeom prst="rect">
            <a:avLst/>
          </a:prstGeom>
          <a:noFill/>
          <a:ln>
            <a:noFill/>
          </a:ln>
        </p:spPr>
      </p:pic>
      <p:sp>
        <p:nvSpPr>
          <p:cNvPr id="8" name="Google Shape;8;p3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31"/>
          <p:cNvPicPr preferRelativeResize="0"/>
          <p:nvPr/>
        </p:nvPicPr>
        <p:blipFill rotWithShape="1">
          <a:blip r:embed="rId3">
            <a:alphaModFix/>
          </a:blip>
          <a:srcRect b="0" l="0" r="0" t="28812"/>
          <a:stretch/>
        </p:blipFill>
        <p:spPr>
          <a:xfrm>
            <a:off x="7999412" y="0"/>
            <a:ext cx="1603387" cy="1141407"/>
          </a:xfrm>
          <a:prstGeom prst="rect">
            <a:avLst/>
          </a:prstGeom>
          <a:noFill/>
          <a:ln>
            <a:noFill/>
          </a:ln>
        </p:spPr>
      </p:pic>
      <p:pic>
        <p:nvPicPr>
          <p:cNvPr id="10" name="Google Shape;10;p31"/>
          <p:cNvPicPr preferRelativeResize="0"/>
          <p:nvPr/>
        </p:nvPicPr>
        <p:blipFill rotWithShape="1">
          <a:blip r:embed="rId4">
            <a:alphaModFix/>
          </a:blip>
          <a:srcRect b="23320" l="0" r="0" t="0"/>
          <a:stretch/>
        </p:blipFill>
        <p:spPr>
          <a:xfrm>
            <a:off x="8605878" y="6096000"/>
            <a:ext cx="993734" cy="762000"/>
          </a:xfrm>
          <a:prstGeom prst="rect">
            <a:avLst/>
          </a:prstGeom>
          <a:noFill/>
          <a:ln>
            <a:noFill/>
          </a:ln>
        </p:spPr>
      </p:pic>
      <p:sp>
        <p:nvSpPr>
          <p:cNvPr id="11" name="Google Shape;11;p3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3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3" name="Google Shape;13;p31"/>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4" name="Google Shape;14;p3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3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6" name="Google Shape;16;p3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2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27.jpg"/><Relationship Id="rId5" Type="http://schemas.openxmlformats.org/officeDocument/2006/relationships/image" Target="../media/image22.jpg"/><Relationship Id="rId6"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jp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7.jp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7.jpg"/><Relationship Id="rId7"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54.jpg"/><Relationship Id="rId4" Type="http://schemas.openxmlformats.org/officeDocument/2006/relationships/image" Target="../media/image50.jpg"/><Relationship Id="rId5" Type="http://schemas.openxmlformats.org/officeDocument/2006/relationships/image" Target="../media/image48.jpg"/><Relationship Id="rId6" Type="http://schemas.openxmlformats.org/officeDocument/2006/relationships/image" Target="../media/image39.jpg"/><Relationship Id="rId7" Type="http://schemas.openxmlformats.org/officeDocument/2006/relationships/image" Target="../media/image4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3.jpg"/><Relationship Id="rId4" Type="http://schemas.openxmlformats.org/officeDocument/2006/relationships/image" Target="../media/image46.png"/><Relationship Id="rId5"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jp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jpg"/><Relationship Id="rId4" Type="http://schemas.openxmlformats.org/officeDocument/2006/relationships/image" Target="../media/image49.jpg"/><Relationship Id="rId5" Type="http://schemas.openxmlformats.org/officeDocument/2006/relationships/image" Target="../media/image52.jpg"/><Relationship Id="rId6" Type="http://schemas.openxmlformats.org/officeDocument/2006/relationships/image" Target="../media/image56.jpg"/><Relationship Id="rId7" Type="http://schemas.openxmlformats.org/officeDocument/2006/relationships/image" Target="../media/image6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8.jpg"/><Relationship Id="rId4" Type="http://schemas.openxmlformats.org/officeDocument/2006/relationships/image" Target="../media/image66.jpg"/><Relationship Id="rId5" Type="http://schemas.openxmlformats.org/officeDocument/2006/relationships/image" Target="../media/image60.jpg"/><Relationship Id="rId6" Type="http://schemas.openxmlformats.org/officeDocument/2006/relationships/image" Target="../media/image64.jpg"/><Relationship Id="rId7" Type="http://schemas.openxmlformats.org/officeDocument/2006/relationships/image" Target="../media/image59.jpg"/><Relationship Id="rId8"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jpg"/><Relationship Id="rId4" Type="http://schemas.openxmlformats.org/officeDocument/2006/relationships/image" Target="../media/image72.jpg"/><Relationship Id="rId5" Type="http://schemas.openxmlformats.org/officeDocument/2006/relationships/image" Target="../media/image7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8.jpg"/><Relationship Id="rId4" Type="http://schemas.openxmlformats.org/officeDocument/2006/relationships/image" Target="../media/image77.jpg"/><Relationship Id="rId5" Type="http://schemas.openxmlformats.org/officeDocument/2006/relationships/image" Target="../media/image7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74.jpg"/><Relationship Id="rId4" Type="http://schemas.openxmlformats.org/officeDocument/2006/relationships/image" Target="../media/image73.jpg"/><Relationship Id="rId5" Type="http://schemas.openxmlformats.org/officeDocument/2006/relationships/image" Target="../media/image6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5.jpg"/><Relationship Id="rId4" Type="http://schemas.openxmlformats.org/officeDocument/2006/relationships/image" Target="../media/image71.jpg"/><Relationship Id="rId5" Type="http://schemas.openxmlformats.org/officeDocument/2006/relationships/image" Target="../media/image7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8.jpg"/><Relationship Id="rId4" Type="http://schemas.openxmlformats.org/officeDocument/2006/relationships/image" Target="../media/image80.jpg"/><Relationship Id="rId5" Type="http://schemas.openxmlformats.org/officeDocument/2006/relationships/image" Target="../media/image8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3.jpg"/><Relationship Id="rId4" Type="http://schemas.openxmlformats.org/officeDocument/2006/relationships/image" Target="../media/image81.jpg"/><Relationship Id="rId5" Type="http://schemas.openxmlformats.org/officeDocument/2006/relationships/image" Target="../media/image79.jpg"/><Relationship Id="rId6" Type="http://schemas.openxmlformats.org/officeDocument/2006/relationships/image" Target="../media/image86.jpg"/><Relationship Id="rId7" Type="http://schemas.openxmlformats.org/officeDocument/2006/relationships/image" Target="../media/image84.jpg"/><Relationship Id="rId8" Type="http://schemas.openxmlformats.org/officeDocument/2006/relationships/image" Target="../media/image87.jpg"/></Relationships>
</file>

<file path=ppt/slides/_rels/slide27.xml.rels><?xml version="1.0" encoding="UTF-8" standalone="yes"?><Relationships xmlns="http://schemas.openxmlformats.org/package/2006/relationships"><Relationship Id="rId10" Type="http://schemas.openxmlformats.org/officeDocument/2006/relationships/image" Target="../media/image94.jp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85.jpg"/><Relationship Id="rId4" Type="http://schemas.openxmlformats.org/officeDocument/2006/relationships/image" Target="../media/image107.png"/><Relationship Id="rId9" Type="http://schemas.openxmlformats.org/officeDocument/2006/relationships/image" Target="../media/image90.jpg"/><Relationship Id="rId5" Type="http://schemas.openxmlformats.org/officeDocument/2006/relationships/image" Target="../media/image89.jpg"/><Relationship Id="rId6" Type="http://schemas.openxmlformats.org/officeDocument/2006/relationships/image" Target="../media/image95.png"/><Relationship Id="rId7" Type="http://schemas.openxmlformats.org/officeDocument/2006/relationships/image" Target="../media/image88.jpg"/><Relationship Id="rId8" Type="http://schemas.openxmlformats.org/officeDocument/2006/relationships/image" Target="../media/image92.jpg"/></Relationships>
</file>

<file path=ppt/slides/_rels/slide28.xml.rels><?xml version="1.0" encoding="UTF-8" standalone="yes"?><Relationships xmlns="http://schemas.openxmlformats.org/package/2006/relationships"><Relationship Id="rId10" Type="http://schemas.openxmlformats.org/officeDocument/2006/relationships/image" Target="../media/image102.jpg"/><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97.jpg"/><Relationship Id="rId4" Type="http://schemas.openxmlformats.org/officeDocument/2006/relationships/image" Target="../media/image93.jpg"/><Relationship Id="rId9" Type="http://schemas.openxmlformats.org/officeDocument/2006/relationships/image" Target="../media/image99.jpg"/><Relationship Id="rId5" Type="http://schemas.openxmlformats.org/officeDocument/2006/relationships/image" Target="../media/image91.jpg"/><Relationship Id="rId6" Type="http://schemas.openxmlformats.org/officeDocument/2006/relationships/image" Target="../media/image96.jpg"/><Relationship Id="rId7" Type="http://schemas.openxmlformats.org/officeDocument/2006/relationships/image" Target="../media/image100.jpg"/><Relationship Id="rId8" Type="http://schemas.openxmlformats.org/officeDocument/2006/relationships/image" Target="../media/image10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06.jpg"/><Relationship Id="rId4" Type="http://schemas.openxmlformats.org/officeDocument/2006/relationships/image" Target="../media/image98.jpg"/><Relationship Id="rId5" Type="http://schemas.openxmlformats.org/officeDocument/2006/relationships/image" Target="../media/image103.jpg"/><Relationship Id="rId6" Type="http://schemas.openxmlformats.org/officeDocument/2006/relationships/image" Target="../media/image105.jpg"/><Relationship Id="rId7" Type="http://schemas.openxmlformats.org/officeDocument/2006/relationships/image" Target="../media/image108.jpg"/><Relationship Id="rId8" Type="http://schemas.openxmlformats.org/officeDocument/2006/relationships/image" Target="../media/image10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11.jpg"/><Relationship Id="rId4" Type="http://schemas.openxmlformats.org/officeDocument/2006/relationships/image" Target="../media/image113.png"/><Relationship Id="rId5" Type="http://schemas.openxmlformats.org/officeDocument/2006/relationships/image" Target="../media/image110.jpg"/><Relationship Id="rId6" Type="http://schemas.openxmlformats.org/officeDocument/2006/relationships/image" Target="../media/image104.png"/><Relationship Id="rId7" Type="http://schemas.openxmlformats.org/officeDocument/2006/relationships/image" Target="../media/image1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8.png"/><Relationship Id="rId5" Type="http://schemas.openxmlformats.org/officeDocument/2006/relationships/image" Target="../media/image13.jpg"/><Relationship Id="rId6" Type="http://schemas.openxmlformats.org/officeDocument/2006/relationships/image" Target="../media/image8.jpg"/><Relationship Id="rId7"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23.jp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sp>
        <p:nvSpPr>
          <p:cNvPr id="147" name="Google Shape;147;p1"/>
          <p:cNvSpPr txBox="1"/>
          <p:nvPr>
            <p:ph type="ctrTitle"/>
          </p:nvPr>
        </p:nvSpPr>
        <p:spPr>
          <a:xfrm>
            <a:off x="822960" y="398123"/>
            <a:ext cx="10927079" cy="1823869"/>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lt1"/>
              </a:buClr>
              <a:buSzPts val="5400"/>
              <a:buFont typeface="Arial"/>
              <a:buNone/>
            </a:pPr>
            <a:r>
              <a:rPr lang="en-US" sz="5400">
                <a:solidFill>
                  <a:schemeClr val="lt1"/>
                </a:solidFill>
                <a:latin typeface="Arial"/>
                <a:ea typeface="Arial"/>
                <a:cs typeface="Arial"/>
                <a:sym typeface="Arial"/>
              </a:rPr>
              <a:t>St. Albans Historic District Update</a:t>
            </a:r>
            <a:br>
              <a:rPr lang="en-US" sz="5400">
                <a:solidFill>
                  <a:schemeClr val="lt1"/>
                </a:solidFill>
                <a:latin typeface="Arial"/>
                <a:ea typeface="Arial"/>
                <a:cs typeface="Arial"/>
                <a:sym typeface="Arial"/>
              </a:rPr>
            </a:br>
            <a:endParaRPr sz="5400">
              <a:solidFill>
                <a:schemeClr val="lt1"/>
              </a:solidFill>
              <a:latin typeface="Arial"/>
              <a:ea typeface="Arial"/>
              <a:cs typeface="Arial"/>
              <a:sym typeface="Arial"/>
            </a:endParaRPr>
          </a:p>
        </p:txBody>
      </p:sp>
      <p:sp>
        <p:nvSpPr>
          <p:cNvPr id="148" name="Google Shape;148;p1"/>
          <p:cNvSpPr txBox="1"/>
          <p:nvPr/>
        </p:nvSpPr>
        <p:spPr>
          <a:xfrm>
            <a:off x="2570988" y="5213489"/>
            <a:ext cx="7050024"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400" u="none" cap="none" strike="noStrike">
                <a:solidFill>
                  <a:schemeClr val="lt1"/>
                </a:solidFill>
                <a:latin typeface="Arial"/>
                <a:ea typeface="Arial"/>
                <a:cs typeface="Arial"/>
                <a:sym typeface="Arial"/>
              </a:rPr>
              <a:t>March 5, 2022</a:t>
            </a:r>
            <a:endParaRPr b="0" i="0" sz="4400" u="none" cap="none" strike="noStrike">
              <a:solidFill>
                <a:schemeClr val="lt1"/>
              </a:solidFill>
              <a:latin typeface="Century Gothic"/>
              <a:ea typeface="Century Gothic"/>
              <a:cs typeface="Century Gothic"/>
              <a:sym typeface="Century Gothic"/>
            </a:endParaRPr>
          </a:p>
        </p:txBody>
      </p:sp>
      <p:pic>
        <p:nvPicPr>
          <p:cNvPr id="149" name="Google Shape;149;p1"/>
          <p:cNvPicPr preferRelativeResize="0"/>
          <p:nvPr/>
        </p:nvPicPr>
        <p:blipFill rotWithShape="1">
          <a:blip r:embed="rId3">
            <a:alphaModFix/>
          </a:blip>
          <a:srcRect b="0" l="0" r="0" t="0"/>
          <a:stretch/>
        </p:blipFill>
        <p:spPr>
          <a:xfrm>
            <a:off x="537407" y="1634971"/>
            <a:ext cx="5375868" cy="3328853"/>
          </a:xfrm>
          <a:prstGeom prst="rect">
            <a:avLst/>
          </a:prstGeom>
          <a:noFill/>
          <a:ln cap="flat" cmpd="sng" w="9525">
            <a:solidFill>
              <a:schemeClr val="lt1"/>
            </a:solidFill>
            <a:prstDash val="solid"/>
            <a:round/>
            <a:headEnd len="sm" w="sm" type="none"/>
            <a:tailEnd len="sm" w="sm" type="none"/>
          </a:ln>
        </p:spPr>
      </p:pic>
      <p:pic>
        <p:nvPicPr>
          <p:cNvPr id="150" name="Google Shape;150;p1"/>
          <p:cNvPicPr preferRelativeResize="0"/>
          <p:nvPr/>
        </p:nvPicPr>
        <p:blipFill rotWithShape="1">
          <a:blip r:embed="rId4">
            <a:alphaModFix/>
          </a:blip>
          <a:srcRect b="0" l="0" r="0" t="0"/>
          <a:stretch/>
        </p:blipFill>
        <p:spPr>
          <a:xfrm>
            <a:off x="6226634" y="1644511"/>
            <a:ext cx="5412936" cy="3319313"/>
          </a:xfrm>
          <a:prstGeom prst="rect">
            <a:avLst/>
          </a:prstGeom>
          <a:noFill/>
          <a:ln cap="flat" cmpd="sng" w="9525">
            <a:solidFill>
              <a:schemeClr val="lt1"/>
            </a:solidFill>
            <a:prstDash val="solid"/>
            <a:round/>
            <a:headEnd len="sm" w="sm" type="none"/>
            <a:tailEnd len="sm" w="sm" type="none"/>
          </a:ln>
        </p:spPr>
      </p:pic>
      <p:sp>
        <p:nvSpPr>
          <p:cNvPr id="151" name="Google Shape;151;p1"/>
          <p:cNvSpPr txBox="1"/>
          <p:nvPr/>
        </p:nvSpPr>
        <p:spPr>
          <a:xfrm>
            <a:off x="2192475" y="6099475"/>
            <a:ext cx="800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accent1"/>
                </a:solidFill>
                <a:latin typeface="Century Gothic"/>
                <a:ea typeface="Century Gothic"/>
                <a:cs typeface="Century Gothic"/>
                <a:sym typeface="Century Gothic"/>
              </a:rPr>
              <a:t>Lyssa Papazian, Historic Preservation Consultant, 13 Dusty Ridge Rd., Putney, VT</a:t>
            </a:r>
            <a:endParaRPr b="1" sz="1600">
              <a:solidFill>
                <a:schemeClr val="accen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0" name="Shape 220"/>
        <p:cNvGrpSpPr/>
        <p:nvPr/>
      </p:nvGrpSpPr>
      <p:grpSpPr>
        <a:xfrm>
          <a:off x="0" y="0"/>
          <a:ext cx="0" cy="0"/>
          <a:chOff x="0" y="0"/>
          <a:chExt cx="0" cy="0"/>
        </a:xfrm>
      </p:grpSpPr>
      <p:sp>
        <p:nvSpPr>
          <p:cNvPr id="221" name="Google Shape;221;p10"/>
          <p:cNvSpPr txBox="1"/>
          <p:nvPr>
            <p:ph type="title"/>
          </p:nvPr>
        </p:nvSpPr>
        <p:spPr>
          <a:xfrm>
            <a:off x="64611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Detail of Photo Evidence of Chronology</a:t>
            </a:r>
            <a:endParaRPr>
              <a:solidFill>
                <a:schemeClr val="lt1"/>
              </a:solidFill>
            </a:endParaRPr>
          </a:p>
        </p:txBody>
      </p:sp>
      <p:pic>
        <p:nvPicPr>
          <p:cNvPr id="222" name="Google Shape;222;p10"/>
          <p:cNvPicPr preferRelativeResize="0"/>
          <p:nvPr>
            <p:ph idx="1" type="body"/>
          </p:nvPr>
        </p:nvPicPr>
        <p:blipFill rotWithShape="1">
          <a:blip r:embed="rId3">
            <a:alphaModFix/>
          </a:blip>
          <a:srcRect b="0" l="0" r="0" t="0"/>
          <a:stretch/>
        </p:blipFill>
        <p:spPr>
          <a:xfrm>
            <a:off x="5835089" y="1480018"/>
            <a:ext cx="2994810" cy="3670233"/>
          </a:xfrm>
          <a:prstGeom prst="rect">
            <a:avLst/>
          </a:prstGeom>
          <a:solidFill>
            <a:srgbClr val="CABBE5"/>
          </a:solidFill>
          <a:ln>
            <a:noFill/>
          </a:ln>
        </p:spPr>
      </p:pic>
      <p:pic>
        <p:nvPicPr>
          <p:cNvPr id="223" name="Google Shape;223;p10"/>
          <p:cNvPicPr preferRelativeResize="0"/>
          <p:nvPr/>
        </p:nvPicPr>
        <p:blipFill rotWithShape="1">
          <a:blip r:embed="rId4">
            <a:alphaModFix/>
          </a:blip>
          <a:srcRect b="0" l="0" r="0" t="0"/>
          <a:stretch/>
        </p:blipFill>
        <p:spPr>
          <a:xfrm>
            <a:off x="237744" y="1480020"/>
            <a:ext cx="2825496" cy="3670232"/>
          </a:xfrm>
          <a:prstGeom prst="rect">
            <a:avLst/>
          </a:prstGeom>
          <a:noFill/>
          <a:ln>
            <a:noFill/>
          </a:ln>
        </p:spPr>
      </p:pic>
      <p:pic>
        <p:nvPicPr>
          <p:cNvPr id="224" name="Google Shape;224;p10"/>
          <p:cNvPicPr preferRelativeResize="0"/>
          <p:nvPr/>
        </p:nvPicPr>
        <p:blipFill rotWithShape="1">
          <a:blip r:embed="rId5">
            <a:alphaModFix/>
          </a:blip>
          <a:srcRect b="0" l="0" r="0" t="0"/>
          <a:stretch/>
        </p:blipFill>
        <p:spPr>
          <a:xfrm>
            <a:off x="3252378" y="1480020"/>
            <a:ext cx="2384429" cy="3670232"/>
          </a:xfrm>
          <a:prstGeom prst="rect">
            <a:avLst/>
          </a:prstGeom>
          <a:solidFill>
            <a:srgbClr val="CABBE5"/>
          </a:solidFill>
          <a:ln>
            <a:noFill/>
          </a:ln>
        </p:spPr>
      </p:pic>
      <p:pic>
        <p:nvPicPr>
          <p:cNvPr id="225" name="Google Shape;225;p10"/>
          <p:cNvPicPr preferRelativeResize="0"/>
          <p:nvPr/>
        </p:nvPicPr>
        <p:blipFill rotWithShape="1">
          <a:blip r:embed="rId6">
            <a:alphaModFix/>
          </a:blip>
          <a:srcRect b="0" l="0" r="0" t="0"/>
          <a:stretch/>
        </p:blipFill>
        <p:spPr>
          <a:xfrm rot="5400000">
            <a:off x="8667480" y="1841583"/>
            <a:ext cx="3670233" cy="2947110"/>
          </a:xfrm>
          <a:prstGeom prst="rect">
            <a:avLst/>
          </a:prstGeom>
          <a:noFill/>
          <a:ln>
            <a:noFill/>
          </a:ln>
        </p:spPr>
      </p:pic>
      <p:sp>
        <p:nvSpPr>
          <p:cNvPr id="226" name="Google Shape;226;p10"/>
          <p:cNvSpPr txBox="1"/>
          <p:nvPr/>
        </p:nvSpPr>
        <p:spPr>
          <a:xfrm>
            <a:off x="237744" y="5577840"/>
            <a:ext cx="1173840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        ca. 1860				     1880s				   1914						2021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0" name="Shape 230"/>
        <p:cNvGrpSpPr/>
        <p:nvPr/>
      </p:nvGrpSpPr>
      <p:grpSpPr>
        <a:xfrm>
          <a:off x="0" y="0"/>
          <a:ext cx="0" cy="0"/>
          <a:chOff x="0" y="0"/>
          <a:chExt cx="0" cy="0"/>
        </a:xfrm>
      </p:grpSpPr>
      <p:sp>
        <p:nvSpPr>
          <p:cNvPr id="231" name="Google Shape;231;p11"/>
          <p:cNvSpPr txBox="1"/>
          <p:nvPr>
            <p:ph idx="2" type="body"/>
          </p:nvPr>
        </p:nvSpPr>
        <p:spPr>
          <a:xfrm>
            <a:off x="809897" y="850759"/>
            <a:ext cx="6512560" cy="3684296"/>
          </a:xfrm>
          <a:prstGeom prst="rect">
            <a:avLst/>
          </a:prstGeom>
          <a:solidFill>
            <a:srgbClr val="D8D8D8"/>
          </a:solid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222222"/>
              </a:buClr>
              <a:buSzPts val="1440"/>
              <a:buFont typeface="Noto Sans Symbols"/>
              <a:buChar char="⮚"/>
            </a:pPr>
            <a:r>
              <a:rPr b="1" i="0" lang="en-US">
                <a:solidFill>
                  <a:srgbClr val="222222"/>
                </a:solidFill>
                <a:latin typeface="times new roman"/>
                <a:ea typeface="times new roman"/>
                <a:cs typeface="times new roman"/>
                <a:sym typeface="times new roman"/>
              </a:rPr>
              <a:t>Summary Paragraph</a:t>
            </a:r>
            <a:endParaRPr/>
          </a:p>
          <a:p>
            <a:pPr indent="-285750" lvl="1" marL="742950" rtl="0" algn="l">
              <a:spcBef>
                <a:spcPts val="600"/>
              </a:spcBef>
              <a:spcAft>
                <a:spcPts val="0"/>
              </a:spcAft>
              <a:buClr>
                <a:srgbClr val="222222"/>
              </a:buClr>
              <a:buSzPts val="1280"/>
              <a:buFont typeface="Noto Sans Symbols"/>
              <a:buChar char="⮚"/>
            </a:pPr>
            <a:r>
              <a:rPr b="1" i="0" lang="en-US">
                <a:solidFill>
                  <a:srgbClr val="222222"/>
                </a:solidFill>
                <a:latin typeface="times new roman"/>
                <a:ea typeface="times new roman"/>
                <a:cs typeface="times new roman"/>
                <a:sym typeface="times new roman"/>
              </a:rPr>
              <a:t>Period of Significance (1792/Taylor Park -c.1960)</a:t>
            </a:r>
            <a:endParaRPr/>
          </a:p>
          <a:p>
            <a:pPr indent="-285750" lvl="1" marL="742950" rtl="0" algn="l">
              <a:spcBef>
                <a:spcPts val="600"/>
              </a:spcBef>
              <a:spcAft>
                <a:spcPts val="0"/>
              </a:spcAft>
              <a:buClr>
                <a:srgbClr val="222222"/>
              </a:buClr>
              <a:buSzPts val="1280"/>
              <a:buFont typeface="Noto Sans Symbols"/>
              <a:buChar char="⮚"/>
            </a:pPr>
            <a:r>
              <a:rPr b="1" i="0" lang="en-US">
                <a:solidFill>
                  <a:srgbClr val="222222"/>
                </a:solidFill>
                <a:latin typeface="times new roman"/>
                <a:ea typeface="times new roman"/>
                <a:cs typeface="times new roman"/>
                <a:sym typeface="times new roman"/>
              </a:rPr>
              <a:t>Areas of Significance: Criteria A &amp; C</a:t>
            </a:r>
            <a:endParaRPr/>
          </a:p>
          <a:p>
            <a:pPr indent="-342900" lvl="0" marL="342900" rtl="0" algn="l">
              <a:spcBef>
                <a:spcPts val="600"/>
              </a:spcBef>
              <a:spcAft>
                <a:spcPts val="0"/>
              </a:spcAft>
              <a:buClr>
                <a:srgbClr val="222222"/>
              </a:buClr>
              <a:buSzPts val="1440"/>
              <a:buFont typeface="Noto Sans Symbols"/>
              <a:buChar char="⮚"/>
            </a:pPr>
            <a:r>
              <a:rPr b="1" i="0" lang="en-US">
                <a:solidFill>
                  <a:srgbClr val="222222"/>
                </a:solidFill>
                <a:latin typeface="times new roman"/>
                <a:ea typeface="times new roman"/>
                <a:cs typeface="times new roman"/>
                <a:sym typeface="times new roman"/>
              </a:rPr>
              <a:t>Introduction: Why period and Areas of Significance Chosen </a:t>
            </a:r>
            <a:endParaRPr/>
          </a:p>
          <a:p>
            <a:pPr indent="-342900" lvl="0" marL="342900" rtl="0" algn="l">
              <a:spcBef>
                <a:spcPts val="600"/>
              </a:spcBef>
              <a:spcAft>
                <a:spcPts val="0"/>
              </a:spcAft>
              <a:buClr>
                <a:srgbClr val="222222"/>
              </a:buClr>
              <a:buSzPts val="1440"/>
              <a:buFont typeface="Noto Sans Symbols"/>
              <a:buChar char="⮚"/>
            </a:pPr>
            <a:r>
              <a:rPr b="1" lang="en-US">
                <a:solidFill>
                  <a:srgbClr val="222222"/>
                </a:solidFill>
                <a:latin typeface="times new roman"/>
                <a:ea typeface="times new roman"/>
                <a:cs typeface="times new roman"/>
                <a:sym typeface="times new roman"/>
              </a:rPr>
              <a:t>Criterion A</a:t>
            </a:r>
            <a:endParaRPr/>
          </a:p>
          <a:p>
            <a:pPr indent="-285750" lvl="1" marL="742950" rtl="0" algn="l">
              <a:spcBef>
                <a:spcPts val="600"/>
              </a:spcBef>
              <a:spcAft>
                <a:spcPts val="0"/>
              </a:spcAft>
              <a:buClr>
                <a:srgbClr val="222222"/>
              </a:buClr>
              <a:buSzPts val="1280"/>
              <a:buFont typeface="Noto Sans Symbols"/>
              <a:buChar char="⮚"/>
            </a:pPr>
            <a:r>
              <a:rPr b="1" i="0" lang="en-US">
                <a:solidFill>
                  <a:srgbClr val="222222"/>
                </a:solidFill>
                <a:latin typeface="times new roman"/>
                <a:ea typeface="times new roman"/>
                <a:cs typeface="times new roman"/>
                <a:sym typeface="times new roman"/>
              </a:rPr>
              <a:t>Commerce/Hospitality; Industry; &amp; Transportation</a:t>
            </a:r>
            <a:endParaRPr/>
          </a:p>
          <a:p>
            <a:pPr indent="-285750" lvl="1" marL="742950" rtl="0" algn="l">
              <a:spcBef>
                <a:spcPts val="600"/>
              </a:spcBef>
              <a:spcAft>
                <a:spcPts val="0"/>
              </a:spcAft>
              <a:buClr>
                <a:srgbClr val="222222"/>
              </a:buClr>
              <a:buSzPts val="1280"/>
              <a:buFont typeface="Noto Sans Symbols"/>
              <a:buChar char="⮚"/>
            </a:pPr>
            <a:r>
              <a:rPr b="1" lang="en-US">
                <a:solidFill>
                  <a:srgbClr val="222222"/>
                </a:solidFill>
                <a:latin typeface="times new roman"/>
                <a:ea typeface="times new roman"/>
                <a:cs typeface="times new roman"/>
                <a:sym typeface="times new roman"/>
              </a:rPr>
              <a:t>Social History/Entertainment</a:t>
            </a:r>
            <a:endParaRPr/>
          </a:p>
          <a:p>
            <a:pPr indent="-285750" lvl="1" marL="742950" rtl="0" algn="l">
              <a:spcBef>
                <a:spcPts val="600"/>
              </a:spcBef>
              <a:spcAft>
                <a:spcPts val="0"/>
              </a:spcAft>
              <a:buClr>
                <a:srgbClr val="222222"/>
              </a:buClr>
              <a:buSzPts val="1280"/>
              <a:buFont typeface="Noto Sans Symbols"/>
              <a:buChar char="⮚"/>
            </a:pPr>
            <a:r>
              <a:rPr b="1" lang="en-US">
                <a:solidFill>
                  <a:srgbClr val="222222"/>
                </a:solidFill>
                <a:latin typeface="times new roman"/>
                <a:ea typeface="times new roman"/>
                <a:cs typeface="times new roman"/>
                <a:sym typeface="times new roman"/>
              </a:rPr>
              <a:t>Politics/Government</a:t>
            </a:r>
            <a:endParaRPr/>
          </a:p>
          <a:p>
            <a:pPr indent="-285750" lvl="1" marL="742950" rtl="0" algn="l">
              <a:spcBef>
                <a:spcPts val="600"/>
              </a:spcBef>
              <a:spcAft>
                <a:spcPts val="0"/>
              </a:spcAft>
              <a:buClr>
                <a:srgbClr val="222222"/>
              </a:buClr>
              <a:buSzPts val="1280"/>
              <a:buFont typeface="Noto Sans Symbols"/>
              <a:buChar char="⮚"/>
            </a:pPr>
            <a:r>
              <a:rPr b="1" i="0" lang="en-US">
                <a:solidFill>
                  <a:srgbClr val="222222"/>
                </a:solidFill>
                <a:latin typeface="times new roman"/>
                <a:ea typeface="times new roman"/>
                <a:cs typeface="times new roman"/>
                <a:sym typeface="times new roman"/>
              </a:rPr>
              <a:t>Religion</a:t>
            </a:r>
            <a:endParaRPr/>
          </a:p>
          <a:p>
            <a:pPr indent="-285750" lvl="1" marL="341313" rtl="0" algn="l">
              <a:spcBef>
                <a:spcPts val="600"/>
              </a:spcBef>
              <a:spcAft>
                <a:spcPts val="0"/>
              </a:spcAft>
              <a:buClr>
                <a:srgbClr val="222222"/>
              </a:buClr>
              <a:buSzPts val="1440"/>
              <a:buFont typeface="Noto Sans Symbols"/>
              <a:buChar char="⮚"/>
            </a:pPr>
            <a:r>
              <a:rPr b="1" lang="en-US" sz="1800">
                <a:solidFill>
                  <a:srgbClr val="222222"/>
                </a:solidFill>
                <a:latin typeface="times new roman"/>
                <a:ea typeface="times new roman"/>
                <a:cs typeface="times new roman"/>
                <a:sym typeface="times new roman"/>
              </a:rPr>
              <a:t>Criterion C</a:t>
            </a:r>
            <a:endParaRPr/>
          </a:p>
          <a:p>
            <a:pPr indent="-228600" lvl="2" marL="741363" rtl="0" algn="l">
              <a:spcBef>
                <a:spcPts val="600"/>
              </a:spcBef>
              <a:spcAft>
                <a:spcPts val="0"/>
              </a:spcAft>
              <a:buClr>
                <a:srgbClr val="222222"/>
              </a:buClr>
              <a:buSzPts val="1280"/>
              <a:buFont typeface="Noto Sans Symbols"/>
              <a:buChar char="⮚"/>
            </a:pPr>
            <a:r>
              <a:rPr b="1" lang="en-US" sz="1600">
                <a:solidFill>
                  <a:srgbClr val="222222"/>
                </a:solidFill>
                <a:latin typeface="times new roman"/>
                <a:ea typeface="times new roman"/>
                <a:cs typeface="times new roman"/>
                <a:sym typeface="times new roman"/>
              </a:rPr>
              <a:t>Architecture</a:t>
            </a:r>
            <a:endParaRPr/>
          </a:p>
          <a:p>
            <a:pPr indent="-147320" lvl="2" marL="228600" rtl="0" algn="l">
              <a:spcBef>
                <a:spcPts val="1000"/>
              </a:spcBef>
              <a:spcAft>
                <a:spcPts val="0"/>
              </a:spcAft>
              <a:buClr>
                <a:schemeClr val="lt1"/>
              </a:buClr>
              <a:buSzPts val="1280"/>
              <a:buFont typeface="Noto Sans Symbols"/>
              <a:buNone/>
            </a:pPr>
            <a:r>
              <a:t/>
            </a:r>
            <a:endParaRPr b="1" sz="1600">
              <a:solidFill>
                <a:srgbClr val="222222"/>
              </a:solidFill>
              <a:latin typeface="times new roman"/>
              <a:ea typeface="times new roman"/>
              <a:cs typeface="times new roman"/>
              <a:sym typeface="times new roman"/>
            </a:endParaRPr>
          </a:p>
        </p:txBody>
      </p:sp>
      <p:sp>
        <p:nvSpPr>
          <p:cNvPr id="232" name="Google Shape;232;p11"/>
          <p:cNvSpPr txBox="1"/>
          <p:nvPr/>
        </p:nvSpPr>
        <p:spPr>
          <a:xfrm>
            <a:off x="696308" y="270943"/>
            <a:ext cx="6512560" cy="70713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880"/>
              <a:buFont typeface="Noto Sans Symbols"/>
              <a:buNone/>
            </a:pPr>
            <a:r>
              <a:rPr b="0" i="0" lang="en-US" sz="3600">
                <a:solidFill>
                  <a:schemeClr val="lt1"/>
                </a:solidFill>
                <a:latin typeface="Arial"/>
                <a:ea typeface="Arial"/>
                <a:cs typeface="Arial"/>
                <a:sym typeface="Arial"/>
              </a:rPr>
              <a:t>Statement of Significance </a:t>
            </a:r>
            <a:endParaRPr/>
          </a:p>
        </p:txBody>
      </p:sp>
      <p:pic>
        <p:nvPicPr>
          <p:cNvPr id="233" name="Google Shape;233;p11"/>
          <p:cNvPicPr preferRelativeResize="0"/>
          <p:nvPr>
            <p:ph idx="4" type="body"/>
          </p:nvPr>
        </p:nvPicPr>
        <p:blipFill rotWithShape="1">
          <a:blip r:embed="rId3">
            <a:alphaModFix/>
          </a:blip>
          <a:srcRect b="0" l="0" r="0" t="0"/>
          <a:stretch/>
        </p:blipFill>
        <p:spPr>
          <a:xfrm>
            <a:off x="7778931" y="850759"/>
            <a:ext cx="3923211" cy="2615474"/>
          </a:xfrm>
          <a:prstGeom prst="rect">
            <a:avLst/>
          </a:prstGeom>
          <a:solidFill>
            <a:srgbClr val="CABBE5"/>
          </a:solidFill>
          <a:ln>
            <a:noFill/>
          </a:ln>
        </p:spPr>
      </p:pic>
      <p:pic>
        <p:nvPicPr>
          <p:cNvPr id="234" name="Google Shape;234;p11"/>
          <p:cNvPicPr preferRelativeResize="0"/>
          <p:nvPr/>
        </p:nvPicPr>
        <p:blipFill rotWithShape="1">
          <a:blip r:embed="rId4">
            <a:alphaModFix/>
          </a:blip>
          <a:srcRect b="0" l="0" r="0" t="0"/>
          <a:stretch/>
        </p:blipFill>
        <p:spPr>
          <a:xfrm>
            <a:off x="809897" y="4805419"/>
            <a:ext cx="2873173" cy="1528278"/>
          </a:xfrm>
          <a:prstGeom prst="rect">
            <a:avLst/>
          </a:prstGeom>
          <a:noFill/>
          <a:ln>
            <a:noFill/>
          </a:ln>
        </p:spPr>
      </p:pic>
      <p:pic>
        <p:nvPicPr>
          <p:cNvPr id="235" name="Google Shape;235;p11"/>
          <p:cNvPicPr preferRelativeResize="0"/>
          <p:nvPr/>
        </p:nvPicPr>
        <p:blipFill rotWithShape="1">
          <a:blip r:embed="rId5">
            <a:alphaModFix/>
          </a:blip>
          <a:srcRect b="0" l="0" r="0" t="0"/>
          <a:stretch/>
        </p:blipFill>
        <p:spPr>
          <a:xfrm>
            <a:off x="4046682" y="4812589"/>
            <a:ext cx="3275775" cy="1521108"/>
          </a:xfrm>
          <a:prstGeom prst="rect">
            <a:avLst/>
          </a:prstGeom>
          <a:noFill/>
          <a:ln>
            <a:noFill/>
          </a:ln>
        </p:spPr>
      </p:pic>
      <p:pic>
        <p:nvPicPr>
          <p:cNvPr id="236" name="Google Shape;236;p11"/>
          <p:cNvPicPr preferRelativeResize="0"/>
          <p:nvPr/>
        </p:nvPicPr>
        <p:blipFill rotWithShape="1">
          <a:blip r:embed="rId6">
            <a:alphaModFix/>
          </a:blip>
          <a:srcRect b="0" l="0" r="0" t="0"/>
          <a:stretch/>
        </p:blipFill>
        <p:spPr>
          <a:xfrm>
            <a:off x="7804019" y="3642672"/>
            <a:ext cx="3909190" cy="2821190"/>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0" name="Shape 240"/>
        <p:cNvGrpSpPr/>
        <p:nvPr/>
      </p:nvGrpSpPr>
      <p:grpSpPr>
        <a:xfrm>
          <a:off x="0" y="0"/>
          <a:ext cx="0" cy="0"/>
          <a:chOff x="0" y="0"/>
          <a:chExt cx="0" cy="0"/>
        </a:xfrm>
      </p:grpSpPr>
      <p:sp>
        <p:nvSpPr>
          <p:cNvPr id="241" name="Google Shape;241;p12"/>
          <p:cNvSpPr txBox="1"/>
          <p:nvPr/>
        </p:nvSpPr>
        <p:spPr>
          <a:xfrm>
            <a:off x="658732" y="170739"/>
            <a:ext cx="9519920" cy="70713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880"/>
              <a:buFont typeface="Noto Sans Symbols"/>
              <a:buNone/>
            </a:pPr>
            <a:r>
              <a:rPr b="0" i="0" lang="en-US" sz="3600">
                <a:solidFill>
                  <a:schemeClr val="lt1"/>
                </a:solidFill>
                <a:latin typeface="Arial"/>
                <a:ea typeface="Arial"/>
                <a:cs typeface="Arial"/>
                <a:sym typeface="Arial"/>
              </a:rPr>
              <a:t>Statement of Significance: Criterion A </a:t>
            </a:r>
            <a:endParaRPr/>
          </a:p>
        </p:txBody>
      </p:sp>
      <p:sp>
        <p:nvSpPr>
          <p:cNvPr id="242" name="Google Shape;242;p12"/>
          <p:cNvSpPr txBox="1"/>
          <p:nvPr>
            <p:ph idx="4" type="body"/>
          </p:nvPr>
        </p:nvSpPr>
        <p:spPr>
          <a:xfrm>
            <a:off x="658733" y="877876"/>
            <a:ext cx="3578084" cy="2934890"/>
          </a:xfrm>
          <a:prstGeom prst="rect">
            <a:avLst/>
          </a:prstGeom>
          <a:solidFill>
            <a:srgbClr val="D8D8D8"/>
          </a:solidFill>
          <a:ln>
            <a:noFill/>
          </a:ln>
        </p:spPr>
        <p:txBody>
          <a:bodyPr anchorCtr="0" anchor="t" bIns="45700" lIns="91425" spcFirstLastPara="1" rIns="91425" wrap="square" tIns="45700">
            <a:normAutofit/>
          </a:bodyPr>
          <a:lstStyle/>
          <a:p>
            <a:pPr indent="-302260" lvl="0" marL="342900" rtl="0" algn="l">
              <a:spcBef>
                <a:spcPts val="0"/>
              </a:spcBef>
              <a:spcAft>
                <a:spcPts val="0"/>
              </a:spcAft>
              <a:buClr>
                <a:schemeClr val="dk1"/>
              </a:buClr>
              <a:buSzPts val="640"/>
              <a:buFont typeface="Noto Sans Symbols"/>
              <a:buNone/>
            </a:pPr>
            <a:r>
              <a:t/>
            </a:r>
            <a:endParaRPr sz="800">
              <a:solidFill>
                <a:schemeClr val="dk1"/>
              </a:solidFill>
              <a:latin typeface="Arial"/>
              <a:ea typeface="Arial"/>
              <a:cs typeface="Arial"/>
              <a:sym typeface="Arial"/>
            </a:endParaRPr>
          </a:p>
          <a:p>
            <a:pPr indent="-342900" lvl="0" marL="342900" rtl="0" algn="l">
              <a:spcBef>
                <a:spcPts val="1200"/>
              </a:spcBef>
              <a:spcAft>
                <a:spcPts val="0"/>
              </a:spcAft>
              <a:buClr>
                <a:schemeClr val="dk1"/>
              </a:buClr>
              <a:buSzPts val="1600"/>
              <a:buFont typeface="Noto Sans Symbols"/>
              <a:buChar char="⮚"/>
            </a:pPr>
            <a:r>
              <a:rPr lang="en-US" sz="2000">
                <a:solidFill>
                  <a:schemeClr val="dk1"/>
                </a:solidFill>
                <a:latin typeface="Arial"/>
                <a:ea typeface="Arial"/>
                <a:cs typeface="Arial"/>
                <a:sym typeface="Arial"/>
              </a:rPr>
              <a:t>Commerce/Hospitality</a:t>
            </a:r>
            <a:endParaRPr/>
          </a:p>
          <a:p>
            <a:pPr indent="-342900" lvl="0" marL="342900" rtl="0" algn="l">
              <a:spcBef>
                <a:spcPts val="1000"/>
              </a:spcBef>
              <a:spcAft>
                <a:spcPts val="0"/>
              </a:spcAft>
              <a:buClr>
                <a:schemeClr val="dk1"/>
              </a:buClr>
              <a:buSzPts val="1600"/>
              <a:buFont typeface="Noto Sans Symbols"/>
              <a:buChar char="⮚"/>
            </a:pPr>
            <a:r>
              <a:rPr lang="en-US" sz="2000">
                <a:solidFill>
                  <a:schemeClr val="dk1"/>
                </a:solidFill>
                <a:latin typeface="Arial"/>
                <a:ea typeface="Arial"/>
                <a:cs typeface="Arial"/>
                <a:sym typeface="Arial"/>
              </a:rPr>
              <a:t>Social History &amp; Entertainment</a:t>
            </a:r>
            <a:endParaRPr/>
          </a:p>
          <a:p>
            <a:pPr indent="-285750" lvl="1" marL="742950" rtl="0" algn="l">
              <a:spcBef>
                <a:spcPts val="1000"/>
              </a:spcBef>
              <a:spcAft>
                <a:spcPts val="0"/>
              </a:spcAft>
              <a:buClr>
                <a:schemeClr val="dk1"/>
              </a:buClr>
              <a:buSzPts val="1440"/>
              <a:buFont typeface="Noto Sans Symbols"/>
              <a:buChar char="⮚"/>
            </a:pPr>
            <a:r>
              <a:rPr lang="en-US" sz="1800">
                <a:solidFill>
                  <a:schemeClr val="dk1"/>
                </a:solidFill>
                <a:latin typeface="Arial"/>
                <a:ea typeface="Arial"/>
                <a:cs typeface="Arial"/>
                <a:sym typeface="Arial"/>
              </a:rPr>
              <a:t>Listed hotels and inns  </a:t>
            </a:r>
            <a:endParaRPr/>
          </a:p>
          <a:p>
            <a:pPr indent="-285750" lvl="1" marL="742950" rtl="0" algn="l">
              <a:spcBef>
                <a:spcPts val="1000"/>
              </a:spcBef>
              <a:spcAft>
                <a:spcPts val="0"/>
              </a:spcAft>
              <a:buClr>
                <a:schemeClr val="dk1"/>
              </a:buClr>
              <a:buSzPts val="1440"/>
              <a:buFont typeface="Noto Sans Symbols"/>
              <a:buChar char="⮚"/>
            </a:pPr>
            <a:r>
              <a:rPr lang="en-US" sz="1800">
                <a:solidFill>
                  <a:schemeClr val="dk1"/>
                </a:solidFill>
                <a:latin typeface="Arial"/>
                <a:ea typeface="Arial"/>
                <a:cs typeface="Arial"/>
                <a:sym typeface="Arial"/>
              </a:rPr>
              <a:t>Listed theaters &amp; noted them as new property type in early 20</a:t>
            </a:r>
            <a:r>
              <a:rPr baseline="30000" lang="en-US" sz="1800">
                <a:solidFill>
                  <a:schemeClr val="dk1"/>
                </a:solidFill>
                <a:latin typeface="Arial"/>
                <a:ea typeface="Arial"/>
                <a:cs typeface="Arial"/>
                <a:sym typeface="Arial"/>
              </a:rPr>
              <a:t>th</a:t>
            </a:r>
            <a:r>
              <a:rPr lang="en-US" sz="1800">
                <a:solidFill>
                  <a:schemeClr val="dk1"/>
                </a:solidFill>
                <a:latin typeface="Arial"/>
                <a:ea typeface="Arial"/>
                <a:cs typeface="Arial"/>
                <a:sym typeface="Arial"/>
              </a:rPr>
              <a:t> c.</a:t>
            </a:r>
            <a:endParaRPr/>
          </a:p>
          <a:p>
            <a:pPr indent="-194310" lvl="1" marL="285750" rtl="0" algn="l">
              <a:spcBef>
                <a:spcPts val="1000"/>
              </a:spcBef>
              <a:spcAft>
                <a:spcPts val="0"/>
              </a:spcAft>
              <a:buClr>
                <a:schemeClr val="dk1"/>
              </a:buClr>
              <a:buSzPts val="1440"/>
              <a:buFont typeface="Noto Sans Symbols"/>
              <a:buNone/>
            </a:pPr>
            <a:r>
              <a:t/>
            </a:r>
            <a:endParaRPr sz="1800">
              <a:solidFill>
                <a:schemeClr val="dk1"/>
              </a:solidFill>
              <a:latin typeface="Arial"/>
              <a:ea typeface="Arial"/>
              <a:cs typeface="Arial"/>
              <a:sym typeface="Arial"/>
            </a:endParaRPr>
          </a:p>
        </p:txBody>
      </p:sp>
      <p:pic>
        <p:nvPicPr>
          <p:cNvPr id="243" name="Google Shape;243;p12"/>
          <p:cNvPicPr preferRelativeResize="0"/>
          <p:nvPr/>
        </p:nvPicPr>
        <p:blipFill rotWithShape="1">
          <a:blip r:embed="rId3">
            <a:alphaModFix/>
          </a:blip>
          <a:srcRect b="0" l="0" r="0" t="0"/>
          <a:stretch/>
        </p:blipFill>
        <p:spPr>
          <a:xfrm>
            <a:off x="617723" y="3930031"/>
            <a:ext cx="3619094" cy="2292093"/>
          </a:xfrm>
          <a:prstGeom prst="rect">
            <a:avLst/>
          </a:prstGeom>
          <a:noFill/>
          <a:ln>
            <a:noFill/>
          </a:ln>
        </p:spPr>
      </p:pic>
      <p:pic>
        <p:nvPicPr>
          <p:cNvPr id="244" name="Google Shape;244;p12"/>
          <p:cNvPicPr preferRelativeResize="0"/>
          <p:nvPr/>
        </p:nvPicPr>
        <p:blipFill rotWithShape="1">
          <a:blip r:embed="rId4">
            <a:alphaModFix/>
          </a:blip>
          <a:srcRect b="0" l="0" r="0" t="0"/>
          <a:stretch/>
        </p:blipFill>
        <p:spPr>
          <a:xfrm>
            <a:off x="4507644" y="900382"/>
            <a:ext cx="7393082" cy="5321742"/>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8" name="Shape 248"/>
        <p:cNvGrpSpPr/>
        <p:nvPr/>
      </p:nvGrpSpPr>
      <p:grpSpPr>
        <a:xfrm>
          <a:off x="0" y="0"/>
          <a:ext cx="0" cy="0"/>
          <a:chOff x="0" y="0"/>
          <a:chExt cx="0" cy="0"/>
        </a:xfrm>
      </p:grpSpPr>
      <p:sp>
        <p:nvSpPr>
          <p:cNvPr id="249" name="Google Shape;249;p13"/>
          <p:cNvSpPr txBox="1"/>
          <p:nvPr/>
        </p:nvSpPr>
        <p:spPr>
          <a:xfrm>
            <a:off x="985520" y="270943"/>
            <a:ext cx="9519920" cy="70713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880"/>
              <a:buFont typeface="Noto Sans Symbols"/>
              <a:buNone/>
            </a:pPr>
            <a:r>
              <a:rPr b="0" i="0" lang="en-US" sz="3600">
                <a:solidFill>
                  <a:schemeClr val="lt1"/>
                </a:solidFill>
                <a:latin typeface="Arial"/>
                <a:ea typeface="Arial"/>
                <a:cs typeface="Arial"/>
                <a:sym typeface="Arial"/>
              </a:rPr>
              <a:t>Statement of Significance Criterion A </a:t>
            </a:r>
            <a:endParaRPr/>
          </a:p>
        </p:txBody>
      </p:sp>
      <p:pic>
        <p:nvPicPr>
          <p:cNvPr id="250" name="Google Shape;250;p13"/>
          <p:cNvPicPr preferRelativeResize="0"/>
          <p:nvPr>
            <p:ph idx="4" type="body"/>
          </p:nvPr>
        </p:nvPicPr>
        <p:blipFill rotWithShape="1">
          <a:blip r:embed="rId3">
            <a:alphaModFix/>
          </a:blip>
          <a:srcRect b="0" l="0" r="0" t="0"/>
          <a:stretch/>
        </p:blipFill>
        <p:spPr>
          <a:xfrm>
            <a:off x="1063487" y="978080"/>
            <a:ext cx="4206804" cy="5673780"/>
          </a:xfrm>
          <a:prstGeom prst="rect">
            <a:avLst/>
          </a:prstGeom>
          <a:solidFill>
            <a:srgbClr val="CABBE5"/>
          </a:solidFill>
          <a:ln cap="flat" cmpd="sng" w="9525">
            <a:solidFill>
              <a:schemeClr val="dk1"/>
            </a:solidFill>
            <a:prstDash val="solid"/>
            <a:round/>
            <a:headEnd len="sm" w="sm" type="none"/>
            <a:tailEnd len="sm" w="sm" type="none"/>
          </a:ln>
        </p:spPr>
      </p:pic>
      <p:sp>
        <p:nvSpPr>
          <p:cNvPr id="251" name="Google Shape;251;p13"/>
          <p:cNvSpPr/>
          <p:nvPr/>
        </p:nvSpPr>
        <p:spPr>
          <a:xfrm>
            <a:off x="4632960" y="1713653"/>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2" name="Google Shape;252;p13"/>
          <p:cNvSpPr/>
          <p:nvPr/>
        </p:nvSpPr>
        <p:spPr>
          <a:xfrm>
            <a:off x="4504267" y="2875279"/>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3" name="Google Shape;253;p13"/>
          <p:cNvSpPr/>
          <p:nvPr/>
        </p:nvSpPr>
        <p:spPr>
          <a:xfrm>
            <a:off x="3840480" y="1831852"/>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4" name="Google Shape;254;p13"/>
          <p:cNvSpPr/>
          <p:nvPr/>
        </p:nvSpPr>
        <p:spPr>
          <a:xfrm>
            <a:off x="4465320" y="3281680"/>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5" name="Google Shape;255;p13"/>
          <p:cNvSpPr/>
          <p:nvPr/>
        </p:nvSpPr>
        <p:spPr>
          <a:xfrm>
            <a:off x="4465319" y="2692065"/>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6" name="Google Shape;256;p13"/>
          <p:cNvSpPr/>
          <p:nvPr/>
        </p:nvSpPr>
        <p:spPr>
          <a:xfrm>
            <a:off x="4543212" y="5415280"/>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7" name="Google Shape;257;p13"/>
          <p:cNvSpPr/>
          <p:nvPr/>
        </p:nvSpPr>
        <p:spPr>
          <a:xfrm>
            <a:off x="3208865" y="4575387"/>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8" name="Google Shape;258;p13"/>
          <p:cNvSpPr/>
          <p:nvPr/>
        </p:nvSpPr>
        <p:spPr>
          <a:xfrm>
            <a:off x="2490892" y="5655734"/>
            <a:ext cx="77893" cy="94827"/>
          </a:xfrm>
          <a:prstGeom prst="star5">
            <a:avLst>
              <a:gd fmla="val 19098" name="adj"/>
              <a:gd fmla="val 105146" name="hf"/>
              <a:gd fmla="val 110557" name="vf"/>
            </a:avLst>
          </a:prstGeom>
          <a:solidFill>
            <a:srgbClr val="FF0000"/>
          </a:solidFill>
          <a:ln cap="rnd" cmpd="sng" w="190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59" name="Google Shape;259;p13"/>
          <p:cNvSpPr txBox="1"/>
          <p:nvPr/>
        </p:nvSpPr>
        <p:spPr>
          <a:xfrm>
            <a:off x="2255520" y="2491740"/>
            <a:ext cx="95334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F0000"/>
                </a:solidFill>
                <a:latin typeface="Century Gothic"/>
                <a:ea typeface="Century Gothic"/>
                <a:cs typeface="Century Gothic"/>
                <a:sym typeface="Century Gothic"/>
              </a:rPr>
              <a:t>Halls starred</a:t>
            </a:r>
            <a:endParaRPr/>
          </a:p>
          <a:p>
            <a:pPr indent="0" lvl="0" marL="0" marR="0" rtl="0" algn="l">
              <a:spcBef>
                <a:spcPts val="0"/>
              </a:spcBef>
              <a:spcAft>
                <a:spcPts val="0"/>
              </a:spcAft>
              <a:buNone/>
            </a:pPr>
            <a:r>
              <a:rPr lang="en-US" sz="1600">
                <a:solidFill>
                  <a:srgbClr val="FF0000"/>
                </a:solidFill>
                <a:latin typeface="Century Gothic"/>
                <a:ea typeface="Century Gothic"/>
                <a:cs typeface="Century Gothic"/>
                <a:sym typeface="Century Gothic"/>
              </a:rPr>
              <a:t>1896</a:t>
            </a:r>
            <a:endParaRPr/>
          </a:p>
        </p:txBody>
      </p:sp>
      <p:sp>
        <p:nvSpPr>
          <p:cNvPr id="260" name="Google Shape;260;p13"/>
          <p:cNvSpPr txBox="1"/>
          <p:nvPr/>
        </p:nvSpPr>
        <p:spPr>
          <a:xfrm>
            <a:off x="5544272" y="983905"/>
            <a:ext cx="4085866" cy="3416320"/>
          </a:xfrm>
          <a:prstGeom prst="rect">
            <a:avLst/>
          </a:prstGeom>
          <a:solidFill>
            <a:srgbClr val="757575"/>
          </a:solidFill>
          <a:ln>
            <a:noFill/>
          </a:ln>
        </p:spPr>
        <p:txBody>
          <a:bodyPr anchorCtr="0" anchor="t" bIns="45700" lIns="91425" spcFirstLastPara="1" rIns="91425" wrap="square" tIns="45700">
            <a:spAutoFit/>
          </a:bodyPr>
          <a:lstStyle/>
          <a:p>
            <a:pPr indent="-171450" lvl="0" marL="285750" marR="0" rtl="0" algn="l">
              <a:spcBef>
                <a:spcPts val="0"/>
              </a:spcBef>
              <a:spcAft>
                <a:spcPts val="0"/>
              </a:spcAft>
              <a:buClr>
                <a:schemeClr val="lt1"/>
              </a:buClr>
              <a:buSzPts val="1800"/>
              <a:buFont typeface="Noto Sans Symbols"/>
              <a:buNone/>
            </a:pPr>
            <a:r>
              <a:t/>
            </a:r>
            <a:endParaRPr sz="1800">
              <a:solidFill>
                <a:schemeClr val="lt1"/>
              </a:solidFill>
              <a:latin typeface="Arial"/>
              <a:ea typeface="Arial"/>
              <a:cs typeface="Arial"/>
              <a:sym typeface="Arial"/>
            </a:endParaRPr>
          </a:p>
          <a:p>
            <a:pPr indent="-285750" lvl="0" marL="285750" marR="0" rtl="0" algn="l">
              <a:spcBef>
                <a:spcPts val="0"/>
              </a:spcBef>
              <a:spcAft>
                <a:spcPts val="0"/>
              </a:spcAft>
              <a:buClr>
                <a:schemeClr val="lt1"/>
              </a:buClr>
              <a:buSzPts val="1800"/>
              <a:buFont typeface="Noto Sans Symbols"/>
              <a:buChar char="⮚"/>
            </a:pPr>
            <a:r>
              <a:rPr lang="en-US" sz="1800">
                <a:solidFill>
                  <a:schemeClr val="lt1"/>
                </a:solidFill>
                <a:latin typeface="Arial"/>
                <a:ea typeface="Arial"/>
                <a:cs typeface="Arial"/>
                <a:sym typeface="Arial"/>
              </a:rPr>
              <a:t>Expanded on Areas of Significance  with  Social History &amp; Entertainment</a:t>
            </a:r>
            <a:endParaRPr/>
          </a:p>
          <a:p>
            <a:pPr indent="-285750" lvl="1" marL="742950" marR="0" rtl="0" algn="l">
              <a:spcBef>
                <a:spcPts val="0"/>
              </a:spcBef>
              <a:spcAft>
                <a:spcPts val="0"/>
              </a:spcAft>
              <a:buClr>
                <a:schemeClr val="lt1"/>
              </a:buClr>
              <a:buSzPts val="1800"/>
              <a:buFont typeface="Noto Sans Symbols"/>
              <a:buChar char="⮚"/>
            </a:pPr>
            <a:r>
              <a:rPr b="0" i="0" lang="en-US" sz="1800" u="none" cap="none" strike="noStrike">
                <a:solidFill>
                  <a:schemeClr val="lt1"/>
                </a:solidFill>
                <a:latin typeface="Arial"/>
                <a:ea typeface="Arial"/>
                <a:cs typeface="Arial"/>
                <a:sym typeface="Arial"/>
              </a:rPr>
              <a:t>Included discussion of the many halls on the top floors of commercial blocks and the groups that met (I.O.O.F., Masons, etc.)</a:t>
            </a:r>
            <a:endParaRPr/>
          </a:p>
          <a:p>
            <a:pPr indent="-285750" lvl="1" marL="742950" marR="0" rtl="0" algn="l">
              <a:spcBef>
                <a:spcPts val="0"/>
              </a:spcBef>
              <a:spcAft>
                <a:spcPts val="0"/>
              </a:spcAft>
              <a:buClr>
                <a:schemeClr val="lt1"/>
              </a:buClr>
              <a:buSzPts val="1800"/>
              <a:buFont typeface="Noto Sans Symbols"/>
              <a:buChar char="⮚"/>
            </a:pPr>
            <a:r>
              <a:rPr b="0" i="0" lang="en-US" sz="1800" u="none" cap="none" strike="noStrike">
                <a:solidFill>
                  <a:schemeClr val="lt1"/>
                </a:solidFill>
                <a:latin typeface="Arial"/>
                <a:ea typeface="Arial"/>
                <a:cs typeface="Arial"/>
                <a:sym typeface="Arial"/>
              </a:rPr>
              <a:t>Also skating, billiard halls and bowling</a:t>
            </a:r>
            <a:endParaRPr/>
          </a:p>
          <a:p>
            <a:pPr indent="0" lvl="1" marL="457200" marR="0" rtl="0" algn="l">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4"/>
          <p:cNvSpPr txBox="1"/>
          <p:nvPr>
            <p:ph type="title"/>
          </p:nvPr>
        </p:nvSpPr>
        <p:spPr>
          <a:xfrm>
            <a:off x="646111" y="452718"/>
            <a:ext cx="9404723" cy="95545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Arial"/>
              <a:buNone/>
            </a:pPr>
            <a:r>
              <a:rPr lang="en-US">
                <a:latin typeface="Arial"/>
                <a:ea typeface="Arial"/>
                <a:cs typeface="Arial"/>
                <a:sym typeface="Arial"/>
              </a:rPr>
              <a:t>Politics/Government: Civic Buildings</a:t>
            </a:r>
            <a:endParaRPr/>
          </a:p>
        </p:txBody>
      </p:sp>
      <p:pic>
        <p:nvPicPr>
          <p:cNvPr id="266" name="Google Shape;266;p14"/>
          <p:cNvPicPr preferRelativeResize="0"/>
          <p:nvPr/>
        </p:nvPicPr>
        <p:blipFill rotWithShape="1">
          <a:blip r:embed="rId3">
            <a:alphaModFix/>
          </a:blip>
          <a:srcRect b="0" l="0" r="0" t="0"/>
          <a:stretch/>
        </p:blipFill>
        <p:spPr>
          <a:xfrm>
            <a:off x="646110" y="1182254"/>
            <a:ext cx="4534215" cy="5403272"/>
          </a:xfrm>
          <a:prstGeom prst="rect">
            <a:avLst/>
          </a:prstGeom>
          <a:noFill/>
          <a:ln>
            <a:noFill/>
          </a:ln>
        </p:spPr>
      </p:pic>
      <p:pic>
        <p:nvPicPr>
          <p:cNvPr id="267" name="Google Shape;267;p14"/>
          <p:cNvPicPr preferRelativeResize="0"/>
          <p:nvPr/>
        </p:nvPicPr>
        <p:blipFill rotWithShape="1">
          <a:blip r:embed="rId4">
            <a:alphaModFix/>
          </a:blip>
          <a:srcRect b="0" l="0" r="0" t="0"/>
          <a:stretch/>
        </p:blipFill>
        <p:spPr>
          <a:xfrm>
            <a:off x="5470441" y="1408176"/>
            <a:ext cx="3076832" cy="2020824"/>
          </a:xfrm>
          <a:prstGeom prst="rect">
            <a:avLst/>
          </a:prstGeom>
          <a:noFill/>
          <a:ln>
            <a:noFill/>
          </a:ln>
        </p:spPr>
      </p:pic>
      <p:pic>
        <p:nvPicPr>
          <p:cNvPr id="268" name="Google Shape;268;p14"/>
          <p:cNvPicPr preferRelativeResize="0"/>
          <p:nvPr/>
        </p:nvPicPr>
        <p:blipFill rotWithShape="1">
          <a:blip r:embed="rId5">
            <a:alphaModFix/>
          </a:blip>
          <a:srcRect b="0" l="0" r="0" t="0"/>
          <a:stretch/>
        </p:blipFill>
        <p:spPr>
          <a:xfrm>
            <a:off x="5356825" y="3801350"/>
            <a:ext cx="3151440" cy="1648474"/>
          </a:xfrm>
          <a:prstGeom prst="rect">
            <a:avLst/>
          </a:prstGeom>
          <a:noFill/>
          <a:ln>
            <a:noFill/>
          </a:ln>
        </p:spPr>
      </p:pic>
      <p:pic>
        <p:nvPicPr>
          <p:cNvPr id="269" name="Google Shape;269;p14"/>
          <p:cNvPicPr preferRelativeResize="0"/>
          <p:nvPr/>
        </p:nvPicPr>
        <p:blipFill rotWithShape="1">
          <a:blip r:embed="rId6">
            <a:alphaModFix/>
          </a:blip>
          <a:srcRect b="0" l="0" r="0" t="0"/>
          <a:stretch/>
        </p:blipFill>
        <p:spPr>
          <a:xfrm>
            <a:off x="8699219" y="3801350"/>
            <a:ext cx="2892096" cy="2169072"/>
          </a:xfrm>
          <a:prstGeom prst="rect">
            <a:avLst/>
          </a:prstGeom>
          <a:noFill/>
          <a:ln>
            <a:noFill/>
          </a:ln>
        </p:spPr>
      </p:pic>
      <p:pic>
        <p:nvPicPr>
          <p:cNvPr id="270" name="Google Shape;270;p14"/>
          <p:cNvPicPr preferRelativeResize="0"/>
          <p:nvPr/>
        </p:nvPicPr>
        <p:blipFill rotWithShape="1">
          <a:blip r:embed="rId7">
            <a:alphaModFix/>
          </a:blip>
          <a:srcRect b="0" l="0" r="0" t="0"/>
          <a:stretch/>
        </p:blipFill>
        <p:spPr>
          <a:xfrm>
            <a:off x="8723934" y="1408175"/>
            <a:ext cx="2892095" cy="20715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5"/>
          <p:cNvSpPr txBox="1"/>
          <p:nvPr>
            <p:ph type="title"/>
          </p:nvPr>
        </p:nvSpPr>
        <p:spPr>
          <a:xfrm>
            <a:off x="435904" y="368706"/>
            <a:ext cx="4083545" cy="70026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Arial"/>
              <a:buNone/>
            </a:pPr>
            <a:r>
              <a:rPr lang="en-US">
                <a:latin typeface="Arial"/>
                <a:ea typeface="Arial"/>
                <a:cs typeface="Arial"/>
                <a:sym typeface="Arial"/>
              </a:rPr>
              <a:t>Religion</a:t>
            </a:r>
            <a:endParaRPr/>
          </a:p>
        </p:txBody>
      </p:sp>
      <p:pic>
        <p:nvPicPr>
          <p:cNvPr id="276" name="Google Shape;276;p15"/>
          <p:cNvPicPr preferRelativeResize="0"/>
          <p:nvPr/>
        </p:nvPicPr>
        <p:blipFill rotWithShape="1">
          <a:blip r:embed="rId3">
            <a:alphaModFix/>
          </a:blip>
          <a:srcRect b="0" l="0" r="0" t="0"/>
          <a:stretch/>
        </p:blipFill>
        <p:spPr>
          <a:xfrm>
            <a:off x="435905" y="1182254"/>
            <a:ext cx="4534215" cy="5403273"/>
          </a:xfrm>
          <a:prstGeom prst="rect">
            <a:avLst/>
          </a:prstGeom>
          <a:noFill/>
          <a:ln>
            <a:noFill/>
          </a:ln>
        </p:spPr>
      </p:pic>
      <p:pic>
        <p:nvPicPr>
          <p:cNvPr id="277" name="Google Shape;277;p15"/>
          <p:cNvPicPr preferRelativeResize="0"/>
          <p:nvPr/>
        </p:nvPicPr>
        <p:blipFill rotWithShape="1">
          <a:blip r:embed="rId4">
            <a:alphaModFix/>
          </a:blip>
          <a:srcRect b="0" l="0" r="0" t="0"/>
          <a:stretch/>
        </p:blipFill>
        <p:spPr>
          <a:xfrm>
            <a:off x="5189796" y="924686"/>
            <a:ext cx="2980214" cy="3464665"/>
          </a:xfrm>
          <a:prstGeom prst="rect">
            <a:avLst/>
          </a:prstGeom>
          <a:noFill/>
          <a:ln>
            <a:noFill/>
          </a:ln>
        </p:spPr>
      </p:pic>
      <p:pic>
        <p:nvPicPr>
          <p:cNvPr id="278" name="Google Shape;278;p15"/>
          <p:cNvPicPr preferRelativeResize="0"/>
          <p:nvPr/>
        </p:nvPicPr>
        <p:blipFill rotWithShape="1">
          <a:blip r:embed="rId5">
            <a:alphaModFix/>
          </a:blip>
          <a:srcRect b="0" l="0" r="0" t="0"/>
          <a:stretch/>
        </p:blipFill>
        <p:spPr>
          <a:xfrm>
            <a:off x="8428539" y="492557"/>
            <a:ext cx="2857217" cy="3896793"/>
          </a:xfrm>
          <a:prstGeom prst="rect">
            <a:avLst/>
          </a:prstGeom>
          <a:noFill/>
          <a:ln cap="flat" cmpd="sng" w="9525">
            <a:solidFill>
              <a:schemeClr val="lt1"/>
            </a:solidFill>
            <a:prstDash val="solid"/>
            <a:round/>
            <a:headEnd len="sm" w="sm" type="none"/>
            <a:tailEnd len="sm" w="sm" type="none"/>
          </a:ln>
        </p:spPr>
      </p:pic>
      <p:pic>
        <p:nvPicPr>
          <p:cNvPr id="279" name="Google Shape;279;p15"/>
          <p:cNvPicPr preferRelativeResize="0"/>
          <p:nvPr/>
        </p:nvPicPr>
        <p:blipFill rotWithShape="1">
          <a:blip r:embed="rId6">
            <a:alphaModFix/>
          </a:blip>
          <a:srcRect b="0" l="0" r="0" t="0"/>
          <a:stretch/>
        </p:blipFill>
        <p:spPr>
          <a:xfrm>
            <a:off x="5221376" y="4618182"/>
            <a:ext cx="2948634" cy="1965756"/>
          </a:xfrm>
          <a:prstGeom prst="rect">
            <a:avLst/>
          </a:prstGeom>
          <a:noFill/>
          <a:ln cap="flat" cmpd="sng" w="9525">
            <a:solidFill>
              <a:schemeClr val="lt1"/>
            </a:solidFill>
            <a:prstDash val="solid"/>
            <a:round/>
            <a:headEnd len="sm" w="sm" type="none"/>
            <a:tailEnd len="sm" w="sm" type="none"/>
          </a:ln>
        </p:spPr>
      </p:pic>
      <p:pic>
        <p:nvPicPr>
          <p:cNvPr id="280" name="Google Shape;280;p15"/>
          <p:cNvPicPr preferRelativeResize="0"/>
          <p:nvPr/>
        </p:nvPicPr>
        <p:blipFill rotWithShape="1">
          <a:blip r:embed="rId7">
            <a:alphaModFix/>
          </a:blip>
          <a:srcRect b="0" l="0" r="0" t="0"/>
          <a:stretch/>
        </p:blipFill>
        <p:spPr>
          <a:xfrm>
            <a:off x="8428539" y="4533334"/>
            <a:ext cx="2857217" cy="20506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4" name="Shape 284"/>
        <p:cNvGrpSpPr/>
        <p:nvPr/>
      </p:nvGrpSpPr>
      <p:grpSpPr>
        <a:xfrm>
          <a:off x="0" y="0"/>
          <a:ext cx="0" cy="0"/>
          <a:chOff x="0" y="0"/>
          <a:chExt cx="0" cy="0"/>
        </a:xfrm>
      </p:grpSpPr>
      <p:sp>
        <p:nvSpPr>
          <p:cNvPr id="285" name="Google Shape;285;p16"/>
          <p:cNvSpPr txBox="1"/>
          <p:nvPr>
            <p:ph type="title"/>
          </p:nvPr>
        </p:nvSpPr>
        <p:spPr>
          <a:xfrm>
            <a:off x="220717" y="514113"/>
            <a:ext cx="3577590" cy="1968647"/>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4200"/>
              <a:buFont typeface="Arial"/>
              <a:buNone/>
            </a:pPr>
            <a:r>
              <a:rPr lang="en-US" u="sng">
                <a:solidFill>
                  <a:schemeClr val="lt1"/>
                </a:solidFill>
                <a:latin typeface="Arial"/>
                <a:ea typeface="Arial"/>
                <a:cs typeface="Arial"/>
                <a:sym typeface="Arial"/>
              </a:rPr>
              <a:t>Criterion C: Architectural Significance</a:t>
            </a:r>
            <a:endParaRPr/>
          </a:p>
        </p:txBody>
      </p:sp>
      <p:sp>
        <p:nvSpPr>
          <p:cNvPr id="286" name="Google Shape;286;p16"/>
          <p:cNvSpPr txBox="1"/>
          <p:nvPr>
            <p:ph idx="1" type="body"/>
          </p:nvPr>
        </p:nvSpPr>
        <p:spPr>
          <a:xfrm>
            <a:off x="220717" y="2699832"/>
            <a:ext cx="11887200" cy="3962400"/>
          </a:xfrm>
          <a:prstGeom prst="rect">
            <a:avLst/>
          </a:prstGeom>
          <a:solidFill>
            <a:srgbClr val="F2F2F2"/>
          </a:solid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920"/>
              <a:buFont typeface="Noto Sans Symbols"/>
              <a:buChar char="⮚"/>
            </a:pPr>
            <a:r>
              <a:rPr lang="en-US" sz="2400">
                <a:solidFill>
                  <a:schemeClr val="dk1"/>
                </a:solidFill>
                <a:latin typeface="Arial"/>
                <a:ea typeface="Arial"/>
                <a:cs typeface="Arial"/>
                <a:sym typeface="Arial"/>
              </a:rPr>
              <a:t>The variety of buildings in the district with their layers of renovations tells the story of St. Albans remarkably well. </a:t>
            </a:r>
            <a:endParaRPr/>
          </a:p>
          <a:p>
            <a:pPr indent="-342900" lvl="0" marL="342900" rtl="0" algn="l">
              <a:spcBef>
                <a:spcPts val="1800"/>
              </a:spcBef>
              <a:spcAft>
                <a:spcPts val="0"/>
              </a:spcAft>
              <a:buClr>
                <a:schemeClr val="dk1"/>
              </a:buClr>
              <a:buSzPts val="1920"/>
              <a:buFont typeface="Noto Sans Symbols"/>
              <a:buChar char="⮚"/>
            </a:pPr>
            <a:r>
              <a:rPr lang="en-US" sz="2400">
                <a:solidFill>
                  <a:schemeClr val="dk1"/>
                </a:solidFill>
                <a:latin typeface="Arial"/>
                <a:ea typeface="Arial"/>
                <a:cs typeface="Arial"/>
                <a:sym typeface="Arial"/>
              </a:rPr>
              <a:t>Continued prosperity to mid-20</a:t>
            </a:r>
            <a:r>
              <a:rPr baseline="30000" lang="en-US" sz="2400">
                <a:solidFill>
                  <a:schemeClr val="dk1"/>
                </a:solidFill>
                <a:latin typeface="Arial"/>
                <a:ea typeface="Arial"/>
                <a:cs typeface="Arial"/>
                <a:sym typeface="Arial"/>
              </a:rPr>
              <a:t>th</a:t>
            </a:r>
            <a:r>
              <a:rPr lang="en-US" sz="2400">
                <a:solidFill>
                  <a:schemeClr val="dk1"/>
                </a:solidFill>
                <a:latin typeface="Arial"/>
                <a:ea typeface="Arial"/>
                <a:cs typeface="Arial"/>
                <a:sym typeface="Arial"/>
              </a:rPr>
              <a:t> century evident in buildings and storefront changes from the period.</a:t>
            </a:r>
            <a:endParaRPr sz="2400">
              <a:solidFill>
                <a:schemeClr val="dk1"/>
              </a:solidFill>
              <a:latin typeface="Arial"/>
              <a:ea typeface="Arial"/>
              <a:cs typeface="Arial"/>
              <a:sym typeface="Arial"/>
            </a:endParaRPr>
          </a:p>
          <a:p>
            <a:pPr indent="-342900" lvl="0" marL="342900" rtl="0" algn="l">
              <a:spcBef>
                <a:spcPts val="1800"/>
              </a:spcBef>
              <a:spcAft>
                <a:spcPts val="0"/>
              </a:spcAft>
              <a:buClr>
                <a:schemeClr val="dk1"/>
              </a:buClr>
              <a:buSzPts val="1920"/>
              <a:buFont typeface="Noto Sans Symbols"/>
              <a:buChar char="⮚"/>
            </a:pPr>
            <a:r>
              <a:rPr lang="en-US" sz="2400">
                <a:solidFill>
                  <a:schemeClr val="dk1"/>
                </a:solidFill>
                <a:latin typeface="Arial"/>
                <a:ea typeface="Arial"/>
                <a:cs typeface="Arial"/>
                <a:sym typeface="Arial"/>
              </a:rPr>
              <a:t>The many different components are linked through the urban density, common materials and details, and the common setbacks of both its commercial and institutional buildings.  </a:t>
            </a:r>
            <a:endParaRPr/>
          </a:p>
          <a:p>
            <a:pPr indent="-342900" lvl="0" marL="342900" rtl="0" algn="l">
              <a:spcBef>
                <a:spcPts val="1800"/>
              </a:spcBef>
              <a:spcAft>
                <a:spcPts val="0"/>
              </a:spcAft>
              <a:buClr>
                <a:schemeClr val="dk1"/>
              </a:buClr>
              <a:buSzPts val="1920"/>
              <a:buFont typeface="Noto Sans Symbols"/>
              <a:buChar char="⮚"/>
            </a:pPr>
            <a:r>
              <a:rPr lang="en-US" sz="2400">
                <a:solidFill>
                  <a:schemeClr val="dk1"/>
                </a:solidFill>
                <a:latin typeface="Arial"/>
                <a:ea typeface="Arial"/>
                <a:cs typeface="Arial"/>
                <a:sym typeface="Arial"/>
              </a:rPr>
              <a:t>New construction on Lake, Federal, and North Main Streets, has maintained or restored the urban style of streetscape with little or no setback from the sidewalk.  The use of brick, regular fenestration, and traditional forms  - even with a modern interpretation - make the new buildings compatible with the historic district. </a:t>
            </a:r>
            <a:endParaRPr/>
          </a:p>
          <a:p>
            <a:pPr indent="-342900" lvl="0" marL="342900" rtl="0" algn="l">
              <a:spcBef>
                <a:spcPts val="1800"/>
              </a:spcBef>
              <a:spcAft>
                <a:spcPts val="0"/>
              </a:spcAft>
              <a:buClr>
                <a:schemeClr val="dk1"/>
              </a:buClr>
              <a:buSzPts val="1920"/>
              <a:buFont typeface="Noto Sans Symbols"/>
              <a:buChar char="⮚"/>
            </a:pPr>
            <a:r>
              <a:rPr lang="en-US" sz="2400">
                <a:solidFill>
                  <a:schemeClr val="dk1"/>
                </a:solidFill>
                <a:latin typeface="Arial"/>
                <a:ea typeface="Arial"/>
                <a:cs typeface="Arial"/>
                <a:sym typeface="Arial"/>
              </a:rPr>
              <a:t>The district has 14 non-contributing resources out of a total of 112. </a:t>
            </a:r>
            <a:endParaRPr/>
          </a:p>
          <a:p>
            <a:pPr indent="-220980" lvl="0" marL="342900" rtl="0" algn="l">
              <a:spcBef>
                <a:spcPts val="1800"/>
              </a:spcBef>
              <a:spcAft>
                <a:spcPts val="0"/>
              </a:spcAft>
              <a:buClr>
                <a:schemeClr val="lt1"/>
              </a:buClr>
              <a:buSzPts val="1920"/>
              <a:buFont typeface="Noto Sans Symbols"/>
              <a:buNone/>
            </a:pPr>
            <a:r>
              <a:t/>
            </a:r>
            <a:endParaRPr sz="2400">
              <a:latin typeface="Arial"/>
              <a:ea typeface="Arial"/>
              <a:cs typeface="Arial"/>
              <a:sym typeface="Arial"/>
            </a:endParaRPr>
          </a:p>
        </p:txBody>
      </p:sp>
      <p:pic>
        <p:nvPicPr>
          <p:cNvPr id="287" name="Google Shape;287;p16"/>
          <p:cNvPicPr preferRelativeResize="0"/>
          <p:nvPr/>
        </p:nvPicPr>
        <p:blipFill rotWithShape="1">
          <a:blip r:embed="rId3">
            <a:alphaModFix/>
          </a:blip>
          <a:srcRect b="0" l="0" r="0" t="0"/>
          <a:stretch/>
        </p:blipFill>
        <p:spPr>
          <a:xfrm>
            <a:off x="8009429" y="351996"/>
            <a:ext cx="4098488" cy="2130764"/>
          </a:xfrm>
          <a:prstGeom prst="rect">
            <a:avLst/>
          </a:prstGeom>
          <a:noFill/>
          <a:ln cap="flat" cmpd="sng" w="12700">
            <a:solidFill>
              <a:schemeClr val="lt1"/>
            </a:solidFill>
            <a:prstDash val="solid"/>
            <a:round/>
            <a:headEnd len="sm" w="sm" type="none"/>
            <a:tailEnd len="sm" w="sm" type="none"/>
          </a:ln>
        </p:spPr>
      </p:pic>
      <p:pic>
        <p:nvPicPr>
          <p:cNvPr id="288" name="Google Shape;288;p16"/>
          <p:cNvPicPr preferRelativeResize="0"/>
          <p:nvPr/>
        </p:nvPicPr>
        <p:blipFill rotWithShape="1">
          <a:blip r:embed="rId4">
            <a:alphaModFix/>
          </a:blip>
          <a:srcRect b="0" l="0" r="0" t="0"/>
          <a:stretch/>
        </p:blipFill>
        <p:spPr>
          <a:xfrm>
            <a:off x="4307205" y="330893"/>
            <a:ext cx="3577590" cy="217297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2" name="Shape 292"/>
        <p:cNvGrpSpPr/>
        <p:nvPr/>
      </p:nvGrpSpPr>
      <p:grpSpPr>
        <a:xfrm>
          <a:off x="0" y="0"/>
          <a:ext cx="0" cy="0"/>
          <a:chOff x="0" y="0"/>
          <a:chExt cx="0" cy="0"/>
        </a:xfrm>
      </p:grpSpPr>
      <p:sp>
        <p:nvSpPr>
          <p:cNvPr id="293" name="Google Shape;293;p17"/>
          <p:cNvSpPr txBox="1"/>
          <p:nvPr/>
        </p:nvSpPr>
        <p:spPr>
          <a:xfrm>
            <a:off x="573410" y="244586"/>
            <a:ext cx="4903216" cy="70713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880"/>
              <a:buFont typeface="Noto Sans Symbols"/>
              <a:buNone/>
            </a:pPr>
            <a:r>
              <a:rPr b="0" i="0" lang="en-US" sz="3600">
                <a:solidFill>
                  <a:schemeClr val="lt1"/>
                </a:solidFill>
                <a:latin typeface="Arial"/>
                <a:ea typeface="Arial"/>
                <a:cs typeface="Arial"/>
                <a:sym typeface="Arial"/>
              </a:rPr>
              <a:t>Criterion C </a:t>
            </a:r>
            <a:endParaRPr/>
          </a:p>
        </p:txBody>
      </p:sp>
      <p:sp>
        <p:nvSpPr>
          <p:cNvPr id="294" name="Google Shape;294;p17"/>
          <p:cNvSpPr txBox="1"/>
          <p:nvPr>
            <p:ph idx="4" type="body"/>
          </p:nvPr>
        </p:nvSpPr>
        <p:spPr>
          <a:xfrm>
            <a:off x="714704" y="972938"/>
            <a:ext cx="6421820" cy="2201156"/>
          </a:xfrm>
          <a:prstGeom prst="rect">
            <a:avLst/>
          </a:prstGeom>
          <a:solidFill>
            <a:srgbClr val="F2F2F2"/>
          </a:solidFill>
          <a:ln>
            <a:noFill/>
          </a:ln>
        </p:spPr>
        <p:txBody>
          <a:bodyPr anchorCtr="0" anchor="t" bIns="45700" lIns="91425" spcFirstLastPara="1" rIns="91425" wrap="square" tIns="45700">
            <a:normAutofit fontScale="92500" lnSpcReduction="10000"/>
          </a:bodyPr>
          <a:lstStyle/>
          <a:p>
            <a:pPr indent="-228600" lvl="2" marL="346075" rtl="0" algn="l">
              <a:spcBef>
                <a:spcPts val="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Architecture: 3 Periods</a:t>
            </a:r>
            <a:endParaRPr/>
          </a:p>
          <a:p>
            <a:pPr indent="-228600" lvl="4" marL="514350" rtl="0" algn="l">
              <a:spcBef>
                <a:spcPts val="60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1</a:t>
            </a:r>
            <a:r>
              <a:rPr b="1" baseline="30000" lang="en-US" sz="1800">
                <a:solidFill>
                  <a:srgbClr val="222222"/>
                </a:solidFill>
                <a:latin typeface="times new roman"/>
                <a:ea typeface="times new roman"/>
                <a:cs typeface="times new roman"/>
                <a:sym typeface="times new roman"/>
              </a:rPr>
              <a:t>st  </a:t>
            </a:r>
            <a:r>
              <a:rPr b="1" lang="en-US" sz="1800">
                <a:solidFill>
                  <a:srgbClr val="222222"/>
                </a:solidFill>
                <a:latin typeface="times new roman"/>
                <a:ea typeface="times new roman"/>
                <a:cs typeface="times new roman"/>
                <a:sym typeface="times new roman"/>
              </a:rPr>
              <a:t> 1792-1850: Greek Revival, Gothic Revival</a:t>
            </a:r>
            <a:endParaRPr b="1" baseline="30000" sz="1800">
              <a:solidFill>
                <a:srgbClr val="222222"/>
              </a:solidFill>
              <a:latin typeface="times new roman"/>
              <a:ea typeface="times new roman"/>
              <a:cs typeface="times new roman"/>
              <a:sym typeface="times new roman"/>
            </a:endParaRPr>
          </a:p>
          <a:p>
            <a:pPr indent="-228600" lvl="4" marL="514350" rtl="0" algn="l">
              <a:spcBef>
                <a:spcPts val="60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2</a:t>
            </a:r>
            <a:r>
              <a:rPr b="1" baseline="30000" lang="en-US" sz="1800">
                <a:solidFill>
                  <a:srgbClr val="222222"/>
                </a:solidFill>
                <a:latin typeface="times new roman"/>
                <a:ea typeface="times new roman"/>
                <a:cs typeface="times new roman"/>
                <a:sym typeface="times new roman"/>
              </a:rPr>
              <a:t>nd  </a:t>
            </a:r>
            <a:r>
              <a:rPr b="1" lang="en-US" sz="1800">
                <a:solidFill>
                  <a:srgbClr val="222222"/>
                </a:solidFill>
                <a:latin typeface="times new roman"/>
                <a:ea typeface="times new roman"/>
                <a:cs typeface="times new roman"/>
                <a:sym typeface="times new roman"/>
              </a:rPr>
              <a:t> 1850 – 1895: Italianate, Queen Anne</a:t>
            </a:r>
            <a:endParaRPr b="1" baseline="30000" sz="1800">
              <a:solidFill>
                <a:srgbClr val="222222"/>
              </a:solidFill>
              <a:latin typeface="times new roman"/>
              <a:ea typeface="times new roman"/>
              <a:cs typeface="times new roman"/>
              <a:sym typeface="times new roman"/>
            </a:endParaRPr>
          </a:p>
          <a:p>
            <a:pPr indent="-228600" lvl="4" marL="514350" rtl="0" algn="l">
              <a:spcBef>
                <a:spcPts val="60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3</a:t>
            </a:r>
            <a:r>
              <a:rPr b="1" baseline="30000" lang="en-US" sz="1800">
                <a:solidFill>
                  <a:srgbClr val="222222"/>
                </a:solidFill>
                <a:latin typeface="times new roman"/>
                <a:ea typeface="times new roman"/>
                <a:cs typeface="times new roman"/>
                <a:sym typeface="times new roman"/>
              </a:rPr>
              <a:t>rd  </a:t>
            </a:r>
            <a:r>
              <a:rPr b="1" lang="en-US" sz="1800">
                <a:solidFill>
                  <a:srgbClr val="222222"/>
                </a:solidFill>
                <a:latin typeface="times new roman"/>
                <a:ea typeface="times new roman"/>
                <a:cs typeface="times new roman"/>
                <a:sym typeface="times new roman"/>
              </a:rPr>
              <a:t> 1895 – c. 1960: Romanesque Revival, Colonial Revival</a:t>
            </a:r>
            <a:endParaRPr/>
          </a:p>
          <a:p>
            <a:pPr indent="-228600" lvl="2" marL="346075" rtl="0" algn="l">
              <a:spcBef>
                <a:spcPts val="60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Landscape Architecture: Taylor Park</a:t>
            </a:r>
            <a:endParaRPr/>
          </a:p>
          <a:p>
            <a:pPr indent="-228600" lvl="2" marL="346075" rtl="0" algn="l">
              <a:spcBef>
                <a:spcPts val="600"/>
              </a:spcBef>
              <a:spcAft>
                <a:spcPts val="0"/>
              </a:spcAft>
              <a:buClr>
                <a:srgbClr val="222222"/>
              </a:buClr>
              <a:buSzPct val="79999"/>
              <a:buFont typeface="Noto Sans Symbols"/>
              <a:buChar char="⮚"/>
            </a:pPr>
            <a:r>
              <a:rPr b="1" lang="en-US" sz="1800">
                <a:solidFill>
                  <a:srgbClr val="222222"/>
                </a:solidFill>
                <a:latin typeface="times new roman"/>
                <a:ea typeface="times new roman"/>
                <a:cs typeface="times new roman"/>
                <a:sym typeface="times new roman"/>
              </a:rPr>
              <a:t>Architects: Cass &amp; Lewis, Hart, Keely, Ryer, Silloway, Wilcox. Williams &amp; Johnston, etc.</a:t>
            </a:r>
            <a:endParaRPr sz="1800">
              <a:solidFill>
                <a:schemeClr val="dk1"/>
              </a:solidFill>
              <a:latin typeface="Arial"/>
              <a:ea typeface="Arial"/>
              <a:cs typeface="Arial"/>
              <a:sym typeface="Arial"/>
            </a:endParaRPr>
          </a:p>
        </p:txBody>
      </p:sp>
      <p:pic>
        <p:nvPicPr>
          <p:cNvPr id="295" name="Google Shape;295;p17"/>
          <p:cNvPicPr preferRelativeResize="0"/>
          <p:nvPr/>
        </p:nvPicPr>
        <p:blipFill rotWithShape="1">
          <a:blip r:embed="rId3">
            <a:alphaModFix/>
          </a:blip>
          <a:srcRect b="0" l="0" r="0" t="0"/>
          <a:stretch/>
        </p:blipFill>
        <p:spPr>
          <a:xfrm>
            <a:off x="7505329" y="399334"/>
            <a:ext cx="4023360" cy="3086444"/>
          </a:xfrm>
          <a:prstGeom prst="rect">
            <a:avLst/>
          </a:prstGeom>
          <a:noFill/>
          <a:ln cap="flat" cmpd="sng" w="38100">
            <a:solidFill>
              <a:schemeClr val="lt1"/>
            </a:solidFill>
            <a:prstDash val="solid"/>
            <a:round/>
            <a:headEnd len="sm" w="sm" type="none"/>
            <a:tailEnd len="sm" w="sm" type="none"/>
          </a:ln>
        </p:spPr>
      </p:pic>
      <p:pic>
        <p:nvPicPr>
          <p:cNvPr id="296" name="Google Shape;296;p17"/>
          <p:cNvPicPr preferRelativeResize="0"/>
          <p:nvPr/>
        </p:nvPicPr>
        <p:blipFill rotWithShape="1">
          <a:blip r:embed="rId4">
            <a:alphaModFix/>
          </a:blip>
          <a:srcRect b="0" l="0" r="0" t="0"/>
          <a:stretch/>
        </p:blipFill>
        <p:spPr>
          <a:xfrm>
            <a:off x="7505329" y="3652376"/>
            <a:ext cx="4023360" cy="2920382"/>
          </a:xfrm>
          <a:prstGeom prst="rect">
            <a:avLst/>
          </a:prstGeom>
          <a:noFill/>
          <a:ln cap="flat" cmpd="sng" w="38100">
            <a:solidFill>
              <a:schemeClr val="lt1"/>
            </a:solidFill>
            <a:prstDash val="solid"/>
            <a:round/>
            <a:headEnd len="sm" w="sm" type="none"/>
            <a:tailEnd len="sm" w="sm" type="none"/>
          </a:ln>
        </p:spPr>
      </p:pic>
      <p:pic>
        <p:nvPicPr>
          <p:cNvPr id="297" name="Google Shape;297;p17"/>
          <p:cNvPicPr preferRelativeResize="0"/>
          <p:nvPr/>
        </p:nvPicPr>
        <p:blipFill rotWithShape="1">
          <a:blip r:embed="rId5">
            <a:alphaModFix/>
          </a:blip>
          <a:srcRect b="0" l="0" r="0" t="10569"/>
          <a:stretch/>
        </p:blipFill>
        <p:spPr>
          <a:xfrm>
            <a:off x="714705" y="3652376"/>
            <a:ext cx="6421819" cy="2961038"/>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1" name="Shape 301"/>
        <p:cNvGrpSpPr/>
        <p:nvPr/>
      </p:nvGrpSpPr>
      <p:grpSpPr>
        <a:xfrm>
          <a:off x="0" y="0"/>
          <a:ext cx="0" cy="0"/>
          <a:chOff x="0" y="0"/>
          <a:chExt cx="0" cy="0"/>
        </a:xfrm>
      </p:grpSpPr>
      <p:sp>
        <p:nvSpPr>
          <p:cNvPr id="302" name="Google Shape;302;p18"/>
          <p:cNvSpPr txBox="1"/>
          <p:nvPr>
            <p:ph type="title"/>
          </p:nvPr>
        </p:nvSpPr>
        <p:spPr>
          <a:xfrm>
            <a:off x="428264" y="409009"/>
            <a:ext cx="3923818" cy="352186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4200"/>
              <a:buFont typeface="Arial"/>
              <a:buNone/>
            </a:pPr>
            <a:r>
              <a:rPr lang="en-US" u="sng">
                <a:solidFill>
                  <a:schemeClr val="lt1"/>
                </a:solidFill>
                <a:latin typeface="Arial"/>
                <a:ea typeface="Arial"/>
                <a:cs typeface="Arial"/>
                <a:sym typeface="Arial"/>
              </a:rPr>
              <a:t>Criterion C: Architectural Variety</a:t>
            </a:r>
            <a:br>
              <a:rPr lang="en-US" u="sng">
                <a:solidFill>
                  <a:schemeClr val="lt1"/>
                </a:solidFill>
                <a:latin typeface="Arial"/>
                <a:ea typeface="Arial"/>
                <a:cs typeface="Arial"/>
                <a:sym typeface="Arial"/>
              </a:rPr>
            </a:br>
            <a:br>
              <a:rPr lang="en-US" sz="800" u="sng">
                <a:solidFill>
                  <a:schemeClr val="lt1"/>
                </a:solidFill>
                <a:latin typeface="Arial"/>
                <a:ea typeface="Arial"/>
                <a:cs typeface="Arial"/>
                <a:sym typeface="Arial"/>
              </a:rPr>
            </a:br>
            <a:br>
              <a:rPr lang="en-US" sz="800" u="sng">
                <a:solidFill>
                  <a:schemeClr val="lt1"/>
                </a:solidFill>
                <a:latin typeface="Arial"/>
                <a:ea typeface="Arial"/>
                <a:cs typeface="Arial"/>
                <a:sym typeface="Arial"/>
              </a:rPr>
            </a:br>
            <a:r>
              <a:rPr lang="en-US" sz="2000" u="sng">
                <a:solidFill>
                  <a:schemeClr val="lt1"/>
                </a:solidFill>
                <a:latin typeface="Arial"/>
                <a:ea typeface="Arial"/>
                <a:cs typeface="Arial"/>
                <a:sym typeface="Arial"/>
              </a:rPr>
              <a:t>1</a:t>
            </a:r>
            <a:r>
              <a:rPr baseline="30000" lang="en-US" sz="2000" u="sng">
                <a:solidFill>
                  <a:schemeClr val="lt1"/>
                </a:solidFill>
                <a:latin typeface="Arial"/>
                <a:ea typeface="Arial"/>
                <a:cs typeface="Arial"/>
                <a:sym typeface="Arial"/>
              </a:rPr>
              <a:t>st</a:t>
            </a:r>
            <a:r>
              <a:rPr lang="en-US" sz="2000" u="sng">
                <a:solidFill>
                  <a:schemeClr val="lt1"/>
                </a:solidFill>
                <a:latin typeface="Arial"/>
                <a:ea typeface="Arial"/>
                <a:cs typeface="Arial"/>
                <a:sym typeface="Arial"/>
              </a:rPr>
              <a:t> Generation (red)</a:t>
            </a:r>
            <a:br>
              <a:rPr lang="en-US" sz="2000" u="sng">
                <a:solidFill>
                  <a:schemeClr val="lt1"/>
                </a:solidFill>
                <a:latin typeface="Arial"/>
                <a:ea typeface="Arial"/>
                <a:cs typeface="Arial"/>
                <a:sym typeface="Arial"/>
              </a:rPr>
            </a:br>
            <a:r>
              <a:rPr lang="en-US" sz="2000" u="sng">
                <a:solidFill>
                  <a:schemeClr val="lt1"/>
                </a:solidFill>
                <a:latin typeface="Arial"/>
                <a:ea typeface="Arial"/>
                <a:cs typeface="Arial"/>
                <a:sym typeface="Arial"/>
              </a:rPr>
              <a:t>Early 2</a:t>
            </a:r>
            <a:r>
              <a:rPr baseline="30000" lang="en-US" sz="2000" u="sng">
                <a:solidFill>
                  <a:schemeClr val="lt1"/>
                </a:solidFill>
                <a:latin typeface="Arial"/>
                <a:ea typeface="Arial"/>
                <a:cs typeface="Arial"/>
                <a:sym typeface="Arial"/>
              </a:rPr>
              <a:t>nd</a:t>
            </a:r>
            <a:r>
              <a:rPr lang="en-US" sz="2000" u="sng">
                <a:solidFill>
                  <a:schemeClr val="lt1"/>
                </a:solidFill>
                <a:latin typeface="Arial"/>
                <a:ea typeface="Arial"/>
                <a:cs typeface="Arial"/>
                <a:sym typeface="Arial"/>
              </a:rPr>
              <a:t> Generation (blue)</a:t>
            </a:r>
            <a:br>
              <a:rPr lang="en-US" sz="2000" u="sng">
                <a:solidFill>
                  <a:schemeClr val="lt1"/>
                </a:solidFill>
                <a:latin typeface="Arial"/>
                <a:ea typeface="Arial"/>
                <a:cs typeface="Arial"/>
                <a:sym typeface="Arial"/>
              </a:rPr>
            </a:br>
            <a:r>
              <a:rPr lang="en-US" sz="2000" u="sng">
                <a:solidFill>
                  <a:schemeClr val="lt1"/>
                </a:solidFill>
                <a:latin typeface="Arial"/>
                <a:ea typeface="Arial"/>
                <a:cs typeface="Arial"/>
                <a:sym typeface="Arial"/>
              </a:rPr>
              <a:t>Later 2</a:t>
            </a:r>
            <a:r>
              <a:rPr baseline="30000" lang="en-US" sz="2000" u="sng">
                <a:solidFill>
                  <a:schemeClr val="lt1"/>
                </a:solidFill>
                <a:latin typeface="Arial"/>
                <a:ea typeface="Arial"/>
                <a:cs typeface="Arial"/>
                <a:sym typeface="Arial"/>
              </a:rPr>
              <a:t>nd</a:t>
            </a:r>
            <a:r>
              <a:rPr lang="en-US" sz="2000" u="sng">
                <a:solidFill>
                  <a:schemeClr val="lt1"/>
                </a:solidFill>
                <a:latin typeface="Arial"/>
                <a:ea typeface="Arial"/>
                <a:cs typeface="Arial"/>
                <a:sym typeface="Arial"/>
              </a:rPr>
              <a:t> Generation (yellow)</a:t>
            </a:r>
            <a:br>
              <a:rPr lang="en-US" sz="2000" u="sng">
                <a:solidFill>
                  <a:schemeClr val="lt1"/>
                </a:solidFill>
                <a:latin typeface="Arial"/>
                <a:ea typeface="Arial"/>
                <a:cs typeface="Arial"/>
                <a:sym typeface="Arial"/>
              </a:rPr>
            </a:br>
            <a:r>
              <a:rPr lang="en-US" sz="2000" u="sng">
                <a:solidFill>
                  <a:schemeClr val="lt1"/>
                </a:solidFill>
                <a:latin typeface="Arial"/>
                <a:ea typeface="Arial"/>
                <a:cs typeface="Arial"/>
                <a:sym typeface="Arial"/>
              </a:rPr>
              <a:t>3</a:t>
            </a:r>
            <a:r>
              <a:rPr baseline="30000" lang="en-US" sz="2000" u="sng">
                <a:solidFill>
                  <a:schemeClr val="lt1"/>
                </a:solidFill>
                <a:latin typeface="Arial"/>
                <a:ea typeface="Arial"/>
                <a:cs typeface="Arial"/>
                <a:sym typeface="Arial"/>
              </a:rPr>
              <a:t>rd</a:t>
            </a:r>
            <a:r>
              <a:rPr lang="en-US" sz="2000" u="sng">
                <a:solidFill>
                  <a:schemeClr val="lt1"/>
                </a:solidFill>
                <a:latin typeface="Arial"/>
                <a:ea typeface="Arial"/>
                <a:cs typeface="Arial"/>
                <a:sym typeface="Arial"/>
              </a:rPr>
              <a:t> Generation (green) </a:t>
            </a:r>
            <a:endParaRPr u="sng">
              <a:solidFill>
                <a:schemeClr val="lt1"/>
              </a:solidFill>
              <a:latin typeface="Arial"/>
              <a:ea typeface="Arial"/>
              <a:cs typeface="Arial"/>
              <a:sym typeface="Arial"/>
            </a:endParaRPr>
          </a:p>
        </p:txBody>
      </p:sp>
      <p:pic>
        <p:nvPicPr>
          <p:cNvPr id="303" name="Google Shape;303;p18"/>
          <p:cNvPicPr preferRelativeResize="0"/>
          <p:nvPr>
            <p:ph idx="1" type="body"/>
          </p:nvPr>
        </p:nvPicPr>
        <p:blipFill rotWithShape="1">
          <a:blip r:embed="rId3">
            <a:alphaModFix/>
          </a:blip>
          <a:srcRect b="0" l="0" r="0" t="0"/>
          <a:stretch/>
        </p:blipFill>
        <p:spPr>
          <a:xfrm>
            <a:off x="4837191" y="189089"/>
            <a:ext cx="5368032" cy="6396905"/>
          </a:xfrm>
          <a:prstGeom prst="rect">
            <a:avLst/>
          </a:prstGeom>
          <a:noFill/>
          <a:ln>
            <a:noFill/>
          </a:ln>
        </p:spPr>
      </p:pic>
      <p:sp>
        <p:nvSpPr>
          <p:cNvPr id="304" name="Google Shape;304;p18"/>
          <p:cNvSpPr/>
          <p:nvPr/>
        </p:nvSpPr>
        <p:spPr>
          <a:xfrm>
            <a:off x="7839921" y="1898248"/>
            <a:ext cx="621173" cy="821803"/>
          </a:xfrm>
          <a:prstGeom prst="ellipse">
            <a:avLst/>
          </a:prstGeom>
          <a:solidFill>
            <a:srgbClr val="FF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5" name="Google Shape;305;p18"/>
          <p:cNvSpPr/>
          <p:nvPr/>
        </p:nvSpPr>
        <p:spPr>
          <a:xfrm>
            <a:off x="7218748" y="2120096"/>
            <a:ext cx="621173" cy="821803"/>
          </a:xfrm>
          <a:prstGeom prst="ellipse">
            <a:avLst/>
          </a:prstGeom>
          <a:solidFill>
            <a:srgbClr val="00B0F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6" name="Google Shape;306;p18"/>
          <p:cNvSpPr/>
          <p:nvPr/>
        </p:nvSpPr>
        <p:spPr>
          <a:xfrm>
            <a:off x="7060557" y="4872906"/>
            <a:ext cx="462030" cy="497748"/>
          </a:xfrm>
          <a:prstGeom prst="ellipse">
            <a:avLst/>
          </a:prstGeom>
          <a:solidFill>
            <a:srgbClr val="00B0F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7" name="Google Shape;307;p18"/>
          <p:cNvSpPr/>
          <p:nvPr/>
        </p:nvSpPr>
        <p:spPr>
          <a:xfrm>
            <a:off x="7129038" y="3556304"/>
            <a:ext cx="462030" cy="703180"/>
          </a:xfrm>
          <a:prstGeom prst="ellipse">
            <a:avLst/>
          </a:prstGeom>
          <a:solidFill>
            <a:srgbClr val="FFFF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8" name="Google Shape;308;p18"/>
          <p:cNvSpPr/>
          <p:nvPr/>
        </p:nvSpPr>
        <p:spPr>
          <a:xfrm rot="345121">
            <a:off x="5862294" y="2143265"/>
            <a:ext cx="1360172" cy="1153572"/>
          </a:xfrm>
          <a:prstGeom prst="ellipse">
            <a:avLst/>
          </a:prstGeom>
          <a:solidFill>
            <a:srgbClr val="00B05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09" name="Google Shape;309;p18"/>
          <p:cNvSpPr/>
          <p:nvPr/>
        </p:nvSpPr>
        <p:spPr>
          <a:xfrm>
            <a:off x="7218748" y="2847493"/>
            <a:ext cx="621173" cy="821803"/>
          </a:xfrm>
          <a:prstGeom prst="ellipse">
            <a:avLst/>
          </a:prstGeom>
          <a:solidFill>
            <a:srgbClr val="00B05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0" name="Google Shape;310;p18"/>
          <p:cNvSpPr/>
          <p:nvPr/>
        </p:nvSpPr>
        <p:spPr>
          <a:xfrm rot="404520">
            <a:off x="7354114" y="522323"/>
            <a:ext cx="621173" cy="1619235"/>
          </a:xfrm>
          <a:prstGeom prst="ellipse">
            <a:avLst/>
          </a:prstGeom>
          <a:solidFill>
            <a:srgbClr val="00B05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1" name="Google Shape;311;p18"/>
          <p:cNvSpPr/>
          <p:nvPr/>
        </p:nvSpPr>
        <p:spPr>
          <a:xfrm rot="5661390">
            <a:off x="6849858" y="4212719"/>
            <a:ext cx="621173" cy="821803"/>
          </a:xfrm>
          <a:prstGeom prst="ellipse">
            <a:avLst/>
          </a:prstGeom>
          <a:solidFill>
            <a:srgbClr val="FFFF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2" name="Google Shape;312;p18"/>
          <p:cNvSpPr/>
          <p:nvPr/>
        </p:nvSpPr>
        <p:spPr>
          <a:xfrm>
            <a:off x="9322933" y="5237795"/>
            <a:ext cx="726232" cy="572696"/>
          </a:xfrm>
          <a:prstGeom prst="ellipse">
            <a:avLst/>
          </a:prstGeom>
          <a:solidFill>
            <a:srgbClr val="FF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3" name="Google Shape;313;p18"/>
          <p:cNvSpPr/>
          <p:nvPr/>
        </p:nvSpPr>
        <p:spPr>
          <a:xfrm rot="371896">
            <a:off x="8614337" y="3556065"/>
            <a:ext cx="621173" cy="1653027"/>
          </a:xfrm>
          <a:prstGeom prst="ellipse">
            <a:avLst/>
          </a:prstGeom>
          <a:solidFill>
            <a:srgbClr val="00B0F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4" name="Google Shape;314;p18"/>
          <p:cNvSpPr/>
          <p:nvPr/>
        </p:nvSpPr>
        <p:spPr>
          <a:xfrm>
            <a:off x="8872827" y="2906804"/>
            <a:ext cx="462030" cy="703180"/>
          </a:xfrm>
          <a:prstGeom prst="ellipse">
            <a:avLst/>
          </a:prstGeom>
          <a:solidFill>
            <a:srgbClr val="FFFF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5" name="Google Shape;315;p18"/>
          <p:cNvSpPr/>
          <p:nvPr/>
        </p:nvSpPr>
        <p:spPr>
          <a:xfrm>
            <a:off x="8871061" y="695919"/>
            <a:ext cx="462030" cy="703180"/>
          </a:xfrm>
          <a:prstGeom prst="ellipse">
            <a:avLst/>
          </a:prstGeom>
          <a:solidFill>
            <a:srgbClr val="FFFF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16" name="Google Shape;316;p18"/>
          <p:cNvSpPr/>
          <p:nvPr/>
        </p:nvSpPr>
        <p:spPr>
          <a:xfrm rot="957182">
            <a:off x="6639978" y="5275333"/>
            <a:ext cx="621173" cy="1130357"/>
          </a:xfrm>
          <a:prstGeom prst="ellipse">
            <a:avLst/>
          </a:prstGeom>
          <a:solidFill>
            <a:srgbClr val="00B05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17" name="Google Shape;317;p18"/>
          <p:cNvPicPr preferRelativeResize="0"/>
          <p:nvPr/>
        </p:nvPicPr>
        <p:blipFill rotWithShape="1">
          <a:blip r:embed="rId4">
            <a:alphaModFix/>
          </a:blip>
          <a:srcRect b="0" l="0" r="0" t="0"/>
          <a:stretch/>
        </p:blipFill>
        <p:spPr>
          <a:xfrm rot="5400000">
            <a:off x="1432679" y="3467082"/>
            <a:ext cx="2260345" cy="3891618"/>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1" name="Shape 321"/>
        <p:cNvGrpSpPr/>
        <p:nvPr/>
      </p:nvGrpSpPr>
      <p:grpSpPr>
        <a:xfrm>
          <a:off x="0" y="0"/>
          <a:ext cx="0" cy="0"/>
          <a:chOff x="0" y="0"/>
          <a:chExt cx="0" cy="0"/>
        </a:xfrm>
      </p:grpSpPr>
      <p:sp>
        <p:nvSpPr>
          <p:cNvPr id="322" name="Google Shape;322;p19"/>
          <p:cNvSpPr txBox="1"/>
          <p:nvPr/>
        </p:nvSpPr>
        <p:spPr>
          <a:xfrm>
            <a:off x="478816" y="-61240"/>
            <a:ext cx="10672660" cy="810462"/>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560"/>
              <a:buFont typeface="Noto Sans Symbols"/>
              <a:buNone/>
            </a:pPr>
            <a:r>
              <a:rPr b="0" i="0" lang="en-US" sz="3200">
                <a:solidFill>
                  <a:schemeClr val="lt1"/>
                </a:solidFill>
                <a:latin typeface="Arial"/>
                <a:ea typeface="Arial"/>
                <a:cs typeface="Arial"/>
                <a:sym typeface="Arial"/>
              </a:rPr>
              <a:t>Criterion C: </a:t>
            </a:r>
            <a:r>
              <a:rPr b="1" i="0" lang="en-US" sz="3200">
                <a:solidFill>
                  <a:schemeClr val="lt1"/>
                </a:solidFill>
                <a:latin typeface="times new roman"/>
                <a:ea typeface="times new roman"/>
                <a:cs typeface="times new roman"/>
                <a:sym typeface="times new roman"/>
              </a:rPr>
              <a:t>Landscape Architecture: Taylor Park</a:t>
            </a:r>
            <a:r>
              <a:rPr b="0" i="0" lang="en-US" sz="3600">
                <a:solidFill>
                  <a:schemeClr val="lt1"/>
                </a:solidFill>
                <a:latin typeface="Arial"/>
                <a:ea typeface="Arial"/>
                <a:cs typeface="Arial"/>
                <a:sym typeface="Arial"/>
              </a:rPr>
              <a:t> </a:t>
            </a:r>
            <a:endParaRPr/>
          </a:p>
        </p:txBody>
      </p:sp>
      <p:sp>
        <p:nvSpPr>
          <p:cNvPr id="323" name="Google Shape;323;p19"/>
          <p:cNvSpPr txBox="1"/>
          <p:nvPr>
            <p:ph idx="4" type="body"/>
          </p:nvPr>
        </p:nvSpPr>
        <p:spPr>
          <a:xfrm>
            <a:off x="478816" y="756745"/>
            <a:ext cx="4498425" cy="2572823"/>
          </a:xfrm>
          <a:prstGeom prst="rect">
            <a:avLst/>
          </a:prstGeom>
          <a:noFill/>
          <a:ln>
            <a:noFill/>
          </a:ln>
        </p:spPr>
        <p:txBody>
          <a:bodyPr anchorCtr="0" anchor="t" bIns="45700" lIns="91425" spcFirstLastPara="1" rIns="91425" wrap="square" tIns="45700">
            <a:normAutofit fontScale="92500" lnSpcReduction="20000"/>
          </a:bodyPr>
          <a:lstStyle/>
          <a:p>
            <a:pPr indent="0" lvl="1" marL="0" rtl="0" algn="l">
              <a:spcBef>
                <a:spcPts val="0"/>
              </a:spcBef>
              <a:spcAft>
                <a:spcPts val="0"/>
              </a:spcAft>
              <a:buClr>
                <a:schemeClr val="dk1"/>
              </a:buClr>
              <a:buSzPct val="79999"/>
              <a:buNone/>
            </a:pPr>
            <a:r>
              <a:rPr lang="en-US" sz="1800">
                <a:latin typeface="Arial"/>
                <a:ea typeface="Arial"/>
                <a:cs typeface="Arial"/>
                <a:sym typeface="Arial"/>
              </a:rPr>
              <a:t>Evolution from Town Common in 1792 to Late 19</a:t>
            </a:r>
            <a:r>
              <a:rPr baseline="30000" lang="en-US" sz="1800">
                <a:latin typeface="Arial"/>
                <a:ea typeface="Arial"/>
                <a:cs typeface="Arial"/>
                <a:sym typeface="Arial"/>
              </a:rPr>
              <a:t>th</a:t>
            </a:r>
            <a:r>
              <a:rPr lang="en-US" sz="1800">
                <a:latin typeface="Arial"/>
                <a:ea typeface="Arial"/>
                <a:cs typeface="Arial"/>
                <a:sym typeface="Arial"/>
              </a:rPr>
              <a:t> c. Urban Park. </a:t>
            </a:r>
            <a:endParaRPr/>
          </a:p>
          <a:p>
            <a:pPr indent="0" lvl="1" marL="0" rtl="0" algn="l">
              <a:spcBef>
                <a:spcPts val="1000"/>
              </a:spcBef>
              <a:spcAft>
                <a:spcPts val="0"/>
              </a:spcAft>
              <a:buClr>
                <a:schemeClr val="dk1"/>
              </a:buClr>
              <a:buSzPct val="79999"/>
              <a:buNone/>
            </a:pPr>
            <a:r>
              <a:rPr lang="en-US" sz="1800">
                <a:latin typeface="Arial"/>
                <a:ea typeface="Arial"/>
                <a:cs typeface="Arial"/>
                <a:sym typeface="Arial"/>
              </a:rPr>
              <a:t>Main periods represented: </a:t>
            </a:r>
            <a:endParaRPr/>
          </a:p>
          <a:p>
            <a:pPr indent="0" lvl="2" marL="231775" rtl="0" algn="l">
              <a:spcBef>
                <a:spcPts val="1000"/>
              </a:spcBef>
              <a:spcAft>
                <a:spcPts val="0"/>
              </a:spcAft>
              <a:buClr>
                <a:schemeClr val="dk1"/>
              </a:buClr>
              <a:buSzPct val="80000"/>
              <a:buNone/>
            </a:pPr>
            <a:r>
              <a:rPr lang="en-US" sz="1600">
                <a:latin typeface="Arial"/>
                <a:ea typeface="Arial"/>
                <a:cs typeface="Arial"/>
                <a:sym typeface="Arial"/>
              </a:rPr>
              <a:t>Named “Taylor Park” in 1870:  </a:t>
            </a:r>
            <a:r>
              <a:rPr lang="en-US" sz="1600" u="sng">
                <a:latin typeface="Arial"/>
                <a:ea typeface="Arial"/>
                <a:cs typeface="Arial"/>
                <a:sym typeface="Arial"/>
              </a:rPr>
              <a:t>romantic “Landscape Garden” style</a:t>
            </a:r>
            <a:endParaRPr/>
          </a:p>
          <a:p>
            <a:pPr indent="0" lvl="2" marL="231775" rtl="0" algn="l">
              <a:spcBef>
                <a:spcPts val="1000"/>
              </a:spcBef>
              <a:spcAft>
                <a:spcPts val="0"/>
              </a:spcAft>
              <a:buClr>
                <a:schemeClr val="dk1"/>
              </a:buClr>
              <a:buSzPct val="80000"/>
              <a:buNone/>
            </a:pPr>
            <a:r>
              <a:rPr lang="en-US" sz="1600">
                <a:latin typeface="Arial"/>
                <a:ea typeface="Arial"/>
                <a:cs typeface="Arial"/>
                <a:sym typeface="Arial"/>
              </a:rPr>
              <a:t>1887: Philanthropic investment by Gov. J. Gregory Smith (Maiden Fountain, etc) &amp; landscaping by Ladies Village Improvement Soc.: </a:t>
            </a:r>
            <a:r>
              <a:rPr b="1" lang="en-US" sz="1600" u="sng">
                <a:latin typeface="Arial"/>
                <a:ea typeface="Arial"/>
                <a:cs typeface="Arial"/>
                <a:sym typeface="Arial"/>
              </a:rPr>
              <a:t>more formal Classical Revival style </a:t>
            </a:r>
            <a:endParaRPr/>
          </a:p>
          <a:p>
            <a:pPr indent="0" lvl="2" marL="231775" rtl="0" algn="l">
              <a:spcBef>
                <a:spcPts val="1000"/>
              </a:spcBef>
              <a:spcAft>
                <a:spcPts val="0"/>
              </a:spcAft>
              <a:buClr>
                <a:schemeClr val="dk1"/>
              </a:buClr>
              <a:buSzPct val="80000"/>
              <a:buNone/>
            </a:pPr>
            <a:r>
              <a:rPr lang="en-US" sz="1600">
                <a:latin typeface="Arial"/>
                <a:ea typeface="Arial"/>
                <a:cs typeface="Arial"/>
                <a:sym typeface="Arial"/>
              </a:rPr>
              <a:t>1910s – 1940s:  memorial use</a:t>
            </a:r>
            <a:endParaRPr/>
          </a:p>
        </p:txBody>
      </p:sp>
      <p:pic>
        <p:nvPicPr>
          <p:cNvPr id="324" name="Google Shape;324;p19"/>
          <p:cNvPicPr preferRelativeResize="0"/>
          <p:nvPr/>
        </p:nvPicPr>
        <p:blipFill rotWithShape="1">
          <a:blip r:embed="rId3">
            <a:alphaModFix/>
          </a:blip>
          <a:srcRect b="0" l="0" r="0" t="0"/>
          <a:stretch/>
        </p:blipFill>
        <p:spPr>
          <a:xfrm>
            <a:off x="4397986" y="3543876"/>
            <a:ext cx="3657600" cy="2805858"/>
          </a:xfrm>
          <a:prstGeom prst="rect">
            <a:avLst/>
          </a:prstGeom>
          <a:noFill/>
          <a:ln cap="flat" cmpd="sng" w="38100">
            <a:solidFill>
              <a:schemeClr val="lt1"/>
            </a:solidFill>
            <a:prstDash val="solid"/>
            <a:round/>
            <a:headEnd len="sm" w="sm" type="none"/>
            <a:tailEnd len="sm" w="sm" type="none"/>
          </a:ln>
        </p:spPr>
      </p:pic>
      <p:pic>
        <p:nvPicPr>
          <p:cNvPr id="325" name="Google Shape;325;p19"/>
          <p:cNvPicPr preferRelativeResize="0"/>
          <p:nvPr/>
        </p:nvPicPr>
        <p:blipFill rotWithShape="1">
          <a:blip r:embed="rId4">
            <a:alphaModFix/>
          </a:blip>
          <a:srcRect b="0" l="0" r="0" t="0"/>
          <a:stretch/>
        </p:blipFill>
        <p:spPr>
          <a:xfrm>
            <a:off x="478816" y="3528433"/>
            <a:ext cx="3657600" cy="2836745"/>
          </a:xfrm>
          <a:prstGeom prst="rect">
            <a:avLst/>
          </a:prstGeom>
          <a:noFill/>
          <a:ln cap="flat" cmpd="sng" w="38100">
            <a:solidFill>
              <a:schemeClr val="lt1"/>
            </a:solidFill>
            <a:prstDash val="solid"/>
            <a:round/>
            <a:headEnd len="sm" w="sm" type="none"/>
            <a:tailEnd len="sm" w="sm" type="none"/>
          </a:ln>
        </p:spPr>
      </p:pic>
      <p:pic>
        <p:nvPicPr>
          <p:cNvPr id="326" name="Google Shape;326;p19"/>
          <p:cNvPicPr preferRelativeResize="0"/>
          <p:nvPr/>
        </p:nvPicPr>
        <p:blipFill rotWithShape="1">
          <a:blip r:embed="rId5">
            <a:alphaModFix/>
          </a:blip>
          <a:srcRect b="0" l="0" r="0" t="0"/>
          <a:stretch/>
        </p:blipFill>
        <p:spPr>
          <a:xfrm>
            <a:off x="4977241" y="1048679"/>
            <a:ext cx="3435071" cy="2197106"/>
          </a:xfrm>
          <a:prstGeom prst="rect">
            <a:avLst/>
          </a:prstGeom>
          <a:noFill/>
          <a:ln cap="flat" cmpd="sng" w="12700">
            <a:solidFill>
              <a:srgbClr val="000000"/>
            </a:solidFill>
            <a:prstDash val="solid"/>
            <a:round/>
            <a:headEnd len="sm" w="sm" type="none"/>
            <a:tailEnd len="sm" w="sm" type="none"/>
          </a:ln>
        </p:spPr>
      </p:pic>
      <p:pic>
        <p:nvPicPr>
          <p:cNvPr id="327" name="Google Shape;327;p19"/>
          <p:cNvPicPr preferRelativeResize="0"/>
          <p:nvPr/>
        </p:nvPicPr>
        <p:blipFill rotWithShape="1">
          <a:blip r:embed="rId6">
            <a:alphaModFix/>
          </a:blip>
          <a:srcRect b="0" l="0" r="0" t="0"/>
          <a:stretch/>
        </p:blipFill>
        <p:spPr>
          <a:xfrm>
            <a:off x="8317156" y="3545242"/>
            <a:ext cx="3657600" cy="2805858"/>
          </a:xfrm>
          <a:prstGeom prst="rect">
            <a:avLst/>
          </a:prstGeom>
          <a:noFill/>
          <a:ln cap="flat" cmpd="sng" w="38100">
            <a:solidFill>
              <a:schemeClr val="lt1"/>
            </a:solidFill>
            <a:prstDash val="solid"/>
            <a:round/>
            <a:headEnd len="sm" w="sm" type="none"/>
            <a:tailEnd len="sm" w="sm" type="none"/>
          </a:ln>
        </p:spPr>
      </p:pic>
      <p:pic>
        <p:nvPicPr>
          <p:cNvPr id="328" name="Google Shape;328;p19"/>
          <p:cNvPicPr preferRelativeResize="0"/>
          <p:nvPr/>
        </p:nvPicPr>
        <p:blipFill rotWithShape="1">
          <a:blip r:embed="rId7">
            <a:alphaModFix/>
          </a:blip>
          <a:srcRect b="0" l="0" r="0" t="0"/>
          <a:stretch/>
        </p:blipFill>
        <p:spPr>
          <a:xfrm>
            <a:off x="8550190" y="1048679"/>
            <a:ext cx="3435071" cy="2197106"/>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5" name="Shape 155"/>
        <p:cNvGrpSpPr/>
        <p:nvPr/>
      </p:nvGrpSpPr>
      <p:grpSpPr>
        <a:xfrm>
          <a:off x="0" y="0"/>
          <a:ext cx="0" cy="0"/>
          <a:chOff x="0" y="0"/>
          <a:chExt cx="0" cy="0"/>
        </a:xfrm>
      </p:grpSpPr>
      <p:sp>
        <p:nvSpPr>
          <p:cNvPr id="156" name="Google Shape;156;p2"/>
          <p:cNvSpPr txBox="1"/>
          <p:nvPr>
            <p:ph type="title"/>
          </p:nvPr>
        </p:nvSpPr>
        <p:spPr>
          <a:xfrm>
            <a:off x="831088" y="382740"/>
            <a:ext cx="8872274" cy="82426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Scope of Update Project</a:t>
            </a:r>
            <a:endParaRPr/>
          </a:p>
        </p:txBody>
      </p:sp>
      <p:sp>
        <p:nvSpPr>
          <p:cNvPr id="157" name="Google Shape;157;p2"/>
          <p:cNvSpPr txBox="1"/>
          <p:nvPr>
            <p:ph idx="2" type="body"/>
          </p:nvPr>
        </p:nvSpPr>
        <p:spPr>
          <a:xfrm>
            <a:off x="629921" y="1207008"/>
            <a:ext cx="5761736" cy="5361370"/>
          </a:xfrm>
          <a:prstGeom prst="rect">
            <a:avLst/>
          </a:prstGeom>
          <a:noFill/>
          <a:ln cap="flat" cmpd="sng" w="38100">
            <a:solidFill>
              <a:srgbClr val="FFC000"/>
            </a:solidFill>
            <a:prstDash val="solid"/>
            <a:round/>
            <a:headEnd len="sm" w="sm" type="none"/>
            <a:tailEnd len="sm" w="sm" type="none"/>
          </a:ln>
        </p:spPr>
        <p:txBody>
          <a:bodyPr anchorCtr="0" anchor="t" bIns="45700" lIns="91425" spcFirstLastPara="1" rIns="91425" wrap="square" tIns="45700">
            <a:normAutofit/>
          </a:bodyPr>
          <a:lstStyle/>
          <a:p>
            <a:pPr indent="-251459" lvl="0" marL="739775" rtl="0" algn="l">
              <a:spcBef>
                <a:spcPts val="0"/>
              </a:spcBef>
              <a:spcAft>
                <a:spcPts val="0"/>
              </a:spcAft>
              <a:buClr>
                <a:schemeClr val="lt1"/>
              </a:buClr>
              <a:buSzPts val="1440"/>
              <a:buFont typeface="Noto Sans Symbols"/>
              <a:buNone/>
            </a:pPr>
            <a:r>
              <a:t/>
            </a:r>
            <a:endParaRPr>
              <a:solidFill>
                <a:schemeClr val="lt1"/>
              </a:solidFill>
              <a:latin typeface="Arial"/>
              <a:ea typeface="Arial"/>
              <a:cs typeface="Arial"/>
              <a:sym typeface="Arial"/>
            </a:endParaRPr>
          </a:p>
          <a:p>
            <a:pPr indent="-342900" lvl="0" marL="739775" rtl="0" algn="l">
              <a:spcBef>
                <a:spcPts val="1000"/>
              </a:spcBef>
              <a:spcAft>
                <a:spcPts val="0"/>
              </a:spcAft>
              <a:buClr>
                <a:schemeClr val="lt1"/>
              </a:buClr>
              <a:buSzPts val="1440"/>
              <a:buFont typeface="Noto Sans Symbols"/>
              <a:buChar char="⮚"/>
            </a:pPr>
            <a:r>
              <a:rPr lang="en-US">
                <a:solidFill>
                  <a:schemeClr val="lt1"/>
                </a:solidFill>
                <a:latin typeface="Arial"/>
                <a:ea typeface="Arial"/>
                <a:cs typeface="Arial"/>
                <a:sym typeface="Arial"/>
              </a:rPr>
              <a:t>Set of Individual Survey Forms for 112 Resources</a:t>
            </a:r>
            <a:endParaRPr/>
          </a:p>
          <a:p>
            <a:pPr indent="-285750" lvl="1" marL="1139825" rtl="0" algn="l">
              <a:spcBef>
                <a:spcPts val="1000"/>
              </a:spcBef>
              <a:spcAft>
                <a:spcPts val="0"/>
              </a:spcAft>
              <a:buClr>
                <a:schemeClr val="lt1"/>
              </a:buClr>
              <a:buSzPts val="1440"/>
              <a:buFont typeface="Noto Sans Symbols"/>
              <a:buChar char="⮚"/>
            </a:pPr>
            <a:r>
              <a:rPr lang="en-US" sz="1800">
                <a:latin typeface="Arial"/>
                <a:ea typeface="Arial"/>
                <a:cs typeface="Arial"/>
                <a:sym typeface="Arial"/>
              </a:rPr>
              <a:t>Each form may range from 4 to 12 pages</a:t>
            </a:r>
            <a:endParaRPr sz="1800">
              <a:solidFill>
                <a:schemeClr val="lt1"/>
              </a:solidFill>
              <a:latin typeface="Arial"/>
              <a:ea typeface="Arial"/>
              <a:cs typeface="Arial"/>
              <a:sym typeface="Arial"/>
            </a:endParaRPr>
          </a:p>
          <a:p>
            <a:pPr indent="-342900" lvl="0" marL="739775" rtl="0" algn="l">
              <a:spcBef>
                <a:spcPts val="1000"/>
              </a:spcBef>
              <a:spcAft>
                <a:spcPts val="0"/>
              </a:spcAft>
              <a:buClr>
                <a:schemeClr val="lt1"/>
              </a:buClr>
              <a:buSzPts val="1440"/>
              <a:buFont typeface="Noto Sans Symbols"/>
              <a:buChar char="⮚"/>
            </a:pPr>
            <a:r>
              <a:rPr lang="en-US">
                <a:latin typeface="Arial"/>
                <a:ea typeface="Arial"/>
                <a:cs typeface="Arial"/>
                <a:sym typeface="Arial"/>
              </a:rPr>
              <a:t>New Map &amp; Numbering</a:t>
            </a:r>
            <a:endParaRPr/>
          </a:p>
          <a:p>
            <a:pPr indent="-342900" lvl="0" marL="739775" rtl="0" algn="l">
              <a:spcBef>
                <a:spcPts val="1000"/>
              </a:spcBef>
              <a:spcAft>
                <a:spcPts val="0"/>
              </a:spcAft>
              <a:buClr>
                <a:schemeClr val="lt1"/>
              </a:buClr>
              <a:buSzPts val="1440"/>
              <a:buFont typeface="Noto Sans Symbols"/>
              <a:buChar char="⮚"/>
            </a:pPr>
            <a:r>
              <a:rPr lang="en-US">
                <a:latin typeface="Arial"/>
                <a:ea typeface="Arial"/>
                <a:cs typeface="Arial"/>
                <a:sym typeface="Arial"/>
              </a:rPr>
              <a:t>Spreadsheet List of New Numbers  - referencing old number,  street address, name, and date</a:t>
            </a:r>
            <a:endParaRPr/>
          </a:p>
          <a:p>
            <a:pPr indent="-342900" lvl="0" marL="739775" rtl="0" algn="l">
              <a:spcBef>
                <a:spcPts val="1000"/>
              </a:spcBef>
              <a:spcAft>
                <a:spcPts val="0"/>
              </a:spcAft>
              <a:buClr>
                <a:schemeClr val="lt1"/>
              </a:buClr>
              <a:buSzPts val="1440"/>
              <a:buFont typeface="Noto Sans Symbols"/>
              <a:buChar char="⮚"/>
            </a:pPr>
            <a:r>
              <a:rPr lang="en-US">
                <a:solidFill>
                  <a:schemeClr val="lt1"/>
                </a:solidFill>
                <a:latin typeface="Arial"/>
                <a:ea typeface="Arial"/>
                <a:cs typeface="Arial"/>
                <a:sym typeface="Arial"/>
              </a:rPr>
              <a:t>Draft Statement of Significance </a:t>
            </a:r>
            <a:endParaRPr/>
          </a:p>
          <a:p>
            <a:pPr indent="-251459" lvl="0" marL="739775" rtl="0" algn="l">
              <a:spcBef>
                <a:spcPts val="1000"/>
              </a:spcBef>
              <a:spcAft>
                <a:spcPts val="0"/>
              </a:spcAft>
              <a:buClr>
                <a:schemeClr val="lt1"/>
              </a:buClr>
              <a:buSzPts val="1440"/>
              <a:buFont typeface="Noto Sans Symbols"/>
              <a:buNone/>
            </a:pPr>
            <a:r>
              <a:t/>
            </a:r>
            <a:endParaRPr>
              <a:latin typeface="Arial"/>
              <a:ea typeface="Arial"/>
              <a:cs typeface="Arial"/>
              <a:sym typeface="Arial"/>
            </a:endParaRPr>
          </a:p>
          <a:p>
            <a:pPr indent="0" lvl="0" marL="396875" rtl="0" algn="l">
              <a:spcBef>
                <a:spcPts val="1000"/>
              </a:spcBef>
              <a:spcAft>
                <a:spcPts val="0"/>
              </a:spcAft>
              <a:buClr>
                <a:schemeClr val="lt1"/>
              </a:buClr>
              <a:buSzPts val="1440"/>
              <a:buNone/>
            </a:pPr>
            <a:r>
              <a:rPr lang="en-US">
                <a:solidFill>
                  <a:schemeClr val="lt1"/>
                </a:solidFill>
                <a:latin typeface="Arial"/>
                <a:ea typeface="Arial"/>
                <a:cs typeface="Arial"/>
                <a:sym typeface="Arial"/>
              </a:rPr>
              <a:t>Still to be done:</a:t>
            </a:r>
            <a:endParaRPr/>
          </a:p>
          <a:p>
            <a:pPr indent="-285750" lvl="0" marL="682625" rtl="0" algn="l">
              <a:spcBef>
                <a:spcPts val="1000"/>
              </a:spcBef>
              <a:spcAft>
                <a:spcPts val="0"/>
              </a:spcAft>
              <a:buClr>
                <a:schemeClr val="lt1"/>
              </a:buClr>
              <a:buSzPts val="1440"/>
              <a:buFont typeface="Noto Sans Symbols"/>
              <a:buChar char="⮚"/>
            </a:pPr>
            <a:r>
              <a:rPr lang="en-US">
                <a:latin typeface="Arial"/>
                <a:ea typeface="Arial"/>
                <a:cs typeface="Arial"/>
                <a:sym typeface="Arial"/>
              </a:rPr>
              <a:t>Prepare Updated National Register Nomination form using all the above materials</a:t>
            </a:r>
            <a:endParaRPr/>
          </a:p>
          <a:p>
            <a:pPr indent="-285750" lvl="0" marL="682625" rtl="0" algn="l">
              <a:spcBef>
                <a:spcPts val="1000"/>
              </a:spcBef>
              <a:spcAft>
                <a:spcPts val="0"/>
              </a:spcAft>
              <a:buClr>
                <a:schemeClr val="lt1"/>
              </a:buClr>
              <a:buSzPts val="1440"/>
              <a:buFont typeface="Noto Sans Symbols"/>
              <a:buChar char="⮚"/>
            </a:pPr>
            <a:r>
              <a:rPr lang="en-US">
                <a:solidFill>
                  <a:schemeClr val="lt1"/>
                </a:solidFill>
                <a:latin typeface="Arial"/>
                <a:ea typeface="Arial"/>
                <a:cs typeface="Arial"/>
                <a:sym typeface="Arial"/>
              </a:rPr>
              <a:t>Submit </a:t>
            </a:r>
            <a:r>
              <a:rPr lang="en-US">
                <a:latin typeface="Arial"/>
                <a:ea typeface="Arial"/>
                <a:cs typeface="Arial"/>
                <a:sym typeface="Arial"/>
              </a:rPr>
              <a:t>updated nomination to state and federal agencies for listing</a:t>
            </a:r>
            <a:endParaRPr>
              <a:solidFill>
                <a:schemeClr val="lt1"/>
              </a:solidFill>
              <a:latin typeface="Arial"/>
              <a:ea typeface="Arial"/>
              <a:cs typeface="Arial"/>
              <a:sym typeface="Arial"/>
            </a:endParaRPr>
          </a:p>
          <a:p>
            <a:pPr indent="-251459" lvl="0" marL="739775" rtl="0" algn="l">
              <a:spcBef>
                <a:spcPts val="1000"/>
              </a:spcBef>
              <a:spcAft>
                <a:spcPts val="0"/>
              </a:spcAft>
              <a:buClr>
                <a:schemeClr val="lt1"/>
              </a:buClr>
              <a:buSzPts val="1440"/>
              <a:buFont typeface="Noto Sans Symbols"/>
              <a:buNone/>
            </a:pPr>
            <a:r>
              <a:t/>
            </a:r>
            <a:endParaRPr>
              <a:latin typeface="Arial"/>
              <a:ea typeface="Arial"/>
              <a:cs typeface="Arial"/>
              <a:sym typeface="Arial"/>
            </a:endParaRPr>
          </a:p>
        </p:txBody>
      </p:sp>
      <p:pic>
        <p:nvPicPr>
          <p:cNvPr id="158" name="Google Shape;158;p2"/>
          <p:cNvPicPr preferRelativeResize="0"/>
          <p:nvPr>
            <p:ph idx="4" type="body"/>
          </p:nvPr>
        </p:nvPicPr>
        <p:blipFill rotWithShape="1">
          <a:blip r:embed="rId3">
            <a:alphaModFix/>
          </a:blip>
          <a:srcRect b="0" l="0" r="0" t="0"/>
          <a:stretch/>
        </p:blipFill>
        <p:spPr>
          <a:xfrm>
            <a:off x="7029952" y="3239593"/>
            <a:ext cx="3254044" cy="3328785"/>
          </a:xfrm>
          <a:prstGeom prst="rect">
            <a:avLst/>
          </a:prstGeom>
          <a:noFill/>
          <a:ln>
            <a:noFill/>
          </a:ln>
        </p:spPr>
      </p:pic>
      <p:sp>
        <p:nvSpPr>
          <p:cNvPr id="159" name="Google Shape;159;p2"/>
          <p:cNvSpPr txBox="1"/>
          <p:nvPr/>
        </p:nvSpPr>
        <p:spPr>
          <a:xfrm>
            <a:off x="1107440" y="0"/>
            <a:ext cx="9519920" cy="1853248"/>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u="none" cap="none" strike="noStrike">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u="none" cap="none" strike="noStrike">
              <a:solidFill>
                <a:schemeClr val="lt1"/>
              </a:solidFill>
              <a:latin typeface="Arial"/>
              <a:ea typeface="Arial"/>
              <a:cs typeface="Arial"/>
              <a:sym typeface="Arial"/>
            </a:endParaRPr>
          </a:p>
        </p:txBody>
      </p:sp>
      <p:pic>
        <p:nvPicPr>
          <p:cNvPr id="160" name="Google Shape;160;p2"/>
          <p:cNvPicPr preferRelativeResize="0"/>
          <p:nvPr/>
        </p:nvPicPr>
        <p:blipFill rotWithShape="1">
          <a:blip r:embed="rId4">
            <a:alphaModFix/>
          </a:blip>
          <a:srcRect b="0" l="0" r="0" t="0"/>
          <a:stretch/>
        </p:blipFill>
        <p:spPr>
          <a:xfrm>
            <a:off x="7029953" y="423732"/>
            <a:ext cx="3873760" cy="2582507"/>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2" name="Shape 332"/>
        <p:cNvGrpSpPr/>
        <p:nvPr/>
      </p:nvGrpSpPr>
      <p:grpSpPr>
        <a:xfrm>
          <a:off x="0" y="0"/>
          <a:ext cx="0" cy="0"/>
          <a:chOff x="0" y="0"/>
          <a:chExt cx="0" cy="0"/>
        </a:xfrm>
      </p:grpSpPr>
      <p:pic>
        <p:nvPicPr>
          <p:cNvPr id="333" name="Google Shape;333;p20"/>
          <p:cNvPicPr preferRelativeResize="0"/>
          <p:nvPr/>
        </p:nvPicPr>
        <p:blipFill rotWithShape="1">
          <a:blip r:embed="rId3">
            <a:alphaModFix/>
          </a:blip>
          <a:srcRect b="0" l="0" r="0" t="0"/>
          <a:stretch/>
        </p:blipFill>
        <p:spPr>
          <a:xfrm>
            <a:off x="4608758" y="3668714"/>
            <a:ext cx="3321654" cy="2645076"/>
          </a:xfrm>
          <a:prstGeom prst="rect">
            <a:avLst/>
          </a:prstGeom>
          <a:noFill/>
          <a:ln cap="flat" cmpd="sng" w="12700">
            <a:solidFill>
              <a:schemeClr val="lt1"/>
            </a:solidFill>
            <a:prstDash val="solid"/>
            <a:round/>
            <a:headEnd len="sm" w="sm" type="none"/>
            <a:tailEnd len="sm" w="sm" type="none"/>
          </a:ln>
        </p:spPr>
      </p:pic>
      <p:sp>
        <p:nvSpPr>
          <p:cNvPr id="334" name="Google Shape;334;p20"/>
          <p:cNvSpPr txBox="1"/>
          <p:nvPr/>
        </p:nvSpPr>
        <p:spPr>
          <a:xfrm>
            <a:off x="633111" y="105104"/>
            <a:ext cx="9078448" cy="714704"/>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560"/>
              <a:buFont typeface="Noto Sans Symbols"/>
              <a:buNone/>
            </a:pPr>
            <a:r>
              <a:rPr b="0" i="0" lang="en-US" sz="3200">
                <a:solidFill>
                  <a:schemeClr val="lt1"/>
                </a:solidFill>
                <a:latin typeface="Arial"/>
                <a:ea typeface="Arial"/>
                <a:cs typeface="Arial"/>
                <a:sym typeface="Arial"/>
              </a:rPr>
              <a:t>Criterion C: Outstanding Architecture </a:t>
            </a:r>
            <a:endParaRPr/>
          </a:p>
        </p:txBody>
      </p:sp>
      <p:pic>
        <p:nvPicPr>
          <p:cNvPr id="335" name="Google Shape;335;p20"/>
          <p:cNvPicPr preferRelativeResize="0"/>
          <p:nvPr/>
        </p:nvPicPr>
        <p:blipFill rotWithShape="1">
          <a:blip r:embed="rId4">
            <a:alphaModFix/>
          </a:blip>
          <a:srcRect b="0" l="0" r="0" t="0"/>
          <a:stretch/>
        </p:blipFill>
        <p:spPr>
          <a:xfrm>
            <a:off x="689812" y="994329"/>
            <a:ext cx="3657600" cy="2438400"/>
          </a:xfrm>
          <a:prstGeom prst="rect">
            <a:avLst/>
          </a:prstGeom>
          <a:noFill/>
          <a:ln cap="flat" cmpd="sng" w="12700">
            <a:solidFill>
              <a:schemeClr val="lt1"/>
            </a:solidFill>
            <a:prstDash val="solid"/>
            <a:round/>
            <a:headEnd len="sm" w="sm" type="none"/>
            <a:tailEnd len="sm" w="sm" type="none"/>
          </a:ln>
        </p:spPr>
      </p:pic>
      <p:pic>
        <p:nvPicPr>
          <p:cNvPr id="336" name="Google Shape;336;p20"/>
          <p:cNvPicPr preferRelativeResize="0"/>
          <p:nvPr/>
        </p:nvPicPr>
        <p:blipFill rotWithShape="1">
          <a:blip r:embed="rId5">
            <a:alphaModFix/>
          </a:blip>
          <a:srcRect b="0" l="0" r="0" t="0"/>
          <a:stretch/>
        </p:blipFill>
        <p:spPr>
          <a:xfrm>
            <a:off x="4633015" y="1009821"/>
            <a:ext cx="3291840" cy="2468880"/>
          </a:xfrm>
          <a:prstGeom prst="rect">
            <a:avLst/>
          </a:prstGeom>
          <a:noFill/>
          <a:ln cap="flat" cmpd="sng" w="12700">
            <a:solidFill>
              <a:schemeClr val="lt1"/>
            </a:solidFill>
            <a:prstDash val="solid"/>
            <a:round/>
            <a:headEnd len="sm" w="sm" type="none"/>
            <a:tailEnd len="sm" w="sm" type="none"/>
          </a:ln>
        </p:spPr>
      </p:pic>
      <p:pic>
        <p:nvPicPr>
          <p:cNvPr id="337" name="Google Shape;337;p20"/>
          <p:cNvPicPr preferRelativeResize="0"/>
          <p:nvPr>
            <p:ph idx="4" type="body"/>
          </p:nvPr>
        </p:nvPicPr>
        <p:blipFill rotWithShape="1">
          <a:blip r:embed="rId6">
            <a:alphaModFix/>
          </a:blip>
          <a:srcRect b="0" l="0" r="0" t="0"/>
          <a:stretch/>
        </p:blipFill>
        <p:spPr>
          <a:xfrm>
            <a:off x="689812" y="3668714"/>
            <a:ext cx="3657600" cy="2645076"/>
          </a:xfrm>
          <a:prstGeom prst="rect">
            <a:avLst/>
          </a:prstGeom>
          <a:noFill/>
          <a:ln cap="flat" cmpd="sng" w="12700">
            <a:solidFill>
              <a:schemeClr val="lt1"/>
            </a:solidFill>
            <a:prstDash val="solid"/>
            <a:round/>
            <a:headEnd len="sm" w="sm" type="none"/>
            <a:tailEnd len="sm" w="sm" type="none"/>
          </a:ln>
        </p:spPr>
      </p:pic>
      <p:pic>
        <p:nvPicPr>
          <p:cNvPr id="338" name="Google Shape;338;p20"/>
          <p:cNvPicPr preferRelativeResize="0"/>
          <p:nvPr/>
        </p:nvPicPr>
        <p:blipFill rotWithShape="1">
          <a:blip r:embed="rId7">
            <a:alphaModFix/>
          </a:blip>
          <a:srcRect b="0" l="0" r="0" t="0"/>
          <a:stretch/>
        </p:blipFill>
        <p:spPr>
          <a:xfrm>
            <a:off x="8191758" y="3668714"/>
            <a:ext cx="3445727" cy="2645076"/>
          </a:xfrm>
          <a:prstGeom prst="rect">
            <a:avLst/>
          </a:prstGeom>
          <a:noFill/>
          <a:ln cap="flat" cmpd="sng" w="12700">
            <a:solidFill>
              <a:schemeClr val="lt1"/>
            </a:solidFill>
            <a:prstDash val="solid"/>
            <a:round/>
            <a:headEnd len="sm" w="sm" type="none"/>
            <a:tailEnd len="sm" w="sm" type="none"/>
          </a:ln>
        </p:spPr>
      </p:pic>
      <p:pic>
        <p:nvPicPr>
          <p:cNvPr id="339" name="Google Shape;339;p20"/>
          <p:cNvPicPr preferRelativeResize="0"/>
          <p:nvPr/>
        </p:nvPicPr>
        <p:blipFill rotWithShape="1">
          <a:blip r:embed="rId8">
            <a:alphaModFix/>
          </a:blip>
          <a:srcRect b="0" l="0" r="0" t="0"/>
          <a:stretch/>
        </p:blipFill>
        <p:spPr>
          <a:xfrm>
            <a:off x="8210458" y="1033336"/>
            <a:ext cx="3172245" cy="2435141"/>
          </a:xfrm>
          <a:prstGeom prst="rect">
            <a:avLst/>
          </a:prstGeom>
          <a:noFill/>
          <a:ln cap="flat" cmpd="sng" w="12700">
            <a:solidFill>
              <a:schemeClr val="lt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3" name="Shape 343"/>
        <p:cNvGrpSpPr/>
        <p:nvPr/>
      </p:nvGrpSpPr>
      <p:grpSpPr>
        <a:xfrm>
          <a:off x="0" y="0"/>
          <a:ext cx="0" cy="0"/>
          <a:chOff x="0" y="0"/>
          <a:chExt cx="0" cy="0"/>
        </a:xfrm>
      </p:grpSpPr>
      <p:pic>
        <p:nvPicPr>
          <p:cNvPr id="344" name="Google Shape;344;p21"/>
          <p:cNvPicPr preferRelativeResize="0"/>
          <p:nvPr/>
        </p:nvPicPr>
        <p:blipFill rotWithShape="1">
          <a:blip r:embed="rId3">
            <a:alphaModFix/>
          </a:blip>
          <a:srcRect b="0" l="0" r="0" t="0"/>
          <a:stretch/>
        </p:blipFill>
        <p:spPr>
          <a:xfrm>
            <a:off x="7126871" y="3225117"/>
            <a:ext cx="4389120" cy="3369262"/>
          </a:xfrm>
          <a:prstGeom prst="rect">
            <a:avLst/>
          </a:prstGeom>
          <a:noFill/>
          <a:ln>
            <a:noFill/>
          </a:ln>
        </p:spPr>
      </p:pic>
      <p:sp>
        <p:nvSpPr>
          <p:cNvPr id="345" name="Google Shape;345;p21"/>
          <p:cNvSpPr txBox="1"/>
          <p:nvPr/>
        </p:nvSpPr>
        <p:spPr>
          <a:xfrm>
            <a:off x="702754" y="289932"/>
            <a:ext cx="5994012" cy="797613"/>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560"/>
              <a:buFont typeface="Noto Sans Symbols"/>
              <a:buNone/>
            </a:pPr>
            <a:r>
              <a:rPr b="0" i="0" lang="en-US" sz="3200">
                <a:solidFill>
                  <a:schemeClr val="lt1"/>
                </a:solidFill>
                <a:latin typeface="Arial"/>
                <a:ea typeface="Arial"/>
                <a:cs typeface="Arial"/>
                <a:sym typeface="Arial"/>
              </a:rPr>
              <a:t>Criterion C </a:t>
            </a:r>
            <a:endParaRPr/>
          </a:p>
        </p:txBody>
      </p:sp>
      <p:sp>
        <p:nvSpPr>
          <p:cNvPr id="346" name="Google Shape;346;p21"/>
          <p:cNvSpPr txBox="1"/>
          <p:nvPr>
            <p:ph idx="4" type="body"/>
          </p:nvPr>
        </p:nvSpPr>
        <p:spPr>
          <a:xfrm>
            <a:off x="692603" y="1107172"/>
            <a:ext cx="5883975" cy="1358938"/>
          </a:xfrm>
          <a:prstGeom prst="rect">
            <a:avLst/>
          </a:prstGeom>
          <a:solidFill>
            <a:srgbClr val="D8D8D8"/>
          </a:solidFill>
          <a:ln>
            <a:noFill/>
          </a:ln>
        </p:spPr>
        <p:txBody>
          <a:bodyPr anchorCtr="0" anchor="t" bIns="45700" lIns="91425" spcFirstLastPara="1" rIns="91425" wrap="square" tIns="45700">
            <a:normAutofit/>
          </a:bodyPr>
          <a:lstStyle/>
          <a:p>
            <a:pPr indent="-285750" lvl="1" marL="285750" rtl="0" algn="l">
              <a:spcBef>
                <a:spcPts val="0"/>
              </a:spcBef>
              <a:spcAft>
                <a:spcPts val="0"/>
              </a:spcAft>
              <a:buClr>
                <a:schemeClr val="dk1"/>
              </a:buClr>
              <a:buSzPts val="1440"/>
              <a:buFont typeface="Noto Sans Symbols"/>
              <a:buChar char="⮚"/>
            </a:pPr>
            <a:r>
              <a:rPr lang="en-US" sz="1800">
                <a:solidFill>
                  <a:schemeClr val="dk1"/>
                </a:solidFill>
                <a:latin typeface="Arial"/>
                <a:ea typeface="Arial"/>
                <a:cs typeface="Arial"/>
                <a:sym typeface="Arial"/>
              </a:rPr>
              <a:t>Expanded history with further analysis by comparing historic maps and photos to identify buildings representing all periods</a:t>
            </a:r>
            <a:endParaRPr/>
          </a:p>
          <a:p>
            <a:pPr indent="-194310" lvl="1" marL="285750" rtl="0" algn="l">
              <a:spcBef>
                <a:spcPts val="1000"/>
              </a:spcBef>
              <a:spcAft>
                <a:spcPts val="0"/>
              </a:spcAft>
              <a:buClr>
                <a:schemeClr val="dk1"/>
              </a:buClr>
              <a:buSzPts val="1440"/>
              <a:buFont typeface="Noto Sans Symbols"/>
              <a:buNone/>
            </a:pPr>
            <a:r>
              <a:t/>
            </a:r>
            <a:endParaRPr sz="1800">
              <a:solidFill>
                <a:schemeClr val="dk1"/>
              </a:solidFill>
              <a:latin typeface="Arial"/>
              <a:ea typeface="Arial"/>
              <a:cs typeface="Arial"/>
              <a:sym typeface="Arial"/>
            </a:endParaRPr>
          </a:p>
        </p:txBody>
      </p:sp>
      <p:pic>
        <p:nvPicPr>
          <p:cNvPr id="347" name="Google Shape;347;p21"/>
          <p:cNvPicPr preferRelativeResize="0"/>
          <p:nvPr/>
        </p:nvPicPr>
        <p:blipFill rotWithShape="1">
          <a:blip r:embed="rId4">
            <a:alphaModFix/>
          </a:blip>
          <a:srcRect b="0" l="0" r="0" t="0"/>
          <a:stretch/>
        </p:blipFill>
        <p:spPr>
          <a:xfrm>
            <a:off x="761627" y="2733883"/>
            <a:ext cx="5814951" cy="2911145"/>
          </a:xfrm>
          <a:prstGeom prst="rect">
            <a:avLst/>
          </a:prstGeom>
          <a:noFill/>
          <a:ln cap="flat" cmpd="sng" w="76200">
            <a:solidFill>
              <a:schemeClr val="lt1"/>
            </a:solidFill>
            <a:prstDash val="solid"/>
            <a:round/>
            <a:headEnd len="sm" w="sm" type="none"/>
            <a:tailEnd len="sm" w="sm" type="none"/>
          </a:ln>
        </p:spPr>
      </p:pic>
      <p:pic>
        <p:nvPicPr>
          <p:cNvPr id="348" name="Google Shape;348;p21"/>
          <p:cNvPicPr preferRelativeResize="0"/>
          <p:nvPr/>
        </p:nvPicPr>
        <p:blipFill rotWithShape="1">
          <a:blip r:embed="rId5">
            <a:alphaModFix/>
          </a:blip>
          <a:srcRect b="0" l="0" r="0" t="0"/>
          <a:stretch/>
        </p:blipFill>
        <p:spPr>
          <a:xfrm>
            <a:off x="7126871" y="327846"/>
            <a:ext cx="4389120" cy="2704148"/>
          </a:xfrm>
          <a:prstGeom prst="rect">
            <a:avLst/>
          </a:prstGeom>
          <a:noFill/>
          <a:ln>
            <a:noFill/>
          </a:ln>
        </p:spPr>
      </p:pic>
      <p:sp>
        <p:nvSpPr>
          <p:cNvPr id="349" name="Google Shape;349;p21"/>
          <p:cNvSpPr/>
          <p:nvPr/>
        </p:nvSpPr>
        <p:spPr>
          <a:xfrm>
            <a:off x="9982919" y="1379759"/>
            <a:ext cx="1118974" cy="1572768"/>
          </a:xfrm>
          <a:prstGeom prst="roundRect">
            <a:avLst>
              <a:gd fmla="val 16667" name="adj"/>
            </a:avLst>
          </a:prstGeom>
          <a:solidFill>
            <a:schemeClr val="accent1">
              <a:alpha val="43921"/>
            </a:schemeClr>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0" name="Google Shape;350;p21"/>
          <p:cNvSpPr/>
          <p:nvPr/>
        </p:nvSpPr>
        <p:spPr>
          <a:xfrm>
            <a:off x="10133704" y="4359730"/>
            <a:ext cx="1127760" cy="1933494"/>
          </a:xfrm>
          <a:prstGeom prst="roundRect">
            <a:avLst>
              <a:gd fmla="val 16667" name="adj"/>
            </a:avLst>
          </a:prstGeom>
          <a:solidFill>
            <a:schemeClr val="accent1">
              <a:alpha val="43921"/>
            </a:schemeClr>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51" name="Google Shape;351;p21"/>
          <p:cNvSpPr/>
          <p:nvPr/>
        </p:nvSpPr>
        <p:spPr>
          <a:xfrm>
            <a:off x="3388659" y="4453666"/>
            <a:ext cx="365760" cy="268941"/>
          </a:xfrm>
          <a:prstGeom prst="roundRect">
            <a:avLst>
              <a:gd fmla="val 16667" name="adj"/>
            </a:avLst>
          </a:prstGeom>
          <a:solidFill>
            <a:schemeClr val="accent1">
              <a:alpha val="62745"/>
            </a:schemeClr>
          </a:solid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5" name="Shape 355"/>
        <p:cNvGrpSpPr/>
        <p:nvPr/>
      </p:nvGrpSpPr>
      <p:grpSpPr>
        <a:xfrm>
          <a:off x="0" y="0"/>
          <a:ext cx="0" cy="0"/>
          <a:chOff x="0" y="0"/>
          <a:chExt cx="0" cy="0"/>
        </a:xfrm>
      </p:grpSpPr>
      <p:sp>
        <p:nvSpPr>
          <p:cNvPr id="356" name="Google Shape;356;p22"/>
          <p:cNvSpPr txBox="1"/>
          <p:nvPr>
            <p:ph type="title"/>
          </p:nvPr>
        </p:nvSpPr>
        <p:spPr>
          <a:xfrm>
            <a:off x="1004926" y="444678"/>
            <a:ext cx="3023064" cy="27929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a:t>
            </a:r>
            <a:br>
              <a:rPr lang="en-US" sz="3600">
                <a:solidFill>
                  <a:schemeClr val="lt1"/>
                </a:solidFill>
                <a:latin typeface="Arial"/>
                <a:ea typeface="Arial"/>
                <a:cs typeface="Arial"/>
                <a:sym typeface="Arial"/>
              </a:rPr>
            </a:br>
            <a:r>
              <a:rPr lang="en-US" sz="2000">
                <a:solidFill>
                  <a:schemeClr val="lt1"/>
                </a:solidFill>
                <a:latin typeface="Arial"/>
                <a:ea typeface="Arial"/>
                <a:cs typeface="Arial"/>
                <a:sym typeface="Arial"/>
              </a:rPr>
              <a:t>Using historic photos to understand change in one of  Main Street’s oldest extant blocks.</a:t>
            </a:r>
            <a:endParaRPr sz="3600"/>
          </a:p>
        </p:txBody>
      </p:sp>
      <p:pic>
        <p:nvPicPr>
          <p:cNvPr id="357" name="Google Shape;357;p22"/>
          <p:cNvPicPr preferRelativeResize="0"/>
          <p:nvPr>
            <p:ph idx="1" type="body"/>
          </p:nvPr>
        </p:nvPicPr>
        <p:blipFill rotWithShape="1">
          <a:blip r:embed="rId3">
            <a:alphaModFix/>
          </a:blip>
          <a:srcRect b="0" l="0" r="0" t="0"/>
          <a:stretch/>
        </p:blipFill>
        <p:spPr>
          <a:xfrm>
            <a:off x="4793191" y="3359924"/>
            <a:ext cx="7142838" cy="3053398"/>
          </a:xfrm>
          <a:prstGeom prst="rect">
            <a:avLst/>
          </a:prstGeom>
          <a:noFill/>
          <a:ln cap="flat" cmpd="sng" w="19050">
            <a:solidFill>
              <a:schemeClr val="lt1"/>
            </a:solidFill>
            <a:prstDash val="solid"/>
            <a:round/>
            <a:headEnd len="sm" w="sm" type="none"/>
            <a:tailEnd len="sm" w="sm" type="none"/>
          </a:ln>
        </p:spPr>
      </p:pic>
      <p:pic>
        <p:nvPicPr>
          <p:cNvPr id="358" name="Google Shape;358;p22"/>
          <p:cNvPicPr preferRelativeResize="0"/>
          <p:nvPr/>
        </p:nvPicPr>
        <p:blipFill rotWithShape="1">
          <a:blip r:embed="rId4">
            <a:alphaModFix/>
          </a:blip>
          <a:srcRect b="0" l="0" r="0" t="0"/>
          <a:stretch/>
        </p:blipFill>
        <p:spPr>
          <a:xfrm>
            <a:off x="351557" y="3359924"/>
            <a:ext cx="4124549" cy="3053398"/>
          </a:xfrm>
          <a:prstGeom prst="rect">
            <a:avLst/>
          </a:prstGeom>
          <a:noFill/>
          <a:ln cap="flat" cmpd="sng" w="9525">
            <a:solidFill>
              <a:schemeClr val="dk1"/>
            </a:solidFill>
            <a:prstDash val="solid"/>
            <a:round/>
            <a:headEnd len="sm" w="sm" type="none"/>
            <a:tailEnd len="sm" w="sm" type="none"/>
          </a:ln>
        </p:spPr>
      </p:pic>
      <p:pic>
        <p:nvPicPr>
          <p:cNvPr id="359" name="Google Shape;359;p22"/>
          <p:cNvPicPr preferRelativeResize="0"/>
          <p:nvPr/>
        </p:nvPicPr>
        <p:blipFill rotWithShape="1">
          <a:blip r:embed="rId5">
            <a:alphaModFix/>
          </a:blip>
          <a:srcRect b="0" l="0" r="0" t="0"/>
          <a:stretch/>
        </p:blipFill>
        <p:spPr>
          <a:xfrm>
            <a:off x="4558390" y="444678"/>
            <a:ext cx="5765234" cy="2553625"/>
          </a:xfrm>
          <a:prstGeom prst="rect">
            <a:avLst/>
          </a:prstGeom>
          <a:noFill/>
          <a:ln>
            <a:noFill/>
          </a:ln>
        </p:spPr>
      </p:pic>
      <p:sp>
        <p:nvSpPr>
          <p:cNvPr id="360" name="Google Shape;360;p22"/>
          <p:cNvSpPr/>
          <p:nvPr/>
        </p:nvSpPr>
        <p:spPr>
          <a:xfrm>
            <a:off x="1699491" y="3990109"/>
            <a:ext cx="572654" cy="517236"/>
          </a:xfrm>
          <a:prstGeom prst="ellipse">
            <a:avLst/>
          </a:prstGeom>
          <a:no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61" name="Google Shape;361;p22"/>
          <p:cNvSpPr/>
          <p:nvPr/>
        </p:nvSpPr>
        <p:spPr>
          <a:xfrm>
            <a:off x="8612909" y="692726"/>
            <a:ext cx="780472" cy="660400"/>
          </a:xfrm>
          <a:prstGeom prst="ellipse">
            <a:avLst/>
          </a:prstGeom>
          <a:no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5" name="Shape 365"/>
        <p:cNvGrpSpPr/>
        <p:nvPr/>
      </p:nvGrpSpPr>
      <p:grpSpPr>
        <a:xfrm>
          <a:off x="0" y="0"/>
          <a:ext cx="0" cy="0"/>
          <a:chOff x="0" y="0"/>
          <a:chExt cx="0" cy="0"/>
        </a:xfrm>
      </p:grpSpPr>
      <p:sp>
        <p:nvSpPr>
          <p:cNvPr id="366" name="Google Shape;366;p23"/>
          <p:cNvSpPr txBox="1"/>
          <p:nvPr>
            <p:ph type="title"/>
          </p:nvPr>
        </p:nvSpPr>
        <p:spPr>
          <a:xfrm>
            <a:off x="1004926" y="444678"/>
            <a:ext cx="3023064" cy="27929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a:t>
            </a:r>
            <a:br>
              <a:rPr lang="en-US" sz="3600">
                <a:solidFill>
                  <a:schemeClr val="lt1"/>
                </a:solidFill>
                <a:latin typeface="Arial"/>
                <a:ea typeface="Arial"/>
                <a:cs typeface="Arial"/>
                <a:sym typeface="Arial"/>
              </a:rPr>
            </a:br>
            <a:r>
              <a:rPr lang="en-US" sz="2000">
                <a:solidFill>
                  <a:schemeClr val="lt1"/>
                </a:solidFill>
                <a:latin typeface="Arial"/>
                <a:ea typeface="Arial"/>
                <a:cs typeface="Arial"/>
                <a:sym typeface="Arial"/>
              </a:rPr>
              <a:t>Using historic photos to understand change in one of  Main Street’s oldest extant blocks.</a:t>
            </a:r>
            <a:endParaRPr sz="3600"/>
          </a:p>
        </p:txBody>
      </p:sp>
      <p:pic>
        <p:nvPicPr>
          <p:cNvPr id="367" name="Google Shape;367;p23"/>
          <p:cNvPicPr preferRelativeResize="0"/>
          <p:nvPr>
            <p:ph idx="1" type="body"/>
          </p:nvPr>
        </p:nvPicPr>
        <p:blipFill rotWithShape="1">
          <a:blip r:embed="rId3">
            <a:alphaModFix/>
          </a:blip>
          <a:srcRect b="0" l="0" r="0" t="0"/>
          <a:stretch/>
        </p:blipFill>
        <p:spPr>
          <a:xfrm>
            <a:off x="239557" y="3264057"/>
            <a:ext cx="6285364" cy="2553624"/>
          </a:xfrm>
          <a:prstGeom prst="rect">
            <a:avLst/>
          </a:prstGeom>
          <a:noFill/>
          <a:ln cap="flat" cmpd="sng" w="19050">
            <a:solidFill>
              <a:schemeClr val="lt1"/>
            </a:solidFill>
            <a:prstDash val="solid"/>
            <a:round/>
            <a:headEnd len="sm" w="sm" type="none"/>
            <a:tailEnd len="sm" w="sm" type="none"/>
          </a:ln>
        </p:spPr>
      </p:pic>
      <p:pic>
        <p:nvPicPr>
          <p:cNvPr id="368" name="Google Shape;368;p23"/>
          <p:cNvPicPr preferRelativeResize="0"/>
          <p:nvPr/>
        </p:nvPicPr>
        <p:blipFill rotWithShape="1">
          <a:blip r:embed="rId4">
            <a:alphaModFix/>
          </a:blip>
          <a:srcRect b="0" l="0" r="0" t="0"/>
          <a:stretch/>
        </p:blipFill>
        <p:spPr>
          <a:xfrm>
            <a:off x="6783738" y="3264057"/>
            <a:ext cx="5015801" cy="2553624"/>
          </a:xfrm>
          <a:prstGeom prst="rect">
            <a:avLst/>
          </a:prstGeom>
          <a:noFill/>
          <a:ln cap="flat" cmpd="sng" w="9525">
            <a:solidFill>
              <a:schemeClr val="dk1"/>
            </a:solidFill>
            <a:prstDash val="solid"/>
            <a:round/>
            <a:headEnd len="sm" w="sm" type="none"/>
            <a:tailEnd len="sm" w="sm" type="none"/>
          </a:ln>
        </p:spPr>
      </p:pic>
      <p:pic>
        <p:nvPicPr>
          <p:cNvPr id="369" name="Google Shape;369;p23"/>
          <p:cNvPicPr preferRelativeResize="0"/>
          <p:nvPr/>
        </p:nvPicPr>
        <p:blipFill rotWithShape="1">
          <a:blip r:embed="rId5">
            <a:alphaModFix/>
          </a:blip>
          <a:srcRect b="0" l="0" r="0" t="0"/>
          <a:stretch/>
        </p:blipFill>
        <p:spPr>
          <a:xfrm>
            <a:off x="4256590" y="354166"/>
            <a:ext cx="5765234" cy="2553625"/>
          </a:xfrm>
          <a:prstGeom prst="rect">
            <a:avLst/>
          </a:prstGeom>
          <a:noFill/>
          <a:ln>
            <a:noFill/>
          </a:ln>
        </p:spPr>
      </p:pic>
      <p:sp>
        <p:nvSpPr>
          <p:cNvPr id="370" name="Google Shape;370;p23"/>
          <p:cNvSpPr/>
          <p:nvPr/>
        </p:nvSpPr>
        <p:spPr>
          <a:xfrm>
            <a:off x="4147128" y="3796145"/>
            <a:ext cx="572654" cy="517236"/>
          </a:xfrm>
          <a:prstGeom prst="ellipse">
            <a:avLst/>
          </a:prstGeom>
          <a:no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1" name="Google Shape;371;p23"/>
          <p:cNvSpPr/>
          <p:nvPr/>
        </p:nvSpPr>
        <p:spPr>
          <a:xfrm>
            <a:off x="8248073" y="652392"/>
            <a:ext cx="794328" cy="517236"/>
          </a:xfrm>
          <a:prstGeom prst="ellipse">
            <a:avLst/>
          </a:prstGeom>
          <a:noFill/>
          <a:ln cap="rnd" cmpd="sng" w="19050">
            <a:solidFill>
              <a:srgbClr val="800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2" name="Google Shape;372;p23"/>
          <p:cNvSpPr/>
          <p:nvPr/>
        </p:nvSpPr>
        <p:spPr>
          <a:xfrm>
            <a:off x="1219200" y="4886036"/>
            <a:ext cx="572654" cy="517236"/>
          </a:xfrm>
          <a:prstGeom prst="ellipse">
            <a:avLst/>
          </a:prstGeom>
          <a:noFill/>
          <a:ln cap="rnd" cmpd="sng" w="1905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373" name="Google Shape;373;p23"/>
          <p:cNvSpPr/>
          <p:nvPr/>
        </p:nvSpPr>
        <p:spPr>
          <a:xfrm>
            <a:off x="7961746" y="4627417"/>
            <a:ext cx="572654" cy="942109"/>
          </a:xfrm>
          <a:prstGeom prst="ellipse">
            <a:avLst/>
          </a:prstGeom>
          <a:noFill/>
          <a:ln cap="rnd" cmpd="sng" w="1905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sp>
        <p:nvSpPr>
          <p:cNvPr id="378" name="Google Shape;378;p24"/>
          <p:cNvSpPr txBox="1"/>
          <p:nvPr>
            <p:ph type="title"/>
          </p:nvPr>
        </p:nvSpPr>
        <p:spPr>
          <a:xfrm>
            <a:off x="1004926" y="444678"/>
            <a:ext cx="3023064" cy="27929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a:t>
            </a:r>
            <a:br>
              <a:rPr lang="en-US" sz="3600">
                <a:solidFill>
                  <a:schemeClr val="lt1"/>
                </a:solidFill>
                <a:latin typeface="Arial"/>
                <a:ea typeface="Arial"/>
                <a:cs typeface="Arial"/>
                <a:sym typeface="Arial"/>
              </a:rPr>
            </a:br>
            <a:r>
              <a:rPr lang="en-US" sz="2000">
                <a:solidFill>
                  <a:schemeClr val="lt1"/>
                </a:solidFill>
                <a:latin typeface="Arial"/>
                <a:ea typeface="Arial"/>
                <a:cs typeface="Arial"/>
                <a:sym typeface="Arial"/>
              </a:rPr>
              <a:t>Using historic photos to understand change in one of  Main Street’s oldest extant blocks.</a:t>
            </a:r>
            <a:endParaRPr sz="3600"/>
          </a:p>
        </p:txBody>
      </p:sp>
      <p:pic>
        <p:nvPicPr>
          <p:cNvPr id="379" name="Google Shape;379;p24"/>
          <p:cNvPicPr preferRelativeResize="0"/>
          <p:nvPr>
            <p:ph idx="1" type="body"/>
          </p:nvPr>
        </p:nvPicPr>
        <p:blipFill rotWithShape="1">
          <a:blip r:embed="rId3">
            <a:alphaModFix/>
          </a:blip>
          <a:srcRect b="0" l="0" r="0" t="0"/>
          <a:stretch/>
        </p:blipFill>
        <p:spPr>
          <a:xfrm>
            <a:off x="318115" y="3062596"/>
            <a:ext cx="4821524" cy="3036451"/>
          </a:xfrm>
          <a:prstGeom prst="rect">
            <a:avLst/>
          </a:prstGeom>
          <a:noFill/>
          <a:ln cap="flat" cmpd="sng" w="19050">
            <a:solidFill>
              <a:schemeClr val="lt1"/>
            </a:solidFill>
            <a:prstDash val="solid"/>
            <a:round/>
            <a:headEnd len="sm" w="sm" type="none"/>
            <a:tailEnd len="sm" w="sm" type="none"/>
          </a:ln>
        </p:spPr>
      </p:pic>
      <p:pic>
        <p:nvPicPr>
          <p:cNvPr id="380" name="Google Shape;380;p24"/>
          <p:cNvPicPr preferRelativeResize="0"/>
          <p:nvPr/>
        </p:nvPicPr>
        <p:blipFill rotWithShape="1">
          <a:blip r:embed="rId4">
            <a:alphaModFix/>
          </a:blip>
          <a:srcRect b="0" l="0" r="0" t="0"/>
          <a:stretch/>
        </p:blipFill>
        <p:spPr>
          <a:xfrm>
            <a:off x="5661078" y="3127274"/>
            <a:ext cx="4561913" cy="2977916"/>
          </a:xfrm>
          <a:prstGeom prst="rect">
            <a:avLst/>
          </a:prstGeom>
          <a:noFill/>
          <a:ln cap="flat" cmpd="sng" w="9525">
            <a:solidFill>
              <a:schemeClr val="dk1"/>
            </a:solidFill>
            <a:prstDash val="solid"/>
            <a:round/>
            <a:headEnd len="sm" w="sm" type="none"/>
            <a:tailEnd len="sm" w="sm" type="none"/>
          </a:ln>
        </p:spPr>
      </p:pic>
      <p:pic>
        <p:nvPicPr>
          <p:cNvPr id="381" name="Google Shape;381;p24"/>
          <p:cNvPicPr preferRelativeResize="0"/>
          <p:nvPr/>
        </p:nvPicPr>
        <p:blipFill rotWithShape="1">
          <a:blip r:embed="rId5">
            <a:alphaModFix/>
          </a:blip>
          <a:srcRect b="0" l="0" r="0" t="0"/>
          <a:stretch/>
        </p:blipFill>
        <p:spPr>
          <a:xfrm>
            <a:off x="4256590" y="354166"/>
            <a:ext cx="5765234" cy="2553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sp>
        <p:nvSpPr>
          <p:cNvPr id="386" name="Google Shape;386;p25"/>
          <p:cNvSpPr txBox="1"/>
          <p:nvPr>
            <p:ph type="title"/>
          </p:nvPr>
        </p:nvSpPr>
        <p:spPr>
          <a:xfrm>
            <a:off x="1004926" y="444678"/>
            <a:ext cx="3023064" cy="279294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a:t>
            </a:r>
            <a:br>
              <a:rPr lang="en-US" sz="3600">
                <a:solidFill>
                  <a:schemeClr val="lt1"/>
                </a:solidFill>
                <a:latin typeface="Arial"/>
                <a:ea typeface="Arial"/>
                <a:cs typeface="Arial"/>
                <a:sym typeface="Arial"/>
              </a:rPr>
            </a:br>
            <a:r>
              <a:rPr lang="en-US" sz="2000">
                <a:solidFill>
                  <a:schemeClr val="lt1"/>
                </a:solidFill>
                <a:latin typeface="Arial"/>
                <a:ea typeface="Arial"/>
                <a:cs typeface="Arial"/>
                <a:sym typeface="Arial"/>
              </a:rPr>
              <a:t>Using historic photos to understand change in one of  Main Street’s oldest extant blocks.</a:t>
            </a:r>
            <a:endParaRPr sz="3600"/>
          </a:p>
        </p:txBody>
      </p:sp>
      <p:pic>
        <p:nvPicPr>
          <p:cNvPr id="387" name="Google Shape;387;p25"/>
          <p:cNvPicPr preferRelativeResize="0"/>
          <p:nvPr>
            <p:ph idx="1" type="body"/>
          </p:nvPr>
        </p:nvPicPr>
        <p:blipFill rotWithShape="1">
          <a:blip r:embed="rId3">
            <a:alphaModFix/>
          </a:blip>
          <a:srcRect b="0" l="0" r="0" t="0"/>
          <a:stretch/>
        </p:blipFill>
        <p:spPr>
          <a:xfrm>
            <a:off x="673354" y="3121131"/>
            <a:ext cx="3565301" cy="2977916"/>
          </a:xfrm>
          <a:prstGeom prst="rect">
            <a:avLst/>
          </a:prstGeom>
          <a:noFill/>
          <a:ln cap="flat" cmpd="sng" w="19050">
            <a:solidFill>
              <a:schemeClr val="lt1"/>
            </a:solidFill>
            <a:prstDash val="solid"/>
            <a:round/>
            <a:headEnd len="sm" w="sm" type="none"/>
            <a:tailEnd len="sm" w="sm" type="none"/>
          </a:ln>
        </p:spPr>
      </p:pic>
      <p:pic>
        <p:nvPicPr>
          <p:cNvPr id="388" name="Google Shape;388;p25"/>
          <p:cNvPicPr preferRelativeResize="0"/>
          <p:nvPr/>
        </p:nvPicPr>
        <p:blipFill rotWithShape="1">
          <a:blip r:embed="rId4">
            <a:alphaModFix/>
          </a:blip>
          <a:srcRect b="0" l="0" r="0" t="0"/>
          <a:stretch/>
        </p:blipFill>
        <p:spPr>
          <a:xfrm>
            <a:off x="4756602" y="3121131"/>
            <a:ext cx="4385982" cy="2977916"/>
          </a:xfrm>
          <a:prstGeom prst="rect">
            <a:avLst/>
          </a:prstGeom>
          <a:noFill/>
          <a:ln cap="flat" cmpd="sng" w="12700">
            <a:solidFill>
              <a:schemeClr val="lt1"/>
            </a:solidFill>
            <a:prstDash val="solid"/>
            <a:round/>
            <a:headEnd len="sm" w="sm" type="none"/>
            <a:tailEnd len="sm" w="sm" type="none"/>
          </a:ln>
        </p:spPr>
      </p:pic>
      <p:pic>
        <p:nvPicPr>
          <p:cNvPr id="389" name="Google Shape;389;p25"/>
          <p:cNvPicPr preferRelativeResize="0"/>
          <p:nvPr/>
        </p:nvPicPr>
        <p:blipFill rotWithShape="1">
          <a:blip r:embed="rId5">
            <a:alphaModFix/>
          </a:blip>
          <a:srcRect b="0" l="0" r="0" t="0"/>
          <a:stretch/>
        </p:blipFill>
        <p:spPr>
          <a:xfrm>
            <a:off x="4478472" y="330114"/>
            <a:ext cx="5168448" cy="244051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3" name="Shape 393"/>
        <p:cNvGrpSpPr/>
        <p:nvPr/>
      </p:nvGrpSpPr>
      <p:grpSpPr>
        <a:xfrm>
          <a:off x="0" y="0"/>
          <a:ext cx="0" cy="0"/>
          <a:chOff x="0" y="0"/>
          <a:chExt cx="0" cy="0"/>
        </a:xfrm>
      </p:grpSpPr>
      <p:sp>
        <p:nvSpPr>
          <p:cNvPr id="394" name="Google Shape;394;p26"/>
          <p:cNvSpPr txBox="1"/>
          <p:nvPr>
            <p:ph type="title"/>
          </p:nvPr>
        </p:nvSpPr>
        <p:spPr>
          <a:xfrm>
            <a:off x="646111" y="291940"/>
            <a:ext cx="11019020" cy="56618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 – Themes: Canted Corners</a:t>
            </a:r>
            <a:endParaRPr sz="3600"/>
          </a:p>
        </p:txBody>
      </p:sp>
      <p:pic>
        <p:nvPicPr>
          <p:cNvPr id="395" name="Google Shape;395;p26"/>
          <p:cNvPicPr preferRelativeResize="0"/>
          <p:nvPr/>
        </p:nvPicPr>
        <p:blipFill rotWithShape="1">
          <a:blip r:embed="rId3">
            <a:alphaModFix/>
          </a:blip>
          <a:srcRect b="0" l="0" r="0" t="0"/>
          <a:stretch/>
        </p:blipFill>
        <p:spPr>
          <a:xfrm>
            <a:off x="646112" y="960043"/>
            <a:ext cx="2926080" cy="2468880"/>
          </a:xfrm>
          <a:prstGeom prst="rect">
            <a:avLst/>
          </a:prstGeom>
          <a:noFill/>
          <a:ln cap="flat" cmpd="sng" w="9525">
            <a:solidFill>
              <a:schemeClr val="dk1"/>
            </a:solidFill>
            <a:prstDash val="solid"/>
            <a:round/>
            <a:headEnd len="sm" w="sm" type="none"/>
            <a:tailEnd len="sm" w="sm" type="none"/>
          </a:ln>
        </p:spPr>
      </p:pic>
      <p:pic>
        <p:nvPicPr>
          <p:cNvPr id="396" name="Google Shape;396;p26"/>
          <p:cNvPicPr preferRelativeResize="0"/>
          <p:nvPr/>
        </p:nvPicPr>
        <p:blipFill rotWithShape="1">
          <a:blip r:embed="rId4">
            <a:alphaModFix/>
          </a:blip>
          <a:srcRect b="0" l="0" r="0" t="0"/>
          <a:stretch/>
        </p:blipFill>
        <p:spPr>
          <a:xfrm>
            <a:off x="3940447" y="960043"/>
            <a:ext cx="2743200" cy="2497817"/>
          </a:xfrm>
          <a:prstGeom prst="rect">
            <a:avLst/>
          </a:prstGeom>
          <a:noFill/>
          <a:ln cap="flat" cmpd="sng" w="9525">
            <a:solidFill>
              <a:srgbClr val="000000"/>
            </a:solidFill>
            <a:prstDash val="solid"/>
            <a:round/>
            <a:headEnd len="sm" w="sm" type="none"/>
            <a:tailEnd len="sm" w="sm" type="none"/>
          </a:ln>
        </p:spPr>
      </p:pic>
      <p:pic>
        <p:nvPicPr>
          <p:cNvPr id="397" name="Google Shape;397;p26"/>
          <p:cNvPicPr preferRelativeResize="0"/>
          <p:nvPr/>
        </p:nvPicPr>
        <p:blipFill rotWithShape="1">
          <a:blip r:embed="rId5">
            <a:alphaModFix/>
          </a:blip>
          <a:srcRect b="0" l="0" r="0" t="0"/>
          <a:stretch/>
        </p:blipFill>
        <p:spPr>
          <a:xfrm>
            <a:off x="3940447" y="3829857"/>
            <a:ext cx="2743200" cy="2472688"/>
          </a:xfrm>
          <a:prstGeom prst="rect">
            <a:avLst/>
          </a:prstGeom>
          <a:noFill/>
          <a:ln cap="flat" cmpd="sng" w="9525">
            <a:solidFill>
              <a:schemeClr val="dk1"/>
            </a:solidFill>
            <a:prstDash val="solid"/>
            <a:round/>
            <a:headEnd len="sm" w="sm" type="none"/>
            <a:tailEnd len="sm" w="sm" type="none"/>
          </a:ln>
        </p:spPr>
      </p:pic>
      <p:pic>
        <p:nvPicPr>
          <p:cNvPr id="398" name="Google Shape;398;p26"/>
          <p:cNvPicPr preferRelativeResize="0"/>
          <p:nvPr/>
        </p:nvPicPr>
        <p:blipFill rotWithShape="1">
          <a:blip r:embed="rId6">
            <a:alphaModFix/>
          </a:blip>
          <a:srcRect b="0" l="0" r="0" t="0"/>
          <a:stretch/>
        </p:blipFill>
        <p:spPr>
          <a:xfrm>
            <a:off x="646111" y="3829854"/>
            <a:ext cx="2926080" cy="2472690"/>
          </a:xfrm>
          <a:prstGeom prst="rect">
            <a:avLst/>
          </a:prstGeom>
          <a:noFill/>
          <a:ln cap="flat" cmpd="sng" w="9525">
            <a:solidFill>
              <a:schemeClr val="dk1"/>
            </a:solidFill>
            <a:prstDash val="solid"/>
            <a:round/>
            <a:headEnd len="sm" w="sm" type="none"/>
            <a:tailEnd len="sm" w="sm" type="none"/>
          </a:ln>
        </p:spPr>
      </p:pic>
      <p:pic>
        <p:nvPicPr>
          <p:cNvPr id="399" name="Google Shape;399;p26"/>
          <p:cNvPicPr preferRelativeResize="0"/>
          <p:nvPr/>
        </p:nvPicPr>
        <p:blipFill rotWithShape="1">
          <a:blip r:embed="rId7">
            <a:alphaModFix/>
          </a:blip>
          <a:srcRect b="0" l="0" r="0" t="0"/>
          <a:stretch/>
        </p:blipFill>
        <p:spPr>
          <a:xfrm>
            <a:off x="8619810" y="948979"/>
            <a:ext cx="3017520" cy="2479944"/>
          </a:xfrm>
          <a:prstGeom prst="rect">
            <a:avLst/>
          </a:prstGeom>
          <a:noFill/>
          <a:ln cap="flat" cmpd="sng" w="9525">
            <a:solidFill>
              <a:schemeClr val="dk1"/>
            </a:solidFill>
            <a:prstDash val="solid"/>
            <a:round/>
            <a:headEnd len="sm" w="sm" type="none"/>
            <a:tailEnd len="sm" w="sm" type="none"/>
          </a:ln>
        </p:spPr>
      </p:pic>
      <p:pic>
        <p:nvPicPr>
          <p:cNvPr id="400" name="Google Shape;400;p26"/>
          <p:cNvPicPr preferRelativeResize="0"/>
          <p:nvPr/>
        </p:nvPicPr>
        <p:blipFill rotWithShape="1">
          <a:blip r:embed="rId8">
            <a:alphaModFix/>
          </a:blip>
          <a:srcRect b="0" l="0" r="0" t="0"/>
          <a:stretch/>
        </p:blipFill>
        <p:spPr>
          <a:xfrm>
            <a:off x="8619810" y="3829854"/>
            <a:ext cx="2983401" cy="1855164"/>
          </a:xfrm>
          <a:prstGeom prst="rect">
            <a:avLst/>
          </a:prstGeom>
          <a:noFill/>
          <a:ln cap="flat" cmpd="sng" w="9525">
            <a:solidFill>
              <a:schemeClr val="dk1"/>
            </a:solidFill>
            <a:prstDash val="solid"/>
            <a:round/>
            <a:headEnd len="sm" w="sm" type="none"/>
            <a:tailEnd len="sm" w="sm" type="none"/>
          </a:ln>
        </p:spPr>
      </p:pic>
      <p:sp>
        <p:nvSpPr>
          <p:cNvPr id="401" name="Google Shape;401;p26"/>
          <p:cNvSpPr txBox="1"/>
          <p:nvPr/>
        </p:nvSpPr>
        <p:spPr>
          <a:xfrm>
            <a:off x="646111" y="3457860"/>
            <a:ext cx="60375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Collins Block HD 26			110 N Main HD 25</a:t>
            </a:r>
            <a:endParaRPr/>
          </a:p>
        </p:txBody>
      </p:sp>
      <p:sp>
        <p:nvSpPr>
          <p:cNvPr id="402" name="Google Shape;402;p26"/>
          <p:cNvSpPr txBox="1"/>
          <p:nvPr/>
        </p:nvSpPr>
        <p:spPr>
          <a:xfrm>
            <a:off x="646111" y="6302544"/>
            <a:ext cx="603753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43 Federal HD 85			Pierce Block HD 77</a:t>
            </a:r>
            <a:endParaRPr/>
          </a:p>
        </p:txBody>
      </p:sp>
      <p:sp>
        <p:nvSpPr>
          <p:cNvPr id="403" name="Google Shape;403;p26"/>
          <p:cNvSpPr txBox="1"/>
          <p:nvPr/>
        </p:nvSpPr>
        <p:spPr>
          <a:xfrm>
            <a:off x="8619810" y="3457860"/>
            <a:ext cx="298340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Center &amp; Federal  - gone</a:t>
            </a:r>
            <a:endParaRPr/>
          </a:p>
        </p:txBody>
      </p:sp>
      <p:sp>
        <p:nvSpPr>
          <p:cNvPr id="404" name="Google Shape;404;p26"/>
          <p:cNvSpPr txBox="1"/>
          <p:nvPr/>
        </p:nvSpPr>
        <p:spPr>
          <a:xfrm>
            <a:off x="8637942" y="5752265"/>
            <a:ext cx="29601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Barlow St. School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8" name="Shape 408"/>
        <p:cNvGrpSpPr/>
        <p:nvPr/>
      </p:nvGrpSpPr>
      <p:grpSpPr>
        <a:xfrm>
          <a:off x="0" y="0"/>
          <a:ext cx="0" cy="0"/>
          <a:chOff x="0" y="0"/>
          <a:chExt cx="0" cy="0"/>
        </a:xfrm>
      </p:grpSpPr>
      <p:sp>
        <p:nvSpPr>
          <p:cNvPr id="409" name="Google Shape;409;p27"/>
          <p:cNvSpPr txBox="1"/>
          <p:nvPr>
            <p:ph type="title"/>
          </p:nvPr>
        </p:nvSpPr>
        <p:spPr>
          <a:xfrm>
            <a:off x="646111" y="291940"/>
            <a:ext cx="11019020" cy="56618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 – Themes: Decorative Masonry</a:t>
            </a:r>
            <a:endParaRPr sz="3600"/>
          </a:p>
        </p:txBody>
      </p:sp>
      <p:pic>
        <p:nvPicPr>
          <p:cNvPr id="410" name="Google Shape;410;p27"/>
          <p:cNvPicPr preferRelativeResize="0"/>
          <p:nvPr/>
        </p:nvPicPr>
        <p:blipFill rotWithShape="1">
          <a:blip r:embed="rId3">
            <a:alphaModFix/>
          </a:blip>
          <a:srcRect b="0" l="0" r="0" t="0"/>
          <a:stretch/>
        </p:blipFill>
        <p:spPr>
          <a:xfrm>
            <a:off x="3496174" y="925027"/>
            <a:ext cx="2798502" cy="2361236"/>
          </a:xfrm>
          <a:prstGeom prst="rect">
            <a:avLst/>
          </a:prstGeom>
          <a:noFill/>
          <a:ln cap="flat" cmpd="sng" w="9525">
            <a:solidFill>
              <a:schemeClr val="dk1"/>
            </a:solidFill>
            <a:prstDash val="solid"/>
            <a:round/>
            <a:headEnd len="sm" w="sm" type="none"/>
            <a:tailEnd len="sm" w="sm" type="none"/>
          </a:ln>
        </p:spPr>
      </p:pic>
      <p:pic>
        <p:nvPicPr>
          <p:cNvPr id="411" name="Google Shape;411;p27"/>
          <p:cNvPicPr preferRelativeResize="0"/>
          <p:nvPr/>
        </p:nvPicPr>
        <p:blipFill rotWithShape="1">
          <a:blip r:embed="rId4">
            <a:alphaModFix/>
          </a:blip>
          <a:srcRect b="0" l="0" r="0" t="0"/>
          <a:stretch/>
        </p:blipFill>
        <p:spPr>
          <a:xfrm rot="5400000">
            <a:off x="9233552" y="3065447"/>
            <a:ext cx="2060235" cy="3674818"/>
          </a:xfrm>
          <a:prstGeom prst="rect">
            <a:avLst/>
          </a:prstGeom>
          <a:noFill/>
          <a:ln cap="flat" cmpd="sng" w="9525">
            <a:solidFill>
              <a:srgbClr val="000000"/>
            </a:solidFill>
            <a:prstDash val="solid"/>
            <a:round/>
            <a:headEnd len="sm" w="sm" type="none"/>
            <a:tailEnd len="sm" w="sm" type="none"/>
          </a:ln>
        </p:spPr>
      </p:pic>
      <p:pic>
        <p:nvPicPr>
          <p:cNvPr id="412" name="Google Shape;412;p27"/>
          <p:cNvPicPr preferRelativeResize="0"/>
          <p:nvPr/>
        </p:nvPicPr>
        <p:blipFill rotWithShape="1">
          <a:blip r:embed="rId5">
            <a:alphaModFix/>
          </a:blip>
          <a:srcRect b="0" l="0" r="0" t="0"/>
          <a:stretch/>
        </p:blipFill>
        <p:spPr>
          <a:xfrm rot="5400000">
            <a:off x="3201176" y="4250914"/>
            <a:ext cx="2472688" cy="1648458"/>
          </a:xfrm>
          <a:prstGeom prst="rect">
            <a:avLst/>
          </a:prstGeom>
          <a:noFill/>
          <a:ln cap="flat" cmpd="sng" w="9525">
            <a:solidFill>
              <a:schemeClr val="dk1"/>
            </a:solidFill>
            <a:prstDash val="solid"/>
            <a:round/>
            <a:headEnd len="sm" w="sm" type="none"/>
            <a:tailEnd len="sm" w="sm" type="none"/>
          </a:ln>
        </p:spPr>
      </p:pic>
      <p:pic>
        <p:nvPicPr>
          <p:cNvPr id="413" name="Google Shape;413;p27"/>
          <p:cNvPicPr preferRelativeResize="0"/>
          <p:nvPr/>
        </p:nvPicPr>
        <p:blipFill rotWithShape="1">
          <a:blip r:embed="rId6">
            <a:alphaModFix/>
          </a:blip>
          <a:srcRect b="0" l="0" r="0" t="0"/>
          <a:stretch/>
        </p:blipFill>
        <p:spPr>
          <a:xfrm>
            <a:off x="158854" y="3830155"/>
            <a:ext cx="3342350" cy="1910888"/>
          </a:xfrm>
          <a:prstGeom prst="rect">
            <a:avLst/>
          </a:prstGeom>
          <a:noFill/>
          <a:ln cap="flat" cmpd="sng" w="9525">
            <a:solidFill>
              <a:schemeClr val="dk1"/>
            </a:solidFill>
            <a:prstDash val="solid"/>
            <a:round/>
            <a:headEnd len="sm" w="sm" type="none"/>
            <a:tailEnd len="sm" w="sm" type="none"/>
          </a:ln>
        </p:spPr>
      </p:pic>
      <p:pic>
        <p:nvPicPr>
          <p:cNvPr id="414" name="Google Shape;414;p27"/>
          <p:cNvPicPr preferRelativeResize="0"/>
          <p:nvPr/>
        </p:nvPicPr>
        <p:blipFill rotWithShape="1">
          <a:blip r:embed="rId7">
            <a:alphaModFix/>
          </a:blip>
          <a:srcRect b="0" l="0" r="0" t="0"/>
          <a:stretch/>
        </p:blipFill>
        <p:spPr>
          <a:xfrm>
            <a:off x="5395202" y="3867493"/>
            <a:ext cx="2950146" cy="1420192"/>
          </a:xfrm>
          <a:prstGeom prst="rect">
            <a:avLst/>
          </a:prstGeom>
          <a:noFill/>
          <a:ln cap="flat" cmpd="sng" w="9525">
            <a:solidFill>
              <a:schemeClr val="dk1"/>
            </a:solidFill>
            <a:prstDash val="solid"/>
            <a:round/>
            <a:headEnd len="sm" w="sm" type="none"/>
            <a:tailEnd len="sm" w="sm" type="none"/>
          </a:ln>
        </p:spPr>
      </p:pic>
      <p:pic>
        <p:nvPicPr>
          <p:cNvPr id="415" name="Google Shape;415;p27"/>
          <p:cNvPicPr preferRelativeResize="0"/>
          <p:nvPr/>
        </p:nvPicPr>
        <p:blipFill rotWithShape="1">
          <a:blip r:embed="rId8">
            <a:alphaModFix/>
          </a:blip>
          <a:srcRect b="0" l="0" r="0" t="0"/>
          <a:stretch/>
        </p:blipFill>
        <p:spPr>
          <a:xfrm>
            <a:off x="6407986" y="939723"/>
            <a:ext cx="3831093" cy="2460417"/>
          </a:xfrm>
          <a:prstGeom prst="rect">
            <a:avLst/>
          </a:prstGeom>
          <a:noFill/>
          <a:ln cap="flat" cmpd="sng" w="9525">
            <a:solidFill>
              <a:schemeClr val="dk1"/>
            </a:solidFill>
            <a:prstDash val="solid"/>
            <a:round/>
            <a:headEnd len="sm" w="sm" type="none"/>
            <a:tailEnd len="sm" w="sm" type="none"/>
          </a:ln>
        </p:spPr>
      </p:pic>
      <p:sp>
        <p:nvSpPr>
          <p:cNvPr id="416" name="Google Shape;416;p27"/>
          <p:cNvSpPr txBox="1"/>
          <p:nvPr/>
        </p:nvSpPr>
        <p:spPr>
          <a:xfrm>
            <a:off x="164916" y="3400140"/>
            <a:ext cx="6518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HD 32 c. 1860				HD 45 c.1892</a:t>
            </a:r>
            <a:endParaRPr/>
          </a:p>
        </p:txBody>
      </p:sp>
      <p:sp>
        <p:nvSpPr>
          <p:cNvPr id="417" name="Google Shape;417;p27"/>
          <p:cNvSpPr txBox="1"/>
          <p:nvPr/>
        </p:nvSpPr>
        <p:spPr>
          <a:xfrm>
            <a:off x="646111" y="6268198"/>
            <a:ext cx="1138703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Fishman HD 38 1896							HD 31 1896				HD 71 &amp; HD 72 1896</a:t>
            </a:r>
            <a:endParaRPr/>
          </a:p>
        </p:txBody>
      </p:sp>
      <p:sp>
        <p:nvSpPr>
          <p:cNvPr id="418" name="Google Shape;418;p27"/>
          <p:cNvSpPr txBox="1"/>
          <p:nvPr/>
        </p:nvSpPr>
        <p:spPr>
          <a:xfrm>
            <a:off x="10355181" y="2368379"/>
            <a:ext cx="128257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Opera Hs 1892 </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HD 44</a:t>
            </a:r>
            <a:endParaRPr/>
          </a:p>
        </p:txBody>
      </p:sp>
      <p:pic>
        <p:nvPicPr>
          <p:cNvPr id="419" name="Google Shape;419;p27"/>
          <p:cNvPicPr preferRelativeResize="0"/>
          <p:nvPr/>
        </p:nvPicPr>
        <p:blipFill rotWithShape="1">
          <a:blip r:embed="rId9">
            <a:alphaModFix/>
          </a:blip>
          <a:srcRect b="0" l="0" r="0" t="0"/>
          <a:stretch/>
        </p:blipFill>
        <p:spPr>
          <a:xfrm>
            <a:off x="10325956" y="925027"/>
            <a:ext cx="1734068" cy="1436201"/>
          </a:xfrm>
          <a:prstGeom prst="rect">
            <a:avLst/>
          </a:prstGeom>
          <a:noFill/>
          <a:ln cap="flat" cmpd="sng" w="9525">
            <a:solidFill>
              <a:schemeClr val="dk1"/>
            </a:solidFill>
            <a:prstDash val="solid"/>
            <a:round/>
            <a:headEnd len="sm" w="sm" type="none"/>
            <a:tailEnd len="sm" w="sm" type="none"/>
          </a:ln>
        </p:spPr>
      </p:pic>
      <p:pic>
        <p:nvPicPr>
          <p:cNvPr id="420" name="Google Shape;420;p27"/>
          <p:cNvPicPr preferRelativeResize="0"/>
          <p:nvPr/>
        </p:nvPicPr>
        <p:blipFill rotWithShape="1">
          <a:blip r:embed="rId10">
            <a:alphaModFix/>
          </a:blip>
          <a:srcRect b="0" l="0" r="0" t="0"/>
          <a:stretch/>
        </p:blipFill>
        <p:spPr>
          <a:xfrm rot="5400000">
            <a:off x="676319" y="428321"/>
            <a:ext cx="2148661" cy="31714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4" name="Shape 424"/>
        <p:cNvGrpSpPr/>
        <p:nvPr/>
      </p:nvGrpSpPr>
      <p:grpSpPr>
        <a:xfrm>
          <a:off x="0" y="0"/>
          <a:ext cx="0" cy="0"/>
          <a:chOff x="0" y="0"/>
          <a:chExt cx="0" cy="0"/>
        </a:xfrm>
      </p:grpSpPr>
      <p:sp>
        <p:nvSpPr>
          <p:cNvPr id="425" name="Google Shape;425;p28"/>
          <p:cNvSpPr txBox="1"/>
          <p:nvPr>
            <p:ph type="title"/>
          </p:nvPr>
        </p:nvSpPr>
        <p:spPr>
          <a:xfrm>
            <a:off x="646111" y="272365"/>
            <a:ext cx="11019020" cy="56618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 – Themes: Arches as Design</a:t>
            </a:r>
            <a:endParaRPr sz="3600"/>
          </a:p>
        </p:txBody>
      </p:sp>
      <p:pic>
        <p:nvPicPr>
          <p:cNvPr id="426" name="Google Shape;426;p28"/>
          <p:cNvPicPr preferRelativeResize="0"/>
          <p:nvPr/>
        </p:nvPicPr>
        <p:blipFill rotWithShape="1">
          <a:blip r:embed="rId3">
            <a:alphaModFix/>
          </a:blip>
          <a:srcRect b="0" l="0" r="0" t="0"/>
          <a:stretch/>
        </p:blipFill>
        <p:spPr>
          <a:xfrm>
            <a:off x="646111" y="960043"/>
            <a:ext cx="1586101" cy="2446039"/>
          </a:xfrm>
          <a:prstGeom prst="rect">
            <a:avLst/>
          </a:prstGeom>
          <a:noFill/>
          <a:ln>
            <a:noFill/>
          </a:ln>
        </p:spPr>
      </p:pic>
      <p:pic>
        <p:nvPicPr>
          <p:cNvPr id="427" name="Google Shape;427;p28"/>
          <p:cNvPicPr preferRelativeResize="0"/>
          <p:nvPr/>
        </p:nvPicPr>
        <p:blipFill rotWithShape="1">
          <a:blip r:embed="rId4">
            <a:alphaModFix/>
          </a:blip>
          <a:srcRect b="0" l="0" r="0" t="0"/>
          <a:stretch/>
        </p:blipFill>
        <p:spPr>
          <a:xfrm>
            <a:off x="5443890" y="3834637"/>
            <a:ext cx="2743199" cy="2494480"/>
          </a:xfrm>
          <a:prstGeom prst="rect">
            <a:avLst/>
          </a:prstGeom>
          <a:noFill/>
          <a:ln cap="flat" cmpd="sng" w="9525">
            <a:solidFill>
              <a:schemeClr val="dk1"/>
            </a:solidFill>
            <a:prstDash val="solid"/>
            <a:round/>
            <a:headEnd len="sm" w="sm" type="none"/>
            <a:tailEnd len="sm" w="sm" type="none"/>
          </a:ln>
        </p:spPr>
      </p:pic>
      <p:pic>
        <p:nvPicPr>
          <p:cNvPr id="428" name="Google Shape;428;p28"/>
          <p:cNvPicPr preferRelativeResize="0"/>
          <p:nvPr/>
        </p:nvPicPr>
        <p:blipFill rotWithShape="1">
          <a:blip r:embed="rId5">
            <a:alphaModFix/>
          </a:blip>
          <a:srcRect b="0" l="0" r="0" t="0"/>
          <a:stretch/>
        </p:blipFill>
        <p:spPr>
          <a:xfrm>
            <a:off x="588789" y="3890033"/>
            <a:ext cx="2675074" cy="2412509"/>
          </a:xfrm>
          <a:prstGeom prst="rect">
            <a:avLst/>
          </a:prstGeom>
          <a:noFill/>
          <a:ln cap="flat" cmpd="sng" w="9525">
            <a:solidFill>
              <a:schemeClr val="dk1"/>
            </a:solidFill>
            <a:prstDash val="solid"/>
            <a:round/>
            <a:headEnd len="sm" w="sm" type="none"/>
            <a:tailEnd len="sm" w="sm" type="none"/>
          </a:ln>
        </p:spPr>
      </p:pic>
      <p:pic>
        <p:nvPicPr>
          <p:cNvPr id="429" name="Google Shape;429;p28"/>
          <p:cNvPicPr preferRelativeResize="0"/>
          <p:nvPr/>
        </p:nvPicPr>
        <p:blipFill rotWithShape="1">
          <a:blip r:embed="rId6">
            <a:alphaModFix/>
          </a:blip>
          <a:srcRect b="0" l="0" r="0" t="0"/>
          <a:stretch/>
        </p:blipFill>
        <p:spPr>
          <a:xfrm>
            <a:off x="3381549" y="3890033"/>
            <a:ext cx="1944653" cy="2444513"/>
          </a:xfrm>
          <a:prstGeom prst="rect">
            <a:avLst/>
          </a:prstGeom>
          <a:noFill/>
          <a:ln cap="flat" cmpd="sng" w="9525">
            <a:solidFill>
              <a:schemeClr val="dk1"/>
            </a:solidFill>
            <a:prstDash val="solid"/>
            <a:round/>
            <a:headEnd len="sm" w="sm" type="none"/>
            <a:tailEnd len="sm" w="sm" type="none"/>
          </a:ln>
        </p:spPr>
      </p:pic>
      <p:pic>
        <p:nvPicPr>
          <p:cNvPr id="430" name="Google Shape;430;p28"/>
          <p:cNvPicPr preferRelativeResize="0"/>
          <p:nvPr/>
        </p:nvPicPr>
        <p:blipFill rotWithShape="1">
          <a:blip r:embed="rId7">
            <a:alphaModFix/>
          </a:blip>
          <a:srcRect b="0" l="0" r="0" t="0"/>
          <a:stretch/>
        </p:blipFill>
        <p:spPr>
          <a:xfrm rot="5400000">
            <a:off x="10020506" y="1420753"/>
            <a:ext cx="2398182" cy="1598788"/>
          </a:xfrm>
          <a:prstGeom prst="rect">
            <a:avLst/>
          </a:prstGeom>
          <a:noFill/>
          <a:ln cap="flat" cmpd="sng" w="9525">
            <a:solidFill>
              <a:schemeClr val="dk1"/>
            </a:solidFill>
            <a:prstDash val="solid"/>
            <a:round/>
            <a:headEnd len="sm" w="sm" type="none"/>
            <a:tailEnd len="sm" w="sm" type="none"/>
          </a:ln>
        </p:spPr>
      </p:pic>
      <p:sp>
        <p:nvSpPr>
          <p:cNvPr id="431" name="Google Shape;431;p28"/>
          <p:cNvSpPr txBox="1"/>
          <p:nvPr/>
        </p:nvSpPr>
        <p:spPr>
          <a:xfrm>
            <a:off x="423779" y="3505866"/>
            <a:ext cx="639388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N Main HD 42 c1880 &amp; HD 45 &amp; 44 (Opera Hs)	c1892	110 N Main HD 25</a:t>
            </a:r>
            <a:endParaRPr/>
          </a:p>
        </p:txBody>
      </p:sp>
      <p:sp>
        <p:nvSpPr>
          <p:cNvPr id="432" name="Google Shape;432;p28"/>
          <p:cNvSpPr txBox="1"/>
          <p:nvPr/>
        </p:nvSpPr>
        <p:spPr>
          <a:xfrm>
            <a:off x="267745" y="6302541"/>
            <a:ext cx="517614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N Main:  HD 31 &amp; 30 (Paige) &amp; part of HD 23</a:t>
            </a:r>
            <a:endParaRPr/>
          </a:p>
        </p:txBody>
      </p:sp>
      <p:sp>
        <p:nvSpPr>
          <p:cNvPr id="433" name="Google Shape;433;p28"/>
          <p:cNvSpPr txBox="1"/>
          <p:nvPr/>
        </p:nvSpPr>
        <p:spPr>
          <a:xfrm>
            <a:off x="6732094" y="3457860"/>
            <a:ext cx="48711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Kingman HD 79 &amp; 78 &amp; 72</a:t>
            </a:r>
            <a:endParaRPr/>
          </a:p>
        </p:txBody>
      </p:sp>
      <p:sp>
        <p:nvSpPr>
          <p:cNvPr id="434" name="Google Shape;434;p28"/>
          <p:cNvSpPr txBox="1"/>
          <p:nvPr/>
        </p:nvSpPr>
        <p:spPr>
          <a:xfrm>
            <a:off x="5464771" y="6315392"/>
            <a:ext cx="67272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Kingman: Pierce Block HD 77  &amp; 69</a:t>
            </a:r>
            <a:endParaRPr/>
          </a:p>
        </p:txBody>
      </p:sp>
      <p:pic>
        <p:nvPicPr>
          <p:cNvPr id="435" name="Google Shape;435;p28"/>
          <p:cNvPicPr preferRelativeResize="0"/>
          <p:nvPr/>
        </p:nvPicPr>
        <p:blipFill rotWithShape="1">
          <a:blip r:embed="rId8">
            <a:alphaModFix/>
          </a:blip>
          <a:srcRect b="0" l="0" r="0" t="0"/>
          <a:stretch/>
        </p:blipFill>
        <p:spPr>
          <a:xfrm>
            <a:off x="2504820" y="973199"/>
            <a:ext cx="3281083" cy="2446039"/>
          </a:xfrm>
          <a:prstGeom prst="rect">
            <a:avLst/>
          </a:prstGeom>
          <a:noFill/>
          <a:ln>
            <a:noFill/>
          </a:ln>
        </p:spPr>
      </p:pic>
      <p:pic>
        <p:nvPicPr>
          <p:cNvPr id="436" name="Google Shape;436;p28"/>
          <p:cNvPicPr preferRelativeResize="0"/>
          <p:nvPr/>
        </p:nvPicPr>
        <p:blipFill rotWithShape="1">
          <a:blip r:embed="rId9">
            <a:alphaModFix/>
          </a:blip>
          <a:srcRect b="0" l="0" r="0" t="0"/>
          <a:stretch/>
        </p:blipFill>
        <p:spPr>
          <a:xfrm>
            <a:off x="8304777" y="3826400"/>
            <a:ext cx="3714214" cy="2476141"/>
          </a:xfrm>
          <a:prstGeom prst="rect">
            <a:avLst/>
          </a:prstGeom>
          <a:noFill/>
          <a:ln cap="flat" cmpd="sng" w="9525">
            <a:solidFill>
              <a:schemeClr val="dk1"/>
            </a:solidFill>
            <a:prstDash val="solid"/>
            <a:round/>
            <a:headEnd len="sm" w="sm" type="none"/>
            <a:tailEnd len="sm" w="sm" type="none"/>
          </a:ln>
        </p:spPr>
      </p:pic>
      <p:pic>
        <p:nvPicPr>
          <p:cNvPr id="437" name="Google Shape;437;p28"/>
          <p:cNvPicPr preferRelativeResize="0"/>
          <p:nvPr/>
        </p:nvPicPr>
        <p:blipFill rotWithShape="1">
          <a:blip r:embed="rId10">
            <a:alphaModFix/>
          </a:blip>
          <a:srcRect b="0" l="0" r="0" t="0"/>
          <a:stretch/>
        </p:blipFill>
        <p:spPr>
          <a:xfrm>
            <a:off x="6460663" y="1019732"/>
            <a:ext cx="3659290" cy="2439526"/>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1" name="Shape 441"/>
        <p:cNvGrpSpPr/>
        <p:nvPr/>
      </p:nvGrpSpPr>
      <p:grpSpPr>
        <a:xfrm>
          <a:off x="0" y="0"/>
          <a:ext cx="0" cy="0"/>
          <a:chOff x="0" y="0"/>
          <a:chExt cx="0" cy="0"/>
        </a:xfrm>
      </p:grpSpPr>
      <p:sp>
        <p:nvSpPr>
          <p:cNvPr id="442" name="Google Shape;442;p29"/>
          <p:cNvSpPr txBox="1"/>
          <p:nvPr>
            <p:ph type="title"/>
          </p:nvPr>
        </p:nvSpPr>
        <p:spPr>
          <a:xfrm>
            <a:off x="646111" y="291940"/>
            <a:ext cx="11019020" cy="56618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3600"/>
              <a:buFont typeface="Arial"/>
              <a:buNone/>
            </a:pPr>
            <a:r>
              <a:rPr lang="en-US" sz="3600">
                <a:solidFill>
                  <a:schemeClr val="lt1"/>
                </a:solidFill>
                <a:latin typeface="Arial"/>
                <a:ea typeface="Arial"/>
                <a:cs typeface="Arial"/>
                <a:sym typeface="Arial"/>
              </a:rPr>
              <a:t>Criterion C – 20</a:t>
            </a:r>
            <a:r>
              <a:rPr baseline="30000" lang="en-US" sz="3600">
                <a:solidFill>
                  <a:schemeClr val="lt1"/>
                </a:solidFill>
                <a:latin typeface="Arial"/>
                <a:ea typeface="Arial"/>
                <a:cs typeface="Arial"/>
                <a:sym typeface="Arial"/>
              </a:rPr>
              <a:t>th</a:t>
            </a:r>
            <a:r>
              <a:rPr lang="en-US" sz="3600">
                <a:solidFill>
                  <a:schemeClr val="lt1"/>
                </a:solidFill>
                <a:latin typeface="Arial"/>
                <a:ea typeface="Arial"/>
                <a:cs typeface="Arial"/>
                <a:sym typeface="Arial"/>
              </a:rPr>
              <a:t> cent. storefronts</a:t>
            </a:r>
            <a:endParaRPr sz="3600"/>
          </a:p>
        </p:txBody>
      </p:sp>
      <p:pic>
        <p:nvPicPr>
          <p:cNvPr id="443" name="Google Shape;443;p29"/>
          <p:cNvPicPr preferRelativeResize="0"/>
          <p:nvPr/>
        </p:nvPicPr>
        <p:blipFill rotWithShape="1">
          <a:blip r:embed="rId3">
            <a:alphaModFix/>
          </a:blip>
          <a:srcRect b="0" l="0" r="0" t="0"/>
          <a:stretch/>
        </p:blipFill>
        <p:spPr>
          <a:xfrm>
            <a:off x="7574530" y="865889"/>
            <a:ext cx="3220893" cy="2147262"/>
          </a:xfrm>
          <a:prstGeom prst="rect">
            <a:avLst/>
          </a:prstGeom>
          <a:noFill/>
          <a:ln cap="flat" cmpd="sng" w="9525">
            <a:solidFill>
              <a:schemeClr val="dk1"/>
            </a:solidFill>
            <a:prstDash val="solid"/>
            <a:round/>
            <a:headEnd len="sm" w="sm" type="none"/>
            <a:tailEnd len="sm" w="sm" type="none"/>
          </a:ln>
        </p:spPr>
      </p:pic>
      <p:pic>
        <p:nvPicPr>
          <p:cNvPr id="444" name="Google Shape;444;p29"/>
          <p:cNvPicPr preferRelativeResize="0"/>
          <p:nvPr/>
        </p:nvPicPr>
        <p:blipFill rotWithShape="1">
          <a:blip r:embed="rId4">
            <a:alphaModFix/>
          </a:blip>
          <a:srcRect b="0" l="0" r="0" t="0"/>
          <a:stretch/>
        </p:blipFill>
        <p:spPr>
          <a:xfrm>
            <a:off x="4140417" y="865889"/>
            <a:ext cx="3220894" cy="2147262"/>
          </a:xfrm>
          <a:prstGeom prst="rect">
            <a:avLst/>
          </a:prstGeom>
          <a:noFill/>
          <a:ln cap="flat" cmpd="sng" w="9525">
            <a:solidFill>
              <a:schemeClr val="dk1"/>
            </a:solidFill>
            <a:prstDash val="solid"/>
            <a:round/>
            <a:headEnd len="sm" w="sm" type="none"/>
            <a:tailEnd len="sm" w="sm" type="none"/>
          </a:ln>
        </p:spPr>
      </p:pic>
      <p:pic>
        <p:nvPicPr>
          <p:cNvPr id="445" name="Google Shape;445;p29"/>
          <p:cNvPicPr preferRelativeResize="0"/>
          <p:nvPr/>
        </p:nvPicPr>
        <p:blipFill rotWithShape="1">
          <a:blip r:embed="rId5">
            <a:alphaModFix/>
          </a:blip>
          <a:srcRect b="0" l="0" r="0" t="0"/>
          <a:stretch/>
        </p:blipFill>
        <p:spPr>
          <a:xfrm>
            <a:off x="589588" y="3587058"/>
            <a:ext cx="3042912" cy="2465143"/>
          </a:xfrm>
          <a:prstGeom prst="rect">
            <a:avLst/>
          </a:prstGeom>
          <a:noFill/>
          <a:ln cap="flat" cmpd="sng" w="9525">
            <a:solidFill>
              <a:schemeClr val="dk1"/>
            </a:solidFill>
            <a:prstDash val="solid"/>
            <a:round/>
            <a:headEnd len="sm" w="sm" type="none"/>
            <a:tailEnd len="sm" w="sm" type="none"/>
          </a:ln>
        </p:spPr>
      </p:pic>
      <p:sp>
        <p:nvSpPr>
          <p:cNvPr id="446" name="Google Shape;446;p29"/>
          <p:cNvSpPr txBox="1"/>
          <p:nvPr/>
        </p:nvSpPr>
        <p:spPr>
          <a:xfrm>
            <a:off x="589588" y="3157727"/>
            <a:ext cx="101827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HD 37 c. 1910					HD 57 c. 1925				HD 33 c. 1950/1990s</a:t>
            </a:r>
            <a:endParaRPr/>
          </a:p>
        </p:txBody>
      </p:sp>
      <p:sp>
        <p:nvSpPr>
          <p:cNvPr id="447" name="Google Shape;447;p29"/>
          <p:cNvSpPr txBox="1"/>
          <p:nvPr/>
        </p:nvSpPr>
        <p:spPr>
          <a:xfrm>
            <a:off x="504840" y="6196728"/>
            <a:ext cx="109410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HD 38 c. 1950					HD 35 c. 1940s					HD 39 c. 1950-60</a:t>
            </a:r>
            <a:endParaRPr sz="1800">
              <a:solidFill>
                <a:schemeClr val="lt1"/>
              </a:solidFill>
              <a:latin typeface="Century Gothic"/>
              <a:ea typeface="Century Gothic"/>
              <a:cs typeface="Century Gothic"/>
              <a:sym typeface="Century Gothic"/>
            </a:endParaRPr>
          </a:p>
        </p:txBody>
      </p:sp>
      <p:pic>
        <p:nvPicPr>
          <p:cNvPr id="448" name="Google Shape;448;p29"/>
          <p:cNvPicPr preferRelativeResize="0"/>
          <p:nvPr/>
        </p:nvPicPr>
        <p:blipFill rotWithShape="1">
          <a:blip r:embed="rId6">
            <a:alphaModFix/>
          </a:blip>
          <a:srcRect b="0" l="0" r="0" t="0"/>
          <a:stretch/>
        </p:blipFill>
        <p:spPr>
          <a:xfrm>
            <a:off x="3954343" y="3585230"/>
            <a:ext cx="3406968" cy="2466971"/>
          </a:xfrm>
          <a:prstGeom prst="rect">
            <a:avLst/>
          </a:prstGeom>
          <a:noFill/>
          <a:ln cap="flat" cmpd="sng" w="9525">
            <a:solidFill>
              <a:schemeClr val="dk1"/>
            </a:solidFill>
            <a:prstDash val="solid"/>
            <a:round/>
            <a:headEnd len="sm" w="sm" type="none"/>
            <a:tailEnd len="sm" w="sm" type="none"/>
          </a:ln>
        </p:spPr>
      </p:pic>
      <p:pic>
        <p:nvPicPr>
          <p:cNvPr id="449" name="Google Shape;449;p29"/>
          <p:cNvPicPr preferRelativeResize="0"/>
          <p:nvPr/>
        </p:nvPicPr>
        <p:blipFill rotWithShape="1">
          <a:blip r:embed="rId7">
            <a:alphaModFix/>
          </a:blip>
          <a:srcRect b="0" l="0" r="0" t="0"/>
          <a:stretch/>
        </p:blipFill>
        <p:spPr>
          <a:xfrm>
            <a:off x="646111" y="858125"/>
            <a:ext cx="3281084" cy="2187390"/>
          </a:xfrm>
          <a:prstGeom prst="rect">
            <a:avLst/>
          </a:prstGeom>
          <a:noFill/>
          <a:ln cap="flat" cmpd="sng" w="9525">
            <a:solidFill>
              <a:schemeClr val="dk1"/>
            </a:solidFill>
            <a:prstDash val="solid"/>
            <a:round/>
            <a:headEnd len="sm" w="sm" type="none"/>
            <a:tailEnd len="sm" w="sm" type="none"/>
          </a:ln>
        </p:spPr>
      </p:pic>
      <p:pic>
        <p:nvPicPr>
          <p:cNvPr id="450" name="Google Shape;450;p29"/>
          <p:cNvPicPr preferRelativeResize="0"/>
          <p:nvPr/>
        </p:nvPicPr>
        <p:blipFill rotWithShape="1">
          <a:blip r:embed="rId8">
            <a:alphaModFix/>
          </a:blip>
          <a:srcRect b="0" l="0" r="0" t="0"/>
          <a:stretch/>
        </p:blipFill>
        <p:spPr>
          <a:xfrm>
            <a:off x="7745401" y="3627416"/>
            <a:ext cx="3700457" cy="2466971"/>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4" name="Shape 164"/>
        <p:cNvGrpSpPr/>
        <p:nvPr/>
      </p:nvGrpSpPr>
      <p:grpSpPr>
        <a:xfrm>
          <a:off x="0" y="0"/>
          <a:ext cx="0" cy="0"/>
          <a:chOff x="0" y="0"/>
          <a:chExt cx="0" cy="0"/>
        </a:xfrm>
      </p:grpSpPr>
      <p:pic>
        <p:nvPicPr>
          <p:cNvPr id="165" name="Google Shape;165;p3"/>
          <p:cNvPicPr preferRelativeResize="0"/>
          <p:nvPr/>
        </p:nvPicPr>
        <p:blipFill rotWithShape="1">
          <a:blip r:embed="rId3">
            <a:alphaModFix/>
          </a:blip>
          <a:srcRect b="0" l="0" r="0" t="0"/>
          <a:stretch/>
        </p:blipFill>
        <p:spPr>
          <a:xfrm>
            <a:off x="6631547" y="173895"/>
            <a:ext cx="5433672" cy="6475127"/>
          </a:xfrm>
          <a:prstGeom prst="rect">
            <a:avLst/>
          </a:prstGeom>
          <a:noFill/>
          <a:ln>
            <a:noFill/>
          </a:ln>
        </p:spPr>
      </p:pic>
      <p:sp>
        <p:nvSpPr>
          <p:cNvPr id="166" name="Google Shape;166;p3"/>
          <p:cNvSpPr txBox="1"/>
          <p:nvPr/>
        </p:nvSpPr>
        <p:spPr>
          <a:xfrm>
            <a:off x="229434" y="986268"/>
            <a:ext cx="2197711" cy="38779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Arial"/>
                <a:ea typeface="Arial"/>
                <a:cs typeface="Arial"/>
                <a:sym typeface="Arial"/>
              </a:rPr>
              <a:t>Review 1980 Map</a:t>
            </a:r>
            <a:endParaRPr/>
          </a:p>
          <a:p>
            <a:pPr indent="-285750" lvl="0" marL="285750" marR="0" rtl="0" algn="l">
              <a:spcBef>
                <a:spcPts val="60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Re-numbered</a:t>
            </a:r>
            <a:endParaRPr/>
          </a:p>
          <a:p>
            <a:pPr indent="0" lvl="0" marL="0" marR="0" rtl="0" algn="l">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285750" lvl="0" marL="285750" marR="0" rtl="0" algn="l">
              <a:spcBef>
                <a:spcPts val="60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Added New  Buildings &amp; Objects</a:t>
            </a:r>
            <a:endParaRPr/>
          </a:p>
          <a:p>
            <a:pPr indent="0" lvl="0" marL="0" marR="0" rtl="0" algn="l">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285750" lvl="0" marL="285750" marR="0" rtl="0" algn="l">
              <a:spcBef>
                <a:spcPts val="600"/>
              </a:spcBef>
              <a:spcAft>
                <a:spcPts val="0"/>
              </a:spcAft>
              <a:buClr>
                <a:schemeClr val="lt1"/>
              </a:buClr>
              <a:buSzPts val="1800"/>
              <a:buFont typeface="Arial"/>
              <a:buChar char="•"/>
            </a:pPr>
            <a:r>
              <a:rPr b="0" i="0" lang="en-US" sz="1800" u="none" cap="none" strike="noStrike">
                <a:solidFill>
                  <a:schemeClr val="lt1"/>
                </a:solidFill>
                <a:latin typeface="Arial"/>
                <a:ea typeface="Arial"/>
                <a:cs typeface="Arial"/>
                <a:sym typeface="Arial"/>
              </a:rPr>
              <a:t>Deleted demolished buildings</a:t>
            </a:r>
            <a:endParaRPr/>
          </a:p>
          <a:p>
            <a:pPr indent="0" lvl="0" marL="0" marR="0" rtl="0" algn="l">
              <a:spcBef>
                <a:spcPts val="600"/>
              </a:spcBef>
              <a:spcAft>
                <a:spcPts val="0"/>
              </a:spcAft>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
        <p:nvSpPr>
          <p:cNvPr id="167" name="Google Shape;167;p3"/>
          <p:cNvSpPr txBox="1"/>
          <p:nvPr/>
        </p:nvSpPr>
        <p:spPr>
          <a:xfrm>
            <a:off x="143075" y="230111"/>
            <a:ext cx="2531717" cy="61163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SzPts val="4000"/>
              <a:buFont typeface="Arial"/>
              <a:buNone/>
            </a:pPr>
            <a:r>
              <a:rPr b="0" i="0" lang="en-US" sz="4000" u="none" cap="none" strike="noStrike">
                <a:solidFill>
                  <a:schemeClr val="lt1"/>
                </a:solidFill>
                <a:latin typeface="Arial"/>
                <a:ea typeface="Arial"/>
                <a:cs typeface="Arial"/>
                <a:sym typeface="Arial"/>
              </a:rPr>
              <a:t>New Map</a:t>
            </a:r>
            <a:endParaRPr/>
          </a:p>
        </p:txBody>
      </p:sp>
      <p:pic>
        <p:nvPicPr>
          <p:cNvPr id="168" name="Google Shape;168;p3"/>
          <p:cNvPicPr preferRelativeResize="0"/>
          <p:nvPr/>
        </p:nvPicPr>
        <p:blipFill rotWithShape="1">
          <a:blip r:embed="rId4">
            <a:alphaModFix/>
          </a:blip>
          <a:srcRect b="0" l="0" r="0" t="0"/>
          <a:stretch/>
        </p:blipFill>
        <p:spPr>
          <a:xfrm rot="5400000">
            <a:off x="2330971" y="593774"/>
            <a:ext cx="4564353" cy="3794760"/>
          </a:xfrm>
          <a:prstGeom prst="rect">
            <a:avLst/>
          </a:prstGeom>
          <a:noFill/>
          <a:ln cap="flat" cmpd="sng" w="9525">
            <a:solidFill>
              <a:schemeClr val="dk1"/>
            </a:solidFill>
            <a:prstDash val="solid"/>
            <a:round/>
            <a:headEnd len="sm" w="sm" type="none"/>
            <a:tailEnd len="sm" w="sm" type="none"/>
          </a:ln>
        </p:spPr>
      </p:pic>
      <p:sp>
        <p:nvSpPr>
          <p:cNvPr id="169" name="Google Shape;169;p3"/>
          <p:cNvSpPr txBox="1"/>
          <p:nvPr/>
        </p:nvSpPr>
        <p:spPr>
          <a:xfrm>
            <a:off x="229434" y="5062369"/>
            <a:ext cx="6281094"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Expansion:</a:t>
            </a:r>
            <a:endParaRPr/>
          </a:p>
          <a:p>
            <a:pPr indent="0" lvl="0" marL="0" marR="0" rtl="0" algn="l">
              <a:spcBef>
                <a:spcPts val="0"/>
              </a:spcBef>
              <a:spcAft>
                <a:spcPts val="0"/>
              </a:spcAft>
              <a:buNone/>
            </a:pPr>
            <a:r>
              <a:rPr b="0" i="0" lang="en-US" sz="1400" u="none" cap="none" strike="noStrike">
                <a:solidFill>
                  <a:schemeClr val="lt1"/>
                </a:solidFill>
                <a:latin typeface="Arial"/>
                <a:ea typeface="Arial"/>
                <a:cs typeface="Arial"/>
                <a:sym typeface="Arial"/>
              </a:rPr>
              <a:t>HD 93 - 50 South Main (USPS) </a:t>
            </a:r>
            <a:br>
              <a:rPr b="0" i="0" lang="en-US" sz="1400" u="none" cap="none" strike="noStrike">
                <a:solidFill>
                  <a:schemeClr val="lt1"/>
                </a:solidFill>
                <a:latin typeface="Arial"/>
                <a:ea typeface="Arial"/>
                <a:cs typeface="Arial"/>
                <a:sym typeface="Arial"/>
              </a:rPr>
            </a:br>
            <a:r>
              <a:rPr b="0" i="0" lang="en-US" sz="1400" u="none" cap="none" strike="noStrike">
                <a:solidFill>
                  <a:schemeClr val="lt1"/>
                </a:solidFill>
                <a:latin typeface="Arial"/>
                <a:ea typeface="Arial"/>
                <a:cs typeface="Arial"/>
                <a:sym typeface="Arial"/>
              </a:rPr>
              <a:t>HD 94 - 30 Lincoln Avenue (Jail)</a:t>
            </a:r>
            <a:br>
              <a:rPr b="0" i="0" lang="en-US" sz="1400" u="none" cap="none" strike="noStrike">
                <a:solidFill>
                  <a:schemeClr val="lt1"/>
                </a:solidFill>
                <a:latin typeface="Arial"/>
                <a:ea typeface="Arial"/>
                <a:cs typeface="Arial"/>
                <a:sym typeface="Arial"/>
              </a:rPr>
            </a:br>
            <a:r>
              <a:rPr b="0" i="0" lang="en-US" sz="1400" u="none" cap="none" strike="noStrike">
                <a:solidFill>
                  <a:schemeClr val="lt1"/>
                </a:solidFill>
                <a:latin typeface="Arial"/>
                <a:ea typeface="Arial"/>
                <a:cs typeface="Arial"/>
                <a:sym typeface="Arial"/>
              </a:rPr>
              <a:t>HD 95 - 37 Center Street 132 </a:t>
            </a:r>
            <a:endParaRPr/>
          </a:p>
          <a:p>
            <a:pPr indent="0" lvl="0" marL="0" marR="0" rtl="0" algn="l">
              <a:spcBef>
                <a:spcPts val="0"/>
              </a:spcBef>
              <a:spcAft>
                <a:spcPts val="0"/>
              </a:spcAft>
              <a:buNone/>
            </a:pPr>
            <a:br>
              <a:rPr lang="en-US" sz="1400">
                <a:solidFill>
                  <a:schemeClr val="lt1"/>
                </a:solidFill>
                <a:latin typeface="Arial"/>
                <a:ea typeface="Arial"/>
                <a:cs typeface="Arial"/>
                <a:sym typeface="Arial"/>
              </a:rPr>
            </a:br>
            <a:endParaRPr sz="1400">
              <a:solidFill>
                <a:schemeClr val="lt1"/>
              </a:solidFill>
              <a:latin typeface="Arial"/>
              <a:ea typeface="Arial"/>
              <a:cs typeface="Arial"/>
              <a:sym typeface="Arial"/>
            </a:endParaRPr>
          </a:p>
          <a:p>
            <a:pPr indent="0" lvl="0" marL="0" marR="0" rtl="0" algn="l">
              <a:spcBef>
                <a:spcPts val="0"/>
              </a:spcBef>
              <a:spcAft>
                <a:spcPts val="0"/>
              </a:spcAft>
              <a:buNone/>
            </a:pPr>
            <a:r>
              <a:t/>
            </a:r>
            <a:endParaRPr sz="1400">
              <a:solidFill>
                <a:schemeClr val="lt1"/>
              </a:solidFill>
              <a:latin typeface="Arial"/>
              <a:ea typeface="Arial"/>
              <a:cs typeface="Arial"/>
              <a:sym typeface="Arial"/>
            </a:endParaRPr>
          </a:p>
          <a:p>
            <a:pPr indent="0" lvl="0" marL="0" marR="0" rtl="0" algn="l">
              <a:spcBef>
                <a:spcPts val="0"/>
              </a:spcBef>
              <a:spcAft>
                <a:spcPts val="0"/>
              </a:spcAft>
              <a:buNone/>
            </a:pPr>
            <a:r>
              <a:t/>
            </a:r>
            <a:endParaRPr sz="1400">
              <a:solidFill>
                <a:schemeClr val="lt1"/>
              </a:solidFill>
              <a:latin typeface="Arial"/>
              <a:ea typeface="Arial"/>
              <a:cs typeface="Arial"/>
              <a:sym typeface="Arial"/>
            </a:endParaRPr>
          </a:p>
          <a:p>
            <a:pPr indent="0" lvl="0" marL="0" marR="0" rtl="0" algn="l">
              <a:spcBef>
                <a:spcPts val="0"/>
              </a:spcBef>
              <a:spcAft>
                <a:spcPts val="0"/>
              </a:spcAft>
              <a:buNone/>
            </a:pPr>
            <a:r>
              <a:rPr lang="en-US" sz="1400">
                <a:solidFill>
                  <a:schemeClr val="lt1"/>
                </a:solidFill>
                <a:latin typeface="Arial"/>
                <a:ea typeface="Arial"/>
                <a:cs typeface="Arial"/>
                <a:sym typeface="Arial"/>
              </a:rPr>
              <a:t>HD 96 - 17 Congress </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HD 97 - 29 Congress (1</a:t>
            </a:r>
            <a:r>
              <a:rPr baseline="30000" lang="en-US" sz="1400">
                <a:solidFill>
                  <a:schemeClr val="lt1"/>
                </a:solidFill>
                <a:latin typeface="Arial"/>
                <a:ea typeface="Arial"/>
                <a:cs typeface="Arial"/>
                <a:sym typeface="Arial"/>
              </a:rPr>
              <a:t>st</a:t>
            </a:r>
            <a:r>
              <a:rPr lang="en-US" sz="1400">
                <a:solidFill>
                  <a:schemeClr val="lt1"/>
                </a:solidFill>
                <a:latin typeface="Arial"/>
                <a:ea typeface="Arial"/>
                <a:cs typeface="Arial"/>
                <a:sym typeface="Arial"/>
              </a:rPr>
              <a:t> Baptist Ch.)</a:t>
            </a:r>
            <a:br>
              <a:rPr lang="en-US" sz="1400">
                <a:solidFill>
                  <a:schemeClr val="lt1"/>
                </a:solidFill>
                <a:latin typeface="Arial"/>
                <a:ea typeface="Arial"/>
                <a:cs typeface="Arial"/>
                <a:sym typeface="Arial"/>
              </a:rPr>
            </a:br>
            <a:r>
              <a:rPr lang="en-US" sz="1400">
                <a:solidFill>
                  <a:schemeClr val="lt1"/>
                </a:solidFill>
                <a:latin typeface="Arial"/>
                <a:ea typeface="Arial"/>
                <a:cs typeface="Arial"/>
                <a:sym typeface="Arial"/>
              </a:rPr>
              <a:t>HD 97a - 31 Congress (Baptist Pars.) </a:t>
            </a:r>
            <a:br>
              <a:rPr lang="en-US" sz="1400">
                <a:solidFill>
                  <a:schemeClr val="lt1"/>
                </a:solidFill>
                <a:latin typeface="Arial"/>
                <a:ea typeface="Arial"/>
                <a:cs typeface="Arial"/>
                <a:sym typeface="Arial"/>
              </a:rPr>
            </a:br>
            <a:r>
              <a:rPr lang="en-US" sz="1400">
                <a:solidFill>
                  <a:schemeClr val="lt1"/>
                </a:solidFill>
                <a:latin typeface="Arial"/>
                <a:ea typeface="Arial"/>
                <a:cs typeface="Arial"/>
                <a:sym typeface="Arial"/>
              </a:rPr>
              <a:t>HD 98 - North Main</a:t>
            </a:r>
            <a:endParaRPr sz="1400">
              <a:solidFill>
                <a:schemeClr val="lt1"/>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4" name="Shape 454"/>
        <p:cNvGrpSpPr/>
        <p:nvPr/>
      </p:nvGrpSpPr>
      <p:grpSpPr>
        <a:xfrm>
          <a:off x="0" y="0"/>
          <a:ext cx="0" cy="0"/>
          <a:chOff x="0" y="0"/>
          <a:chExt cx="0" cy="0"/>
        </a:xfrm>
      </p:grpSpPr>
      <p:sp>
        <p:nvSpPr>
          <p:cNvPr id="455" name="Google Shape;455;p30"/>
          <p:cNvSpPr txBox="1"/>
          <p:nvPr>
            <p:ph type="title"/>
          </p:nvPr>
        </p:nvSpPr>
        <p:spPr>
          <a:xfrm>
            <a:off x="646111" y="291941"/>
            <a:ext cx="11019020" cy="50316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SzPts val="2800"/>
              <a:buFont typeface="Arial"/>
              <a:buNone/>
            </a:pPr>
            <a:r>
              <a:rPr lang="en-US" sz="2800">
                <a:solidFill>
                  <a:schemeClr val="lt1"/>
                </a:solidFill>
                <a:latin typeface="Arial"/>
                <a:ea typeface="Arial"/>
                <a:cs typeface="Arial"/>
                <a:sym typeface="Arial"/>
              </a:rPr>
              <a:t>Transformation of Storefronts - Farrar/Morton Block HD 49</a:t>
            </a:r>
            <a:br>
              <a:rPr lang="en-US" sz="2400">
                <a:latin typeface="Arial"/>
                <a:ea typeface="Arial"/>
                <a:cs typeface="Arial"/>
                <a:sym typeface="Arial"/>
              </a:rPr>
            </a:br>
            <a:endParaRPr sz="2400">
              <a:latin typeface="Arial"/>
              <a:ea typeface="Arial"/>
              <a:cs typeface="Arial"/>
              <a:sym typeface="Arial"/>
            </a:endParaRPr>
          </a:p>
        </p:txBody>
      </p:sp>
      <p:pic>
        <p:nvPicPr>
          <p:cNvPr id="456" name="Google Shape;456;p30"/>
          <p:cNvPicPr preferRelativeResize="0"/>
          <p:nvPr/>
        </p:nvPicPr>
        <p:blipFill rotWithShape="1">
          <a:blip r:embed="rId3">
            <a:alphaModFix/>
          </a:blip>
          <a:srcRect b="0" l="0" r="0" t="0"/>
          <a:stretch/>
        </p:blipFill>
        <p:spPr>
          <a:xfrm>
            <a:off x="3874924" y="755744"/>
            <a:ext cx="3876802" cy="3291840"/>
          </a:xfrm>
          <a:prstGeom prst="rect">
            <a:avLst/>
          </a:prstGeom>
          <a:noFill/>
          <a:ln cap="flat" cmpd="sng" w="9525">
            <a:solidFill>
              <a:schemeClr val="dk1"/>
            </a:solidFill>
            <a:prstDash val="solid"/>
            <a:round/>
            <a:headEnd len="sm" w="sm" type="none"/>
            <a:tailEnd len="sm" w="sm" type="none"/>
          </a:ln>
        </p:spPr>
      </p:pic>
      <p:sp>
        <p:nvSpPr>
          <p:cNvPr id="457" name="Google Shape;457;p30"/>
          <p:cNvSpPr txBox="1"/>
          <p:nvPr/>
        </p:nvSpPr>
        <p:spPr>
          <a:xfrm>
            <a:off x="4773244" y="4192885"/>
            <a:ext cx="7090623" cy="25853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Top Left: Original – c. 1875; Center Top: Renovated early 20</a:t>
            </a:r>
            <a:r>
              <a:rPr baseline="30000" lang="en-US" sz="1800">
                <a:solidFill>
                  <a:schemeClr val="lt1"/>
                </a:solidFill>
                <a:latin typeface="Century Gothic"/>
                <a:ea typeface="Century Gothic"/>
                <a:cs typeface="Century Gothic"/>
                <a:sym typeface="Century Gothic"/>
              </a:rPr>
              <a:t>th</a:t>
            </a:r>
            <a:r>
              <a:rPr lang="en-US" sz="1800">
                <a:solidFill>
                  <a:schemeClr val="lt1"/>
                </a:solidFill>
                <a:latin typeface="Century Gothic"/>
                <a:ea typeface="Century Gothic"/>
                <a:cs typeface="Century Gothic"/>
                <a:sym typeface="Century Gothic"/>
              </a:rPr>
              <a:t> c.;</a:t>
            </a:r>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Top Right: Modernized, as seen in 1980</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Bottom left and right: Restored, as seen in 2022</a:t>
            </a:r>
            <a:endParaRPr/>
          </a:p>
          <a:p>
            <a:pPr indent="0" lvl="0" marL="0" marR="0" rtl="0" algn="l">
              <a:spcBef>
                <a:spcPts val="0"/>
              </a:spcBef>
              <a:spcAft>
                <a:spcPts val="0"/>
              </a:spcAft>
              <a:buNone/>
            </a:pPr>
            <a:r>
              <a:t/>
            </a:r>
            <a:endParaRPr sz="24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2400">
                <a:solidFill>
                  <a:schemeClr val="lt1"/>
                </a:solidFill>
                <a:latin typeface="Arial"/>
                <a:ea typeface="Arial"/>
                <a:cs typeface="Arial"/>
                <a:sym typeface="Arial"/>
              </a:rPr>
              <a:t>Represents recent trends as well – discussed in Statement of Significance</a:t>
            </a:r>
            <a:endParaRPr/>
          </a:p>
        </p:txBody>
      </p:sp>
      <p:pic>
        <p:nvPicPr>
          <p:cNvPr id="458" name="Google Shape;458;p30"/>
          <p:cNvPicPr preferRelativeResize="0"/>
          <p:nvPr/>
        </p:nvPicPr>
        <p:blipFill rotWithShape="1">
          <a:blip r:embed="rId4">
            <a:alphaModFix/>
          </a:blip>
          <a:srcRect b="0" l="0" r="0" t="0"/>
          <a:stretch/>
        </p:blipFill>
        <p:spPr>
          <a:xfrm>
            <a:off x="328133" y="714770"/>
            <a:ext cx="3279432" cy="3293448"/>
          </a:xfrm>
          <a:prstGeom prst="rect">
            <a:avLst/>
          </a:prstGeom>
          <a:noFill/>
          <a:ln cap="flat" cmpd="sng" w="9525">
            <a:solidFill>
              <a:schemeClr val="dk1"/>
            </a:solidFill>
            <a:prstDash val="solid"/>
            <a:round/>
            <a:headEnd len="sm" w="sm" type="none"/>
            <a:tailEnd len="sm" w="sm" type="none"/>
          </a:ln>
        </p:spPr>
      </p:pic>
      <p:pic>
        <p:nvPicPr>
          <p:cNvPr id="459" name="Google Shape;459;p30"/>
          <p:cNvPicPr preferRelativeResize="0"/>
          <p:nvPr/>
        </p:nvPicPr>
        <p:blipFill rotWithShape="1">
          <a:blip r:embed="rId5">
            <a:alphaModFix/>
          </a:blip>
          <a:srcRect b="0" l="0" r="0" t="0"/>
          <a:stretch/>
        </p:blipFill>
        <p:spPr>
          <a:xfrm rot="5400000">
            <a:off x="2538317" y="4556749"/>
            <a:ext cx="2411175" cy="1607450"/>
          </a:xfrm>
          <a:prstGeom prst="rect">
            <a:avLst/>
          </a:prstGeom>
          <a:noFill/>
          <a:ln cap="flat" cmpd="sng" w="9525">
            <a:solidFill>
              <a:schemeClr val="dk1"/>
            </a:solidFill>
            <a:prstDash val="solid"/>
            <a:round/>
            <a:headEnd len="sm" w="sm" type="none"/>
            <a:tailEnd len="sm" w="sm" type="none"/>
          </a:ln>
        </p:spPr>
      </p:pic>
      <p:pic>
        <p:nvPicPr>
          <p:cNvPr id="460" name="Google Shape;460;p30"/>
          <p:cNvPicPr preferRelativeResize="0"/>
          <p:nvPr/>
        </p:nvPicPr>
        <p:blipFill rotWithShape="1">
          <a:blip r:embed="rId6">
            <a:alphaModFix/>
          </a:blip>
          <a:srcRect b="0" l="0" r="0" t="0"/>
          <a:stretch/>
        </p:blipFill>
        <p:spPr>
          <a:xfrm>
            <a:off x="8019086" y="755744"/>
            <a:ext cx="3844781" cy="3291840"/>
          </a:xfrm>
          <a:prstGeom prst="rect">
            <a:avLst/>
          </a:prstGeom>
          <a:noFill/>
          <a:ln cap="flat" cmpd="sng" w="9525">
            <a:solidFill>
              <a:schemeClr val="dk1"/>
            </a:solidFill>
            <a:prstDash val="solid"/>
            <a:round/>
            <a:headEnd len="sm" w="sm" type="none"/>
            <a:tailEnd len="sm" w="sm" type="none"/>
          </a:ln>
        </p:spPr>
      </p:pic>
      <p:pic>
        <p:nvPicPr>
          <p:cNvPr id="461" name="Google Shape;461;p30"/>
          <p:cNvPicPr preferRelativeResize="0"/>
          <p:nvPr/>
        </p:nvPicPr>
        <p:blipFill rotWithShape="1">
          <a:blip r:embed="rId7">
            <a:alphaModFix/>
          </a:blip>
          <a:srcRect b="0" l="0" r="0" t="0"/>
          <a:stretch/>
        </p:blipFill>
        <p:spPr>
          <a:xfrm>
            <a:off x="328133" y="4154885"/>
            <a:ext cx="2263515" cy="24111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3" name="Shape 173"/>
        <p:cNvGrpSpPr/>
        <p:nvPr/>
      </p:nvGrpSpPr>
      <p:grpSpPr>
        <a:xfrm>
          <a:off x="0" y="0"/>
          <a:ext cx="0" cy="0"/>
          <a:chOff x="0" y="0"/>
          <a:chExt cx="0" cy="0"/>
        </a:xfrm>
      </p:grpSpPr>
      <p:sp>
        <p:nvSpPr>
          <p:cNvPr id="174" name="Google Shape;174;p4"/>
          <p:cNvSpPr txBox="1"/>
          <p:nvPr/>
        </p:nvSpPr>
        <p:spPr>
          <a:xfrm>
            <a:off x="985520" y="270943"/>
            <a:ext cx="9519920" cy="70713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1920"/>
              <a:buFont typeface="Noto Sans Symbols"/>
              <a:buNone/>
            </a:pPr>
            <a:r>
              <a:t/>
            </a:r>
            <a:endParaRPr b="0" i="0" sz="2400">
              <a:solidFill>
                <a:schemeClr val="lt1"/>
              </a:solidFill>
              <a:latin typeface="Arial"/>
              <a:ea typeface="Arial"/>
              <a:cs typeface="Arial"/>
              <a:sym typeface="Arial"/>
            </a:endParaRPr>
          </a:p>
          <a:p>
            <a:pPr indent="0" lvl="0" marL="0" marR="0" rtl="0" algn="l">
              <a:spcBef>
                <a:spcPts val="1000"/>
              </a:spcBef>
              <a:spcAft>
                <a:spcPts val="0"/>
              </a:spcAft>
              <a:buClr>
                <a:srgbClr val="86D1D8"/>
              </a:buClr>
              <a:buSzPts val="2880"/>
              <a:buFont typeface="Noto Sans Symbols"/>
              <a:buNone/>
            </a:pPr>
            <a:r>
              <a:rPr b="0" i="0" lang="en-US" sz="3600">
                <a:solidFill>
                  <a:schemeClr val="lt1"/>
                </a:solidFill>
                <a:latin typeface="Arial"/>
                <a:ea typeface="Arial"/>
                <a:cs typeface="Arial"/>
                <a:sym typeface="Arial"/>
              </a:rPr>
              <a:t>Boundaries</a:t>
            </a:r>
            <a:endParaRPr/>
          </a:p>
        </p:txBody>
      </p:sp>
      <p:sp>
        <p:nvSpPr>
          <p:cNvPr id="175" name="Google Shape;175;p4"/>
          <p:cNvSpPr txBox="1"/>
          <p:nvPr>
            <p:ph idx="4" type="body"/>
          </p:nvPr>
        </p:nvSpPr>
        <p:spPr>
          <a:xfrm>
            <a:off x="1095558" y="978080"/>
            <a:ext cx="3337546" cy="5401367"/>
          </a:xfrm>
          <a:prstGeom prst="rect">
            <a:avLst/>
          </a:prstGeom>
          <a:solidFill>
            <a:srgbClr val="D8D8D8"/>
          </a:solidFill>
          <a:ln>
            <a:noFill/>
          </a:ln>
        </p:spPr>
        <p:txBody>
          <a:bodyPr anchorCtr="0" anchor="t" bIns="45700" lIns="91425" spcFirstLastPara="1" rIns="91425" wrap="square" tIns="45700">
            <a:normAutofit/>
          </a:bodyPr>
          <a:lstStyle/>
          <a:p>
            <a:pPr indent="-251459" lvl="0" marL="342900" rtl="0" algn="l">
              <a:spcBef>
                <a:spcPts val="0"/>
              </a:spcBef>
              <a:spcAft>
                <a:spcPts val="0"/>
              </a:spcAft>
              <a:buClr>
                <a:schemeClr val="dk1"/>
              </a:buClr>
              <a:buSzPts val="1440"/>
              <a:buFont typeface="Noto Sans Symbols"/>
              <a:buNone/>
            </a:pPr>
            <a:r>
              <a:t/>
            </a:r>
            <a:endParaRPr>
              <a:solidFill>
                <a:schemeClr val="dk1"/>
              </a:solidFill>
              <a:latin typeface="Arial"/>
              <a:ea typeface="Arial"/>
              <a:cs typeface="Arial"/>
              <a:sym typeface="Arial"/>
            </a:endParaRPr>
          </a:p>
          <a:p>
            <a:pPr indent="-228600" lvl="2" marL="228600" rtl="0" algn="l">
              <a:spcBef>
                <a:spcPts val="600"/>
              </a:spcBef>
              <a:spcAft>
                <a:spcPts val="0"/>
              </a:spcAft>
              <a:buClr>
                <a:srgbClr val="222222"/>
              </a:buClr>
              <a:buSzPts val="1600"/>
              <a:buFont typeface="Noto Sans Symbols"/>
              <a:buChar char="⮚"/>
            </a:pPr>
            <a:r>
              <a:rPr b="1" lang="en-US" sz="2000">
                <a:solidFill>
                  <a:srgbClr val="222222"/>
                </a:solidFill>
                <a:latin typeface="times new roman"/>
                <a:ea typeface="times new roman"/>
                <a:cs typeface="times new roman"/>
                <a:sym typeface="times new roman"/>
              </a:rPr>
              <a:t>Expansion</a:t>
            </a:r>
            <a:endParaRPr b="1" sz="1400">
              <a:solidFill>
                <a:srgbClr val="222222"/>
              </a:solidFill>
              <a:latin typeface="Arial"/>
              <a:ea typeface="Arial"/>
              <a:cs typeface="Arial"/>
              <a:sym typeface="Arial"/>
            </a:endParaRPr>
          </a:p>
          <a:p>
            <a:pPr indent="-228600" lvl="3" marL="685800" rtl="0" algn="l">
              <a:spcBef>
                <a:spcPts val="600"/>
              </a:spcBef>
              <a:spcAft>
                <a:spcPts val="0"/>
              </a:spcAft>
              <a:buClr>
                <a:srgbClr val="222222"/>
              </a:buClr>
              <a:buSzPts val="1120"/>
              <a:buFont typeface="Noto Sans Symbols"/>
              <a:buChar char="⮚"/>
            </a:pPr>
            <a:r>
              <a:rPr b="1" lang="en-US" sz="1400">
                <a:solidFill>
                  <a:srgbClr val="222222"/>
                </a:solidFill>
                <a:latin typeface="times new roman"/>
                <a:ea typeface="times new roman"/>
                <a:cs typeface="times new roman"/>
                <a:sym typeface="times new roman"/>
              </a:rPr>
              <a:t>Viewshed of Taylor Park and more complete representation of  set of churches in downtown - 1</a:t>
            </a:r>
            <a:r>
              <a:rPr b="1" baseline="30000" lang="en-US" sz="1400">
                <a:solidFill>
                  <a:srgbClr val="222222"/>
                </a:solidFill>
                <a:latin typeface="times new roman"/>
                <a:ea typeface="times new roman"/>
                <a:cs typeface="times new roman"/>
                <a:sym typeface="times new roman"/>
              </a:rPr>
              <a:t>st</a:t>
            </a:r>
            <a:r>
              <a:rPr b="1" lang="en-US" sz="1400">
                <a:solidFill>
                  <a:srgbClr val="222222"/>
                </a:solidFill>
                <a:latin typeface="times new roman"/>
                <a:ea typeface="times new roman"/>
                <a:cs typeface="times new roman"/>
                <a:sym typeface="times new roman"/>
              </a:rPr>
              <a:t> Baptist Church</a:t>
            </a:r>
            <a:endParaRPr/>
          </a:p>
          <a:p>
            <a:pPr indent="-228600" lvl="3" marL="685800" rtl="0" algn="l">
              <a:spcBef>
                <a:spcPts val="600"/>
              </a:spcBef>
              <a:spcAft>
                <a:spcPts val="0"/>
              </a:spcAft>
              <a:buClr>
                <a:srgbClr val="222222"/>
              </a:buClr>
              <a:buSzPts val="1120"/>
              <a:buFont typeface="Noto Sans Symbols"/>
              <a:buChar char="⮚"/>
            </a:pPr>
            <a:r>
              <a:rPr b="1" lang="en-US" sz="1400">
                <a:solidFill>
                  <a:srgbClr val="222222"/>
                </a:solidFill>
                <a:latin typeface="times new roman"/>
                <a:ea typeface="times new roman"/>
                <a:cs typeface="times new roman"/>
                <a:sym typeface="times new roman"/>
              </a:rPr>
              <a:t>Complete block of North Main to Hoyt (commercial use)</a:t>
            </a:r>
            <a:endParaRPr/>
          </a:p>
          <a:p>
            <a:pPr indent="-228600" lvl="3" marL="685800" rtl="0" algn="l">
              <a:spcBef>
                <a:spcPts val="600"/>
              </a:spcBef>
              <a:spcAft>
                <a:spcPts val="0"/>
              </a:spcAft>
              <a:buClr>
                <a:srgbClr val="222222"/>
              </a:buClr>
              <a:buSzPts val="1120"/>
              <a:buFont typeface="Noto Sans Symbols"/>
              <a:buChar char="⮚"/>
            </a:pPr>
            <a:r>
              <a:rPr b="1" lang="en-US" sz="1400">
                <a:solidFill>
                  <a:srgbClr val="222222"/>
                </a:solidFill>
                <a:latin typeface="times new roman"/>
                <a:ea typeface="times new roman"/>
                <a:cs typeface="times new roman"/>
                <a:sym typeface="times new roman"/>
              </a:rPr>
              <a:t>Complete Center Street</a:t>
            </a:r>
            <a:endParaRPr/>
          </a:p>
          <a:p>
            <a:pPr indent="-228600" lvl="3" marL="685800" rtl="0" algn="l">
              <a:spcBef>
                <a:spcPts val="600"/>
              </a:spcBef>
              <a:spcAft>
                <a:spcPts val="0"/>
              </a:spcAft>
              <a:buClr>
                <a:srgbClr val="222222"/>
              </a:buClr>
              <a:buSzPts val="1120"/>
              <a:buFont typeface="Noto Sans Symbols"/>
              <a:buChar char="⮚"/>
            </a:pPr>
            <a:r>
              <a:rPr b="1" lang="en-US" sz="1400">
                <a:solidFill>
                  <a:srgbClr val="222222"/>
                </a:solidFill>
                <a:latin typeface="times new roman"/>
                <a:ea typeface="times new roman"/>
                <a:cs typeface="times new roman"/>
                <a:sym typeface="times new roman"/>
              </a:rPr>
              <a:t>Complete block of South Main to Stebbins with USPS</a:t>
            </a:r>
            <a:endParaRPr/>
          </a:p>
          <a:p>
            <a:pPr indent="-228600" lvl="3" marL="685800" rtl="0" algn="l">
              <a:spcBef>
                <a:spcPts val="600"/>
              </a:spcBef>
              <a:spcAft>
                <a:spcPts val="0"/>
              </a:spcAft>
              <a:buClr>
                <a:srgbClr val="222222"/>
              </a:buClr>
              <a:buSzPts val="1120"/>
              <a:buFont typeface="Noto Sans Symbols"/>
              <a:buChar char="⮚"/>
            </a:pPr>
            <a:r>
              <a:rPr b="1" lang="en-US" sz="1400">
                <a:solidFill>
                  <a:srgbClr val="222222"/>
                </a:solidFill>
                <a:latin typeface="times new roman"/>
                <a:ea typeface="times new roman"/>
                <a:cs typeface="times new roman"/>
                <a:sym typeface="times new roman"/>
              </a:rPr>
              <a:t>Add adjacent Jail as important to Courthouse history</a:t>
            </a:r>
            <a:endParaRPr/>
          </a:p>
          <a:p>
            <a:pPr indent="-194310" lvl="1" marL="285750" rtl="0" algn="l">
              <a:spcBef>
                <a:spcPts val="1000"/>
              </a:spcBef>
              <a:spcAft>
                <a:spcPts val="0"/>
              </a:spcAft>
              <a:buClr>
                <a:schemeClr val="dk1"/>
              </a:buClr>
              <a:buSzPts val="1440"/>
              <a:buFont typeface="Noto Sans Symbols"/>
              <a:buNone/>
            </a:pPr>
            <a:r>
              <a:t/>
            </a:r>
            <a:endParaRPr sz="1800">
              <a:solidFill>
                <a:schemeClr val="dk1"/>
              </a:solidFill>
              <a:latin typeface="Arial"/>
              <a:ea typeface="Arial"/>
              <a:cs typeface="Arial"/>
              <a:sym typeface="Arial"/>
            </a:endParaRPr>
          </a:p>
        </p:txBody>
      </p:sp>
      <p:pic>
        <p:nvPicPr>
          <p:cNvPr id="176" name="Google Shape;176;p4"/>
          <p:cNvPicPr preferRelativeResize="0"/>
          <p:nvPr/>
        </p:nvPicPr>
        <p:blipFill rotWithShape="1">
          <a:blip r:embed="rId3">
            <a:alphaModFix/>
          </a:blip>
          <a:srcRect b="0" l="0" r="0" t="0"/>
          <a:stretch/>
        </p:blipFill>
        <p:spPr>
          <a:xfrm>
            <a:off x="4818824" y="978080"/>
            <a:ext cx="4071176" cy="2714117"/>
          </a:xfrm>
          <a:prstGeom prst="rect">
            <a:avLst/>
          </a:prstGeom>
          <a:noFill/>
          <a:ln>
            <a:noFill/>
          </a:ln>
        </p:spPr>
      </p:pic>
      <p:pic>
        <p:nvPicPr>
          <p:cNvPr id="177" name="Google Shape;177;p4"/>
          <p:cNvPicPr preferRelativeResize="0"/>
          <p:nvPr/>
        </p:nvPicPr>
        <p:blipFill rotWithShape="1">
          <a:blip r:embed="rId4">
            <a:alphaModFix/>
          </a:blip>
          <a:srcRect b="0" l="0" r="0" t="0"/>
          <a:stretch/>
        </p:blipFill>
        <p:spPr>
          <a:xfrm rot="5400000">
            <a:off x="9183559" y="955829"/>
            <a:ext cx="2714117" cy="2731751"/>
          </a:xfrm>
          <a:prstGeom prst="rect">
            <a:avLst/>
          </a:prstGeom>
          <a:noFill/>
          <a:ln>
            <a:noFill/>
          </a:ln>
        </p:spPr>
      </p:pic>
      <p:pic>
        <p:nvPicPr>
          <p:cNvPr id="178" name="Google Shape;178;p4"/>
          <p:cNvPicPr preferRelativeResize="0"/>
          <p:nvPr/>
        </p:nvPicPr>
        <p:blipFill rotWithShape="1">
          <a:blip r:embed="rId5">
            <a:alphaModFix/>
          </a:blip>
          <a:srcRect b="0" l="0" r="0" t="0"/>
          <a:stretch/>
        </p:blipFill>
        <p:spPr>
          <a:xfrm>
            <a:off x="6798092" y="3830638"/>
            <a:ext cx="2610083" cy="1554480"/>
          </a:xfrm>
          <a:prstGeom prst="rect">
            <a:avLst/>
          </a:prstGeom>
          <a:noFill/>
          <a:ln>
            <a:noFill/>
          </a:ln>
        </p:spPr>
      </p:pic>
      <p:pic>
        <p:nvPicPr>
          <p:cNvPr id="179" name="Google Shape;179;p4"/>
          <p:cNvPicPr preferRelativeResize="0"/>
          <p:nvPr/>
        </p:nvPicPr>
        <p:blipFill rotWithShape="1">
          <a:blip r:embed="rId6">
            <a:alphaModFix/>
          </a:blip>
          <a:srcRect b="0" l="0" r="0" t="0"/>
          <a:stretch/>
        </p:blipFill>
        <p:spPr>
          <a:xfrm>
            <a:off x="4808664" y="3818303"/>
            <a:ext cx="1741322" cy="1554480"/>
          </a:xfrm>
          <a:prstGeom prst="rect">
            <a:avLst/>
          </a:prstGeom>
          <a:noFill/>
          <a:ln>
            <a:noFill/>
          </a:ln>
        </p:spPr>
      </p:pic>
      <p:pic>
        <p:nvPicPr>
          <p:cNvPr id="180" name="Google Shape;180;p4"/>
          <p:cNvPicPr preferRelativeResize="0"/>
          <p:nvPr/>
        </p:nvPicPr>
        <p:blipFill rotWithShape="1">
          <a:blip r:embed="rId7">
            <a:alphaModFix/>
          </a:blip>
          <a:srcRect b="0" l="0" r="0" t="0"/>
          <a:stretch/>
        </p:blipFill>
        <p:spPr>
          <a:xfrm>
            <a:off x="9574773" y="3818303"/>
            <a:ext cx="2331720" cy="15544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 name="Shape 184"/>
        <p:cNvGrpSpPr/>
        <p:nvPr/>
      </p:nvGrpSpPr>
      <p:grpSpPr>
        <a:xfrm>
          <a:off x="0" y="0"/>
          <a:ext cx="0" cy="0"/>
          <a:chOff x="0" y="0"/>
          <a:chExt cx="0" cy="0"/>
        </a:xfrm>
      </p:grpSpPr>
      <p:sp>
        <p:nvSpPr>
          <p:cNvPr id="185" name="Google Shape;185;p5"/>
          <p:cNvSpPr txBox="1"/>
          <p:nvPr>
            <p:ph type="title"/>
          </p:nvPr>
        </p:nvSpPr>
        <p:spPr>
          <a:xfrm>
            <a:off x="55280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Example of a Survey Form</a:t>
            </a:r>
            <a:endParaRPr>
              <a:solidFill>
                <a:schemeClr val="lt1"/>
              </a:solidFill>
            </a:endParaRPr>
          </a:p>
        </p:txBody>
      </p:sp>
      <p:pic>
        <p:nvPicPr>
          <p:cNvPr id="186" name="Google Shape;186;p5"/>
          <p:cNvPicPr preferRelativeResize="0"/>
          <p:nvPr>
            <p:ph idx="1" type="body"/>
          </p:nvPr>
        </p:nvPicPr>
        <p:blipFill rotWithShape="1">
          <a:blip r:embed="rId3">
            <a:alphaModFix/>
          </a:blip>
          <a:srcRect b="0" l="0" r="0" t="0"/>
          <a:stretch/>
        </p:blipFill>
        <p:spPr>
          <a:xfrm>
            <a:off x="538630" y="1158875"/>
            <a:ext cx="3938948" cy="5097462"/>
          </a:xfrm>
          <a:prstGeom prst="rect">
            <a:avLst/>
          </a:prstGeom>
          <a:solidFill>
            <a:srgbClr val="CABBE5"/>
          </a:solidFill>
          <a:ln>
            <a:noFill/>
          </a:ln>
        </p:spPr>
      </p:pic>
      <p:pic>
        <p:nvPicPr>
          <p:cNvPr id="187" name="Google Shape;187;p5"/>
          <p:cNvPicPr preferRelativeResize="0"/>
          <p:nvPr>
            <p:ph idx="2" type="body"/>
          </p:nvPr>
        </p:nvPicPr>
        <p:blipFill rotWithShape="1">
          <a:blip r:embed="rId4">
            <a:alphaModFix/>
          </a:blip>
          <a:srcRect b="0" l="0" r="0" t="0"/>
          <a:stretch/>
        </p:blipFill>
        <p:spPr>
          <a:xfrm>
            <a:off x="4875143" y="1158240"/>
            <a:ext cx="3939439" cy="5098097"/>
          </a:xfrm>
          <a:prstGeom prst="rect">
            <a:avLst/>
          </a:prstGeom>
          <a:noFill/>
          <a:ln>
            <a:noFill/>
          </a:ln>
        </p:spPr>
      </p:pic>
      <p:pic>
        <p:nvPicPr>
          <p:cNvPr id="188" name="Google Shape;188;p5"/>
          <p:cNvPicPr preferRelativeResize="0"/>
          <p:nvPr/>
        </p:nvPicPr>
        <p:blipFill rotWithShape="1">
          <a:blip r:embed="rId5">
            <a:alphaModFix/>
          </a:blip>
          <a:srcRect b="0" l="0" r="0" t="0"/>
          <a:stretch/>
        </p:blipFill>
        <p:spPr>
          <a:xfrm rot="5400000">
            <a:off x="8760142" y="1504775"/>
            <a:ext cx="3517701" cy="28246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2" name="Shape 192"/>
        <p:cNvGrpSpPr/>
        <p:nvPr/>
      </p:nvGrpSpPr>
      <p:grpSpPr>
        <a:xfrm>
          <a:off x="0" y="0"/>
          <a:ext cx="0" cy="0"/>
          <a:chOff x="0" y="0"/>
          <a:chExt cx="0" cy="0"/>
        </a:xfrm>
      </p:grpSpPr>
      <p:sp>
        <p:nvSpPr>
          <p:cNvPr id="193" name="Google Shape;193;p6"/>
          <p:cNvSpPr txBox="1"/>
          <p:nvPr>
            <p:ph type="title"/>
          </p:nvPr>
        </p:nvSpPr>
        <p:spPr>
          <a:xfrm>
            <a:off x="64611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Example of a Survey Form</a:t>
            </a:r>
            <a:endParaRPr>
              <a:solidFill>
                <a:schemeClr val="lt1"/>
              </a:solidFill>
            </a:endParaRPr>
          </a:p>
        </p:txBody>
      </p:sp>
      <p:pic>
        <p:nvPicPr>
          <p:cNvPr id="194" name="Google Shape;194;p6"/>
          <p:cNvPicPr preferRelativeResize="0"/>
          <p:nvPr>
            <p:ph idx="1" type="body"/>
          </p:nvPr>
        </p:nvPicPr>
        <p:blipFill rotWithShape="1">
          <a:blip r:embed="rId3">
            <a:alphaModFix/>
          </a:blip>
          <a:srcRect b="0" l="0" r="0" t="0"/>
          <a:stretch/>
        </p:blipFill>
        <p:spPr>
          <a:xfrm>
            <a:off x="818549" y="1166287"/>
            <a:ext cx="4239491" cy="5486400"/>
          </a:xfrm>
          <a:prstGeom prst="rect">
            <a:avLst/>
          </a:prstGeom>
          <a:solidFill>
            <a:srgbClr val="CABBE5"/>
          </a:solidFill>
          <a:ln>
            <a:noFill/>
          </a:ln>
        </p:spPr>
      </p:pic>
      <p:pic>
        <p:nvPicPr>
          <p:cNvPr id="195" name="Google Shape;195;p6"/>
          <p:cNvPicPr preferRelativeResize="0"/>
          <p:nvPr>
            <p:ph idx="2" type="body"/>
          </p:nvPr>
        </p:nvPicPr>
        <p:blipFill rotWithShape="1">
          <a:blip r:embed="rId4">
            <a:alphaModFix/>
          </a:blip>
          <a:srcRect b="0" l="0" r="0" t="0"/>
          <a:stretch/>
        </p:blipFill>
        <p:spPr>
          <a:xfrm>
            <a:off x="5584270" y="1166288"/>
            <a:ext cx="4239491" cy="548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9" name="Shape 199"/>
        <p:cNvGrpSpPr/>
        <p:nvPr/>
      </p:nvGrpSpPr>
      <p:grpSpPr>
        <a:xfrm>
          <a:off x="0" y="0"/>
          <a:ext cx="0" cy="0"/>
          <a:chOff x="0" y="0"/>
          <a:chExt cx="0" cy="0"/>
        </a:xfrm>
      </p:grpSpPr>
      <p:sp>
        <p:nvSpPr>
          <p:cNvPr id="200" name="Google Shape;200;p7"/>
          <p:cNvSpPr txBox="1"/>
          <p:nvPr>
            <p:ph type="title"/>
          </p:nvPr>
        </p:nvSpPr>
        <p:spPr>
          <a:xfrm>
            <a:off x="64611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Example of a Survey Form</a:t>
            </a:r>
            <a:endParaRPr>
              <a:solidFill>
                <a:schemeClr val="lt1"/>
              </a:solidFill>
            </a:endParaRPr>
          </a:p>
        </p:txBody>
      </p:sp>
      <p:pic>
        <p:nvPicPr>
          <p:cNvPr id="201" name="Google Shape;201;p7"/>
          <p:cNvPicPr preferRelativeResize="0"/>
          <p:nvPr>
            <p:ph idx="1" type="body"/>
          </p:nvPr>
        </p:nvPicPr>
        <p:blipFill rotWithShape="1">
          <a:blip r:embed="rId3">
            <a:alphaModFix/>
          </a:blip>
          <a:srcRect b="0" l="0" r="0" t="0"/>
          <a:stretch/>
        </p:blipFill>
        <p:spPr>
          <a:xfrm>
            <a:off x="771894" y="1158240"/>
            <a:ext cx="4240639" cy="5486400"/>
          </a:xfrm>
          <a:prstGeom prst="rect">
            <a:avLst/>
          </a:prstGeom>
          <a:solidFill>
            <a:srgbClr val="CABBE5"/>
          </a:solidFill>
          <a:ln>
            <a:noFill/>
          </a:ln>
        </p:spPr>
      </p:pic>
      <p:pic>
        <p:nvPicPr>
          <p:cNvPr id="202" name="Google Shape;202;p7"/>
          <p:cNvPicPr preferRelativeResize="0"/>
          <p:nvPr>
            <p:ph idx="2" type="body"/>
          </p:nvPr>
        </p:nvPicPr>
        <p:blipFill rotWithShape="1">
          <a:blip r:embed="rId4">
            <a:alphaModFix/>
          </a:blip>
          <a:srcRect b="0" l="0" r="0" t="0"/>
          <a:stretch/>
        </p:blipFill>
        <p:spPr>
          <a:xfrm>
            <a:off x="5481632" y="1158240"/>
            <a:ext cx="4239490" cy="5486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6" name="Shape 206"/>
        <p:cNvGrpSpPr/>
        <p:nvPr/>
      </p:nvGrpSpPr>
      <p:grpSpPr>
        <a:xfrm>
          <a:off x="0" y="0"/>
          <a:ext cx="0" cy="0"/>
          <a:chOff x="0" y="0"/>
          <a:chExt cx="0" cy="0"/>
        </a:xfrm>
      </p:grpSpPr>
      <p:sp>
        <p:nvSpPr>
          <p:cNvPr id="207" name="Google Shape;207;p8"/>
          <p:cNvSpPr txBox="1"/>
          <p:nvPr>
            <p:ph type="title"/>
          </p:nvPr>
        </p:nvSpPr>
        <p:spPr>
          <a:xfrm>
            <a:off x="64611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Example of a Survey Form</a:t>
            </a:r>
            <a:endParaRPr>
              <a:solidFill>
                <a:schemeClr val="lt1"/>
              </a:solidFill>
            </a:endParaRPr>
          </a:p>
        </p:txBody>
      </p:sp>
      <p:pic>
        <p:nvPicPr>
          <p:cNvPr id="208" name="Google Shape;208;p8"/>
          <p:cNvPicPr preferRelativeResize="0"/>
          <p:nvPr>
            <p:ph idx="1" type="body"/>
          </p:nvPr>
        </p:nvPicPr>
        <p:blipFill rotWithShape="1">
          <a:blip r:embed="rId3">
            <a:alphaModFix/>
          </a:blip>
          <a:srcRect b="0" l="0" r="0" t="0"/>
          <a:stretch/>
        </p:blipFill>
        <p:spPr>
          <a:xfrm>
            <a:off x="783626" y="1158240"/>
            <a:ext cx="4239490" cy="5486400"/>
          </a:xfrm>
          <a:prstGeom prst="rect">
            <a:avLst/>
          </a:prstGeom>
          <a:solidFill>
            <a:srgbClr val="CABBE5"/>
          </a:solidFill>
          <a:ln>
            <a:noFill/>
          </a:ln>
        </p:spPr>
      </p:pic>
      <p:pic>
        <p:nvPicPr>
          <p:cNvPr id="209" name="Google Shape;209;p8"/>
          <p:cNvPicPr preferRelativeResize="0"/>
          <p:nvPr>
            <p:ph idx="2" type="body"/>
          </p:nvPr>
        </p:nvPicPr>
        <p:blipFill rotWithShape="1">
          <a:blip r:embed="rId4">
            <a:alphaModFix/>
          </a:blip>
          <a:srcRect b="0" l="0" r="0" t="0"/>
          <a:stretch/>
        </p:blipFill>
        <p:spPr>
          <a:xfrm>
            <a:off x="5417230" y="1158240"/>
            <a:ext cx="4239490" cy="548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3" name="Shape 213"/>
        <p:cNvGrpSpPr/>
        <p:nvPr/>
      </p:nvGrpSpPr>
      <p:grpSpPr>
        <a:xfrm>
          <a:off x="0" y="0"/>
          <a:ext cx="0" cy="0"/>
          <a:chOff x="0" y="0"/>
          <a:chExt cx="0" cy="0"/>
        </a:xfrm>
      </p:grpSpPr>
      <p:sp>
        <p:nvSpPr>
          <p:cNvPr id="214" name="Google Shape;214;p9"/>
          <p:cNvSpPr txBox="1"/>
          <p:nvPr>
            <p:ph type="title"/>
          </p:nvPr>
        </p:nvSpPr>
        <p:spPr>
          <a:xfrm>
            <a:off x="646111" y="452718"/>
            <a:ext cx="9404723" cy="70552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200"/>
              <a:buFont typeface="Arial"/>
              <a:buNone/>
            </a:pPr>
            <a:r>
              <a:rPr lang="en-US">
                <a:solidFill>
                  <a:schemeClr val="lt1"/>
                </a:solidFill>
                <a:latin typeface="Arial"/>
                <a:ea typeface="Arial"/>
                <a:cs typeface="Arial"/>
                <a:sym typeface="Arial"/>
              </a:rPr>
              <a:t>Example of a Survey Form</a:t>
            </a:r>
            <a:endParaRPr>
              <a:solidFill>
                <a:schemeClr val="lt1"/>
              </a:solidFill>
            </a:endParaRPr>
          </a:p>
        </p:txBody>
      </p:sp>
      <p:pic>
        <p:nvPicPr>
          <p:cNvPr id="215" name="Google Shape;215;p9"/>
          <p:cNvPicPr preferRelativeResize="0"/>
          <p:nvPr>
            <p:ph idx="1" type="body"/>
          </p:nvPr>
        </p:nvPicPr>
        <p:blipFill rotWithShape="1">
          <a:blip r:embed="rId3">
            <a:alphaModFix/>
          </a:blip>
          <a:srcRect b="0" l="0" r="0" t="0"/>
          <a:stretch/>
        </p:blipFill>
        <p:spPr>
          <a:xfrm>
            <a:off x="783626" y="1158240"/>
            <a:ext cx="4239490" cy="5486400"/>
          </a:xfrm>
          <a:prstGeom prst="rect">
            <a:avLst/>
          </a:prstGeom>
          <a:solidFill>
            <a:srgbClr val="CABBE5"/>
          </a:solidFill>
          <a:ln>
            <a:noFill/>
          </a:ln>
        </p:spPr>
      </p:pic>
      <p:pic>
        <p:nvPicPr>
          <p:cNvPr id="216" name="Google Shape;216;p9"/>
          <p:cNvPicPr preferRelativeResize="0"/>
          <p:nvPr>
            <p:ph idx="2" type="body"/>
          </p:nvPr>
        </p:nvPicPr>
        <p:blipFill rotWithShape="1">
          <a:blip r:embed="rId4">
            <a:alphaModFix/>
          </a:blip>
          <a:srcRect b="0" l="0" r="0" t="0"/>
          <a:stretch/>
        </p:blipFill>
        <p:spPr>
          <a:xfrm>
            <a:off x="5581097" y="1158240"/>
            <a:ext cx="4241519" cy="5486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2022-02-28T18:17:01Z</dcterms:created>
  <dc:creator>Lyssa Papazian</dc:creator>
</cp:coreProperties>
</file>