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9" r:id="rId4"/>
    <p:sldId id="261" r:id="rId5"/>
    <p:sldId id="258" r:id="rId6"/>
    <p:sldId id="260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98A9F-E77F-D5B2-A3BA-944BD66175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3147C8-C3B5-A204-7636-9255D30199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BF8E8A-B4CD-F881-0ED6-DA7319070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862ED-2648-5746-B3AF-B564550F2731}" type="datetimeFigureOut">
              <a:rPr lang="en-US" smtClean="0"/>
              <a:t>5/21/25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3F124C-9783-5329-61FD-19848B32C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35F3A7-8206-6CD0-9E60-3F7648C3B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4AEB4-4DB4-4442-9F6A-92C243C6A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702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5328E-75D0-DCBF-E00F-59DE35F92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594133-8A35-49FD-2FA7-B05C26A59F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9581F4-ED96-945C-619E-2574EDA41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862ED-2648-5746-B3AF-B564550F2731}" type="datetimeFigureOut">
              <a:rPr lang="en-US" smtClean="0"/>
              <a:t>5/21/25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33DFDE-385A-4C59-C3C0-41E35989D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99546F-182F-3EFB-D3EC-31176DB64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4AEB4-4DB4-4442-9F6A-92C243C6A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050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59E539-1EC4-D0D7-6101-A241C669B3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07BD02-40EB-6459-A5A0-A119E453C3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E23B17-E231-21FA-5CE5-FF80BFAD7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862ED-2648-5746-B3AF-B564550F2731}" type="datetimeFigureOut">
              <a:rPr lang="en-US" smtClean="0"/>
              <a:t>5/21/25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FAF697-F183-D78B-D601-11C5A8561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50731C-A9F7-2975-246C-866D0A895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4AEB4-4DB4-4442-9F6A-92C243C6A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017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DE816-4986-29BD-9C9F-F52706275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BB80CB-BBDB-FDA3-16AF-3CE6E7CA1C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8FC901-98BA-9359-3247-6CACA97DE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862ED-2648-5746-B3AF-B564550F2731}" type="datetimeFigureOut">
              <a:rPr lang="en-US" smtClean="0"/>
              <a:t>5/21/25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870D29-DF85-DB07-6303-2EB4B9D55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953BD1-CE19-D60F-D8A9-A342736CD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4AEB4-4DB4-4442-9F6A-92C243C6A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52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42B2A-497A-F80F-A7A5-1BEDCE331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1EA7FD-9E56-F66E-0E82-3B055CC405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617C25-C2BB-206D-DD97-1E1BF7626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862ED-2648-5746-B3AF-B564550F2731}" type="datetimeFigureOut">
              <a:rPr lang="en-US" smtClean="0"/>
              <a:t>5/21/25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2222D8-0898-03DA-E0E3-D86AFCC7B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BAE972-30D0-0524-D7CE-5BE381D36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4AEB4-4DB4-4442-9F6A-92C243C6A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404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39D9C-E1B6-A94E-D0FE-52E72B941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1302A9-BF8D-5E43-4032-B768F0B921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6A5023-1520-0073-E466-15F2EBBE13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0DEA5E-AEAC-5336-43AE-320EB6DD0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862ED-2648-5746-B3AF-B564550F2731}" type="datetimeFigureOut">
              <a:rPr lang="en-US" smtClean="0"/>
              <a:t>5/21/25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6792D3-81BE-5211-3FD1-991E77AED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CAFB11-C9D0-200B-5A1B-760F0205D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4AEB4-4DB4-4442-9F6A-92C243C6A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66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D363F-E0FC-6D53-8FEC-7701A06A7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857E7E-1C13-900D-0159-D7B6F258F7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CEC14A-97DF-4A48-AF88-C5B0FFEF7A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FA86C6-85B9-4224-4316-6B957F708F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9EE50D-F049-DCC1-2CEB-F8733A420D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AF789E-8484-51BF-1347-BD78260C7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862ED-2648-5746-B3AF-B564550F2731}" type="datetimeFigureOut">
              <a:rPr lang="en-US" smtClean="0"/>
              <a:t>5/21/25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BDB69C-6FC8-ECE0-125B-355E13D1F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8DDC57-88CA-173D-E952-EF3BA1339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4AEB4-4DB4-4442-9F6A-92C243C6A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2413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10D421-ECCE-DD3D-17E3-B70E301A1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F3209C-F0B5-ED18-74EE-41C00D796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862ED-2648-5746-B3AF-B564550F2731}" type="datetimeFigureOut">
              <a:rPr lang="en-US" smtClean="0"/>
              <a:t>5/21/25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4ACD2D-1F54-2EFF-EC62-0A45F8912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F04F8F-1DC2-F86D-716D-706826664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4AEB4-4DB4-4442-9F6A-92C243C6A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642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9E6BDE-88A5-44A4-8CF4-1F8E846C8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862ED-2648-5746-B3AF-B564550F2731}" type="datetimeFigureOut">
              <a:rPr lang="en-US" smtClean="0"/>
              <a:t>5/21/25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D27AF0-A018-12F1-3A67-551AA4CB8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E4E7A6-DAD4-287C-4A78-4717FCB86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4AEB4-4DB4-4442-9F6A-92C243C6A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714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0E838-8FBE-FE5E-AFFC-1D06E9C6B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56D41F-4790-648D-9A58-FA9440F9C7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E8547D-F754-2FE9-02DD-3BCB59F1B5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21ADDA-DBA7-8CC0-804B-D79490203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862ED-2648-5746-B3AF-B564550F2731}" type="datetimeFigureOut">
              <a:rPr lang="en-US" smtClean="0"/>
              <a:t>5/21/25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B896B6-ADC9-4C45-D84B-7B5BA03A6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C9E706-2B22-503D-F128-09E9885A0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4AEB4-4DB4-4442-9F6A-92C243C6A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718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92036-C18C-3C90-E152-C97F82841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E04FDB-1E50-28AB-0A02-B6118FD0CD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9CC393-C746-E094-8387-6D33256997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E46BE2-BFAB-0861-64C9-5E1B17BD9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862ED-2648-5746-B3AF-B564550F2731}" type="datetimeFigureOut">
              <a:rPr lang="en-US" smtClean="0"/>
              <a:t>5/21/25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449A99-17E7-FB96-BDC6-AB3A4913E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CAA6F7-47C7-BE3E-EA00-BF7AFFEF6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4AEB4-4DB4-4442-9F6A-92C243C6A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82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0CB8A3-453E-A65F-618E-764037F9C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61D21C-9DE6-D58F-2861-C301A797C9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D6274F-073A-444B-02F8-9D9C7EDB2F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15862ED-2648-5746-B3AF-B564550F2731}" type="datetimeFigureOut">
              <a:rPr lang="en-US" smtClean="0"/>
              <a:t>5/21/25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D411A1-0E8E-B693-2F74-9559058080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C9BA9A-EADF-B17C-4FBE-8E2A19C0A4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514AEB4-4DB4-4442-9F6A-92C243C6A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720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mazon.com/dp/B000JQ372S/?coliid=I37LVCI6UMHG0M&amp;colid=1UPJOUM08SXMO&amp;psc=1&amp;ref_=list_c_wl_lv_vv_lig_dp_it_im" TargetMode="External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hyperlink" Target="https://www.amazon.com/dp/B08M9KDCJH/?coliid=IDS55YCMN6PR&amp;colid=1UPJOUM08SXMO&amp;psc=1&amp;ref_=list_c_wl_lv_vv_lig_dp_it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amazon.com/JAHEKS-Equivalent-Christmas-Halloween-Lighting/dp/B0CYFF39V6/ref=sr_1_5?crid=29KW4FPGNWUQQ&amp;dib=eyJ2IjoiMSJ9.z0wJgZod2DZJVQvqmxV5aXmRgD-V98-nGV6HRfQhqYdgEtUsE84nYv1ZUKqIIAFJa7IhW7c1_QCliduVcANNGnKFRw-wAnJ3RHqXr-Sdelaw9rY0Xg-4yCIrLvjSChD0eC9x-dtHaO22qIa3K6zoTNEftcABkw9jGeSe2AxMtR-_Lfdt23ks_FVJtQdpGzBPpKBiwfquRjDppStBsuuok5SaM-6XvJhbq8WIGg9MxDH4tpgo0fI6FdENG_jVWjP2BqGd5qAW3aQIK7_NlrHLDxysHBZWSpF9WweMggR-GAU.ij4K7_-UgzlmWsgyuVKBrTjWr9yBUfyPjfeU9dEjcfE&amp;dib_tag=se&amp;keywords=green%2Bbulb&amp;qid=1747843977&amp;sprefix=green%2Bbulb%2Caps%2C105&amp;sr=8-5&amp;th=1" TargetMode="External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openxmlformats.org/officeDocument/2006/relationships/hyperlink" Target="https://www.amazon.com/dp/B0CG2X4S3W/?coliid=I31VA8N3PVG3AK&amp;colid=1UPJOUM08SXMO&amp;psc=1&amp;ref_=list_c_wl_lv_vv_lig_dp_it" TargetMode="External"/><Relationship Id="rId4" Type="http://schemas.openxmlformats.org/officeDocument/2006/relationships/hyperlink" Target="https://www.amazon.com/dp/B09PDBMMKC/?coliid=I1V0G3HQ0AP1Z&amp;colid=1UPJOUM08SXMO&amp;ref_=list_c_wl_lv_vv_lig_dp_it&amp;th=1" TargetMode="External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mailto:csmith@arcounties.org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0217B-A34D-8DB7-BF5A-C5219A577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0522" y="571496"/>
            <a:ext cx="5273245" cy="399123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8000" dirty="0">
                <a:solidFill>
                  <a:schemeClr val="bg1"/>
                </a:solidFill>
                <a:latin typeface="☞ABADI MT EXTRA BOLD" panose="020B0904020104020204" pitchFamily="34" charset="77"/>
              </a:rPr>
              <a:t>Operation Green Light for Veterans</a:t>
            </a:r>
          </a:p>
        </p:txBody>
      </p:sp>
      <p:pic>
        <p:nvPicPr>
          <p:cNvPr id="8" name="Picture 7" descr="A green light bulb with a black cord&#10;&#10;Description automatically generated">
            <a:extLst>
              <a:ext uri="{FF2B5EF4-FFF2-40B4-BE49-F238E27FC236}">
                <a16:creationId xmlns:a16="http://schemas.microsoft.com/office/drawing/2014/main" id="{56D4530B-AE0C-D051-8B4B-DEB00CE8D2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233" y="571496"/>
            <a:ext cx="5715000" cy="5715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F9562E3-A923-528E-49D6-7F29178BA634}"/>
              </a:ext>
            </a:extLst>
          </p:cNvPr>
          <p:cNvSpPr txBox="1"/>
          <p:nvPr/>
        </p:nvSpPr>
        <p:spPr>
          <a:xfrm>
            <a:off x="6460521" y="5165124"/>
            <a:ext cx="52732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☞ABADI MT EXTRA BOLD" panose="020B0904020104020204" pitchFamily="34" charset="77"/>
              </a:rPr>
              <a:t>Nov. 4-11, 2025</a:t>
            </a:r>
          </a:p>
        </p:txBody>
      </p:sp>
    </p:spTree>
    <p:extLst>
      <p:ext uri="{BB962C8B-B14F-4D97-AF65-F5344CB8AC3E}">
        <p14:creationId xmlns:p14="http://schemas.microsoft.com/office/powerpoint/2010/main" val="30747715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ridge with green lights&#10;&#10;Description automatically generated">
            <a:extLst>
              <a:ext uri="{FF2B5EF4-FFF2-40B4-BE49-F238E27FC236}">
                <a16:creationId xmlns:a16="http://schemas.microsoft.com/office/drawing/2014/main" id="{C778CEB7-869E-6857-B442-0A5AAF54B1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1696" y="2361874"/>
            <a:ext cx="6570818" cy="437626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  <a:bevelB/>
          </a:sp3d>
        </p:spPr>
      </p:pic>
      <p:pic>
        <p:nvPicPr>
          <p:cNvPr id="7" name="Picture 6" descr="A building with a clock tower&#10;&#10;Description automatically generated">
            <a:extLst>
              <a:ext uri="{FF2B5EF4-FFF2-40B4-BE49-F238E27FC236}">
                <a16:creationId xmlns:a16="http://schemas.microsoft.com/office/drawing/2014/main" id="{70B2C27D-3F7D-01A9-A448-0A17F0D4EE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845" y="119858"/>
            <a:ext cx="6191221" cy="4600422"/>
          </a:xfrm>
          <a:prstGeom prst="rect">
            <a:avLst/>
          </a:prstGeom>
          <a:scene3d>
            <a:camera prst="orthographicFront"/>
            <a:lightRig rig="threePt" dir="t"/>
          </a:scene3d>
          <a:sp3d extrusionH="76200">
            <a:bevelT/>
            <a:bevelB w="184150" prst="coolSlant"/>
            <a:extrusionClr>
              <a:schemeClr val="tx1"/>
            </a:extrusionClr>
          </a:sp3d>
        </p:spPr>
      </p:pic>
      <p:pic>
        <p:nvPicPr>
          <p:cNvPr id="3" name="Picture 2" descr="A building with green lights&#10;&#10;Description automatically generated">
            <a:extLst>
              <a:ext uri="{FF2B5EF4-FFF2-40B4-BE49-F238E27FC236}">
                <a16:creationId xmlns:a16="http://schemas.microsoft.com/office/drawing/2014/main" id="{B4A7B534-1555-04A9-DEAE-362714D348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741" y="119858"/>
            <a:ext cx="6183325" cy="460042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  <a:bevelB w="184150" prst="coolSlant"/>
          </a:sp3d>
        </p:spPr>
      </p:pic>
      <p:pic>
        <p:nvPicPr>
          <p:cNvPr id="5" name="Picture 4" descr="A building with green lights at night&#10;&#10;Description automatically generated">
            <a:extLst>
              <a:ext uri="{FF2B5EF4-FFF2-40B4-BE49-F238E27FC236}">
                <a16:creationId xmlns:a16="http://schemas.microsoft.com/office/drawing/2014/main" id="{E2768DA9-8F8F-96C7-FD9A-D78F63FFC2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1696" y="2361875"/>
            <a:ext cx="6564401" cy="437626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  <a:bevelB w="184150" prst="coolSlant"/>
          </a:sp3d>
        </p:spPr>
      </p:pic>
    </p:spTree>
    <p:extLst>
      <p:ext uri="{BB962C8B-B14F-4D97-AF65-F5344CB8AC3E}">
        <p14:creationId xmlns:p14="http://schemas.microsoft.com/office/powerpoint/2010/main" val="251490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ED6AD02-9F90-BAF2-B5F4-1D3429341387}"/>
              </a:ext>
            </a:extLst>
          </p:cNvPr>
          <p:cNvSpPr txBox="1"/>
          <p:nvPr/>
        </p:nvSpPr>
        <p:spPr>
          <a:xfrm>
            <a:off x="0" y="239068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0" i="0" dirty="0">
                <a:solidFill>
                  <a:srgbClr val="FFFFFF"/>
                </a:solidFill>
                <a:effectLst/>
                <a:latin typeface="☞ABADI MT EXTRA BOLD" panose="020B0904020104020204" pitchFamily="34" charset="77"/>
              </a:rPr>
              <a:t>The Basics</a:t>
            </a:r>
            <a:endParaRPr lang="en-US" sz="3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78AAD5-005A-6BD7-C661-E0F1A6595DCF}"/>
              </a:ext>
            </a:extLst>
          </p:cNvPr>
          <p:cNvSpPr txBox="1"/>
          <p:nvPr/>
        </p:nvSpPr>
        <p:spPr>
          <a:xfrm>
            <a:off x="469556" y="1244084"/>
            <a:ext cx="11232293" cy="5386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>
                <a:solidFill>
                  <a:srgbClr val="FFFFFF"/>
                </a:solidFill>
                <a:effectLst/>
                <a:latin typeface="☞ABADI MT EXTRA BOLD" panose="020B0904020104020204" pitchFamily="34" charset="77"/>
              </a:rPr>
              <a:t>Who? NACo and the National Association of County Veterans Service Officers is inviting counties to join Operation Green Light to show support for veterans. </a:t>
            </a:r>
          </a:p>
          <a:p>
            <a:endParaRPr lang="en-US" sz="2800" b="0" i="0" dirty="0">
              <a:solidFill>
                <a:srgbClr val="FFFFFF"/>
              </a:solidFill>
              <a:effectLst/>
              <a:latin typeface="☞ABADI MT EXTRA BOLD" panose="020B0904020104020204" pitchFamily="34" charset="77"/>
            </a:endParaRPr>
          </a:p>
          <a:p>
            <a:endParaRPr lang="en-US" sz="2800" b="0" i="0" dirty="0">
              <a:solidFill>
                <a:srgbClr val="FFFFFF"/>
              </a:solidFill>
              <a:effectLst/>
              <a:latin typeface="☞ABADI MT EXTRA BOLD" panose="020B0904020104020204" pitchFamily="34" charset="77"/>
            </a:endParaRPr>
          </a:p>
          <a:p>
            <a:r>
              <a:rPr lang="en-US" sz="2800" dirty="0">
                <a:solidFill>
                  <a:srgbClr val="FFFFFF"/>
                </a:solidFill>
                <a:latin typeface="☞ABADI MT EXTRA BOLD" panose="020B0904020104020204" pitchFamily="34" charset="77"/>
              </a:rPr>
              <a:t>What? Join Operation Green Light by lighting county buildings green and encouraging residents to install a green bulb at their home. </a:t>
            </a:r>
          </a:p>
          <a:p>
            <a:endParaRPr lang="en-US" sz="2800" dirty="0">
              <a:solidFill>
                <a:srgbClr val="FFFFFF"/>
              </a:solidFill>
              <a:latin typeface="☞ABADI MT EXTRA BOLD" panose="020B0904020104020204" pitchFamily="34" charset="77"/>
            </a:endParaRPr>
          </a:p>
          <a:p>
            <a:endParaRPr lang="en-US" sz="2800" dirty="0">
              <a:solidFill>
                <a:srgbClr val="FFFFFF"/>
              </a:solidFill>
              <a:latin typeface="☞ABADI MT EXTRA BOLD" panose="020B0904020104020204" pitchFamily="34" charset="77"/>
            </a:endParaRPr>
          </a:p>
          <a:p>
            <a:r>
              <a:rPr lang="en-US" sz="2800" dirty="0">
                <a:solidFill>
                  <a:srgbClr val="FFFFFF"/>
                </a:solidFill>
                <a:latin typeface="☞ABADI MT EXTRA BOLD" panose="020B0904020104020204" pitchFamily="34" charset="77"/>
              </a:rPr>
              <a:t>When? Nov. 4-11</a:t>
            </a:r>
          </a:p>
          <a:p>
            <a:endParaRPr lang="en-US" sz="3600" dirty="0">
              <a:solidFill>
                <a:srgbClr val="FFFFFF"/>
              </a:solidFill>
              <a:latin typeface="☞ABADI MT EXTRA BOLD" panose="020B0904020104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878750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11BEDDA-5D90-22A5-DE90-CB605CE1289C}"/>
              </a:ext>
            </a:extLst>
          </p:cNvPr>
          <p:cNvSpPr txBox="1"/>
          <p:nvPr/>
        </p:nvSpPr>
        <p:spPr>
          <a:xfrm>
            <a:off x="0" y="162009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  <a:latin typeface="☞ABADI MT EXTRA BOLD" panose="020B0904020104020204" pitchFamily="34" charset="77"/>
              </a:rPr>
              <a:t>Why?</a:t>
            </a:r>
            <a:endParaRPr lang="en-US" sz="3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E6EF43-2A15-340B-6540-8BA0A228755F}"/>
              </a:ext>
            </a:extLst>
          </p:cNvPr>
          <p:cNvSpPr txBox="1"/>
          <p:nvPr/>
        </p:nvSpPr>
        <p:spPr>
          <a:xfrm>
            <a:off x="879904" y="979953"/>
            <a:ext cx="10432192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☞ABADI MT EXTRA BOLD" panose="020B0904020104020204" pitchFamily="34" charset="77"/>
              </a:rPr>
              <a:t>- Shows support for veterans</a:t>
            </a:r>
          </a:p>
          <a:p>
            <a:endParaRPr lang="en-US" sz="2800" dirty="0">
              <a:solidFill>
                <a:schemeClr val="bg1"/>
              </a:solidFill>
              <a:latin typeface="☞ABADI MT EXTRA BOLD" panose="020B0904020104020204" pitchFamily="34" charset="77"/>
            </a:endParaRPr>
          </a:p>
          <a:p>
            <a:r>
              <a:rPr lang="en-US" sz="2800" b="0" i="0" u="none" strike="noStrike" dirty="0">
                <a:solidFill>
                  <a:schemeClr val="bg1"/>
                </a:solidFill>
                <a:effectLst/>
                <a:latin typeface="☞ABADI MT EXTRA BOLD" panose="020B0904020104020204" pitchFamily="34" charset="77"/>
              </a:rPr>
              <a:t>“By shining a green light, county governments and our residents will let veterans know that they are seen, appreciated and supported.” -NACo</a:t>
            </a:r>
          </a:p>
          <a:p>
            <a:endParaRPr lang="en-US" sz="2800" dirty="0">
              <a:solidFill>
                <a:schemeClr val="bg1"/>
              </a:solidFill>
              <a:latin typeface="☞ABADI MT EXTRA BOLD" panose="020B0904020104020204" pitchFamily="34" charset="77"/>
            </a:endParaRPr>
          </a:p>
          <a:p>
            <a:endParaRPr lang="en-US" sz="2800" dirty="0">
              <a:solidFill>
                <a:schemeClr val="bg1"/>
              </a:solidFill>
              <a:latin typeface="☞ABADI MT EXTRA BOLD" panose="020B0904020104020204" pitchFamily="34" charset="77"/>
            </a:endParaRPr>
          </a:p>
          <a:p>
            <a:pPr marL="457200" indent="-457200">
              <a:buFontTx/>
              <a:buChar char="-"/>
            </a:pPr>
            <a:r>
              <a:rPr lang="en-US" sz="2800" b="0" i="0" u="none" strike="noStrike" dirty="0">
                <a:solidFill>
                  <a:schemeClr val="bg1"/>
                </a:solidFill>
                <a:effectLst/>
                <a:latin typeface="☞ABADI MT EXTRA BOLD" panose="020B0904020104020204" pitchFamily="34" charset="77"/>
              </a:rPr>
              <a:t>Supports a positive message</a:t>
            </a:r>
          </a:p>
          <a:p>
            <a:pPr marL="457200" indent="-457200">
              <a:buFontTx/>
              <a:buChar char="-"/>
            </a:pPr>
            <a:endParaRPr lang="en-US" sz="2800" b="0" i="0" u="none" strike="noStrike" dirty="0">
              <a:solidFill>
                <a:schemeClr val="bg1"/>
              </a:solidFill>
              <a:effectLst/>
              <a:latin typeface="☞ABADI MT EXTRA BOLD" panose="020B0904020104020204" pitchFamily="34" charset="77"/>
            </a:endParaRPr>
          </a:p>
          <a:p>
            <a:pPr marL="457200" indent="-457200">
              <a:buFontTx/>
              <a:buChar char="-"/>
            </a:pPr>
            <a:endParaRPr lang="en-US" sz="2800" b="0" i="0" u="none" strike="noStrike" dirty="0">
              <a:solidFill>
                <a:schemeClr val="bg1"/>
              </a:solidFill>
              <a:effectLst/>
              <a:latin typeface="☞ABADI MT EXTRA BOLD" panose="020B0904020104020204" pitchFamily="34" charset="77"/>
            </a:endParaRPr>
          </a:p>
          <a:p>
            <a:pPr marL="457200" indent="-457200">
              <a:buFontTx/>
              <a:buChar char="-"/>
            </a:pPr>
            <a:r>
              <a:rPr lang="en-US" sz="2800" dirty="0">
                <a:solidFill>
                  <a:schemeClr val="bg1"/>
                </a:solidFill>
                <a:latin typeface="☞ABADI MT EXTRA BOLD" panose="020B0904020104020204" pitchFamily="34" charset="77"/>
              </a:rPr>
              <a:t>Engages community and is an opportunity to share information about resources available in your community for veterans</a:t>
            </a:r>
          </a:p>
        </p:txBody>
      </p:sp>
    </p:spTree>
    <p:extLst>
      <p:ext uri="{BB962C8B-B14F-4D97-AF65-F5344CB8AC3E}">
        <p14:creationId xmlns:p14="http://schemas.microsoft.com/office/powerpoint/2010/main" val="30376750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18C8EA3-CFC4-09B8-43E1-62B69EC3405A}"/>
              </a:ext>
            </a:extLst>
          </p:cNvPr>
          <p:cNvSpPr txBox="1"/>
          <p:nvPr/>
        </p:nvSpPr>
        <p:spPr>
          <a:xfrm>
            <a:off x="0" y="271849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☞ABADI MT EXTRA BOLD" panose="020B0904020104020204" pitchFamily="34" charset="77"/>
              </a:rPr>
              <a:t>How? 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  <a:latin typeface="☞ABADI MT EXTRA BOLD" panose="020B0904020104020204" pitchFamily="34" charset="77"/>
              </a:rPr>
              <a:t>Suggested Materials</a:t>
            </a:r>
          </a:p>
        </p:txBody>
      </p:sp>
      <p:pic>
        <p:nvPicPr>
          <p:cNvPr id="4" name="Picture 3" descr="A group of red and green paper with a red and green lightbulb&#10;&#10;Description automatically generated with medium confidence">
            <a:hlinkClick r:id="rId2"/>
            <a:extLst>
              <a:ext uri="{FF2B5EF4-FFF2-40B4-BE49-F238E27FC236}">
                <a16:creationId xmlns:a16="http://schemas.microsoft.com/office/drawing/2014/main" id="{82C10376-6AE4-D720-F223-7E86F81DB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7173" y="1938073"/>
            <a:ext cx="3936682" cy="3926536"/>
          </a:xfrm>
          <a:prstGeom prst="rect">
            <a:avLst/>
          </a:prstGeom>
        </p:spPr>
      </p:pic>
      <p:pic>
        <p:nvPicPr>
          <p:cNvPr id="6" name="Picture 5" descr="A pair of green light bulbs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BC322095-A8D3-033A-BC0A-6D521694CA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5395" y="167754"/>
            <a:ext cx="2903106" cy="3261246"/>
          </a:xfrm>
          <a:prstGeom prst="rect">
            <a:avLst/>
          </a:prstGeom>
        </p:spPr>
      </p:pic>
      <p:pic>
        <p:nvPicPr>
          <p:cNvPr id="8" name="Picture 7" descr="A green light bulb in front of a green wall&#10;&#10;Description automatically generated">
            <a:hlinkClick r:id="rId6"/>
            <a:extLst>
              <a:ext uri="{FF2B5EF4-FFF2-40B4-BE49-F238E27FC236}">
                <a16:creationId xmlns:a16="http://schemas.microsoft.com/office/drawing/2014/main" id="{6000C245-36F9-D7D5-3F51-3EDF207F93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98744" y="3691497"/>
            <a:ext cx="2752585" cy="2894654"/>
          </a:xfrm>
          <a:prstGeom prst="rect">
            <a:avLst/>
          </a:prstGeom>
        </p:spPr>
      </p:pic>
      <p:pic>
        <p:nvPicPr>
          <p:cNvPr id="10" name="Picture 9" descr="Two green fluorescent tubes&#10;&#10;Description automatically generated">
            <a:hlinkClick r:id="rId8"/>
            <a:extLst>
              <a:ext uri="{FF2B5EF4-FFF2-40B4-BE49-F238E27FC236}">
                <a16:creationId xmlns:a16="http://schemas.microsoft.com/office/drawing/2014/main" id="{9103C174-4B4E-4986-1613-8E3DB8011D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6900" y="271849"/>
            <a:ext cx="3281711" cy="2496065"/>
          </a:xfrm>
          <a:prstGeom prst="rect">
            <a:avLst/>
          </a:prstGeom>
        </p:spPr>
      </p:pic>
      <p:pic>
        <p:nvPicPr>
          <p:cNvPr id="12" name="Picture 11" descr="A group of multicolored lights&#10;&#10;Description automatically generated">
            <a:hlinkClick r:id="rId10"/>
            <a:extLst>
              <a:ext uri="{FF2B5EF4-FFF2-40B4-BE49-F238E27FC236}">
                <a16:creationId xmlns:a16="http://schemas.microsoft.com/office/drawing/2014/main" id="{85EAEEBB-E9F0-8D88-6D74-E6EDDAE1254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2709" y="2987823"/>
            <a:ext cx="3739660" cy="3660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1156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D2FB2D8-5028-E270-6AFB-9018CB6CBD46}"/>
              </a:ext>
            </a:extLst>
          </p:cNvPr>
          <p:cNvSpPr txBox="1"/>
          <p:nvPr/>
        </p:nvSpPr>
        <p:spPr>
          <a:xfrm>
            <a:off x="84083" y="118379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0" i="0" dirty="0">
                <a:solidFill>
                  <a:srgbClr val="FFFFFF"/>
                </a:solidFill>
                <a:effectLst/>
                <a:latin typeface="☞ABADI MT EXTRA BOLD" panose="020B0904020104020204" pitchFamily="34" charset="77"/>
              </a:rPr>
              <a:t>Communicating with your community</a:t>
            </a:r>
            <a:endParaRPr lang="en-US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F79368-2D10-61B9-1DC4-03E7A636DE34}"/>
              </a:ext>
            </a:extLst>
          </p:cNvPr>
          <p:cNvSpPr txBox="1"/>
          <p:nvPr/>
        </p:nvSpPr>
        <p:spPr>
          <a:xfrm>
            <a:off x="2765855" y="873042"/>
            <a:ext cx="666029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sz="3600" dirty="0">
              <a:solidFill>
                <a:srgbClr val="FFFFFF"/>
              </a:solidFill>
              <a:latin typeface="☞ABADI MT EXTRA BOLD" panose="020B0904020104020204" pitchFamily="34" charset="77"/>
            </a:endParaRPr>
          </a:p>
          <a:p>
            <a:pPr algn="ctr"/>
            <a:r>
              <a:rPr lang="en-US" sz="3600" dirty="0">
                <a:solidFill>
                  <a:srgbClr val="FFFFFF"/>
                </a:solidFill>
                <a:latin typeface="☞ABADI MT EXTRA BOLD" panose="020B0904020104020204" pitchFamily="34" charset="77"/>
              </a:rPr>
              <a:t>Proclamation</a:t>
            </a:r>
          </a:p>
          <a:p>
            <a:pPr algn="ctr"/>
            <a:endParaRPr lang="en-US" sz="3600" dirty="0">
              <a:solidFill>
                <a:srgbClr val="FFFFFF"/>
              </a:solidFill>
              <a:latin typeface="☞ABADI MT EXTRA BOLD" panose="020B0904020104020204" pitchFamily="34" charset="77"/>
            </a:endParaRPr>
          </a:p>
          <a:p>
            <a:pPr algn="ctr"/>
            <a:r>
              <a:rPr lang="en-US" sz="3600" dirty="0">
                <a:solidFill>
                  <a:srgbClr val="FFFFFF"/>
                </a:solidFill>
                <a:latin typeface="☞ABADI MT EXTRA BOLD" panose="020B0904020104020204" pitchFamily="34" charset="77"/>
              </a:rPr>
              <a:t>Press Release</a:t>
            </a:r>
          </a:p>
          <a:p>
            <a:pPr algn="ctr"/>
            <a:endParaRPr lang="en-US" sz="3600" dirty="0"/>
          </a:p>
          <a:p>
            <a:pPr algn="ctr"/>
            <a:r>
              <a:rPr lang="en-US" sz="3600" dirty="0">
                <a:solidFill>
                  <a:schemeClr val="bg1"/>
                </a:solidFill>
                <a:latin typeface="☞ABADI MT EXTRA BOLD" panose="020B0904020104020204" pitchFamily="34" charset="77"/>
              </a:rPr>
              <a:t>Social Media Post</a:t>
            </a:r>
          </a:p>
        </p:txBody>
      </p:sp>
      <p:pic>
        <p:nvPicPr>
          <p:cNvPr id="5" name="Picture 4" descr="A letter to veterans from a veteran&#10;&#10;Description automatically generated">
            <a:extLst>
              <a:ext uri="{FF2B5EF4-FFF2-40B4-BE49-F238E27FC236}">
                <a16:creationId xmlns:a16="http://schemas.microsoft.com/office/drawing/2014/main" id="{B1633D70-1A4D-404D-D2EA-6581646814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3020" y="835854"/>
            <a:ext cx="3375771" cy="5705159"/>
          </a:xfrm>
          <a:prstGeom prst="rect">
            <a:avLst/>
          </a:prstGeom>
        </p:spPr>
      </p:pic>
      <p:pic>
        <p:nvPicPr>
          <p:cNvPr id="7" name="Picture 6" descr="A building with a clock tower&#10;&#10;Description automatically generated">
            <a:extLst>
              <a:ext uri="{FF2B5EF4-FFF2-40B4-BE49-F238E27FC236}">
                <a16:creationId xmlns:a16="http://schemas.microsoft.com/office/drawing/2014/main" id="{3FCA6E07-9B38-6547-D036-6BF130AB9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09" y="1603108"/>
            <a:ext cx="3884141" cy="401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3950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1FEFFCF-921D-7664-3EAD-0866F67D9282}"/>
              </a:ext>
            </a:extLst>
          </p:cNvPr>
          <p:cNvSpPr txBox="1"/>
          <p:nvPr/>
        </p:nvSpPr>
        <p:spPr>
          <a:xfrm>
            <a:off x="12354" y="192215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0" i="0" dirty="0">
                <a:solidFill>
                  <a:srgbClr val="FFFFFF"/>
                </a:solidFill>
                <a:effectLst/>
                <a:latin typeface="☞ABADI MT EXTRA BOLD" panose="020B0904020104020204" pitchFamily="34" charset="77"/>
              </a:rPr>
              <a:t>Contact us!</a:t>
            </a:r>
            <a:endParaRPr lang="en-US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DE7B2E-8FE0-91A6-F9D7-90D034B9E7BD}"/>
              </a:ext>
            </a:extLst>
          </p:cNvPr>
          <p:cNvSpPr txBox="1"/>
          <p:nvPr/>
        </p:nvSpPr>
        <p:spPr>
          <a:xfrm>
            <a:off x="-12360" y="1477319"/>
            <a:ext cx="1219200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0" i="0" dirty="0">
                <a:solidFill>
                  <a:srgbClr val="FFFFFF"/>
                </a:solidFill>
                <a:effectLst/>
                <a:latin typeface="☞ABADI MT EXTRA BOLD" panose="020B0904020104020204" pitchFamily="34" charset="77"/>
              </a:rPr>
              <a:t>Counties that participate should inform the AAC Communications Team.</a:t>
            </a:r>
          </a:p>
          <a:p>
            <a:pPr algn="ctr"/>
            <a:endParaRPr lang="en-US" sz="2800" dirty="0">
              <a:solidFill>
                <a:srgbClr val="FFFFFF"/>
              </a:solidFill>
              <a:latin typeface="☞ABADI MT EXTRA BOLD" panose="020B0904020104020204" pitchFamily="34" charset="77"/>
            </a:endParaRPr>
          </a:p>
          <a:p>
            <a:pPr algn="ctr"/>
            <a:r>
              <a:rPr lang="en-US" sz="2800" b="0" i="0" dirty="0">
                <a:solidFill>
                  <a:srgbClr val="FFFFFF"/>
                </a:solidFill>
                <a:effectLst/>
                <a:latin typeface="☞ABADI MT EXTRA BOLD" panose="020B0904020104020204" pitchFamily="34" charset="77"/>
              </a:rPr>
              <a:t>Christy L. Smith, Communications Director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☞ABADI MT EXTRA BOLD" panose="020B0904020104020204" pitchFamily="34" charset="77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csmith@arcounties.org</a:t>
            </a:r>
            <a:endParaRPr lang="en-US" sz="2800" dirty="0">
              <a:solidFill>
                <a:schemeClr val="bg1"/>
              </a:solidFill>
              <a:latin typeface="☞ABADI MT EXTRA BOLD" panose="020B0904020104020204" pitchFamily="34" charset="77"/>
            </a:endParaRPr>
          </a:p>
          <a:p>
            <a:pPr algn="ctr"/>
            <a:endParaRPr lang="en-US" sz="2800" b="0" i="0" dirty="0">
              <a:solidFill>
                <a:srgbClr val="FFFFFF"/>
              </a:solidFill>
              <a:effectLst/>
              <a:latin typeface="☞ABADI MT EXTRA BOLD" panose="020B0904020104020204" pitchFamily="34" charset="77"/>
            </a:endParaRPr>
          </a:p>
          <a:p>
            <a:pPr algn="ctr"/>
            <a:r>
              <a:rPr lang="en-US" sz="2800" dirty="0">
                <a:solidFill>
                  <a:srgbClr val="FFFFFF"/>
                </a:solidFill>
                <a:latin typeface="☞ABADI MT EXTRA BOLD" panose="020B0904020104020204" pitchFamily="34" charset="77"/>
              </a:rPr>
              <a:t>Sarah Perry, Communications Coordinator</a:t>
            </a:r>
          </a:p>
          <a:p>
            <a:pPr algn="ctr"/>
            <a:r>
              <a:rPr lang="en-US" sz="2800" b="0" i="0" u="sng" dirty="0" err="1">
                <a:solidFill>
                  <a:srgbClr val="FFFFFF"/>
                </a:solidFill>
                <a:effectLst/>
                <a:latin typeface="☞ABADI MT EXTRA BOLD" panose="020B0904020104020204" pitchFamily="34" charset="77"/>
              </a:rPr>
              <a:t>sperry@arcounties.org</a:t>
            </a:r>
            <a:r>
              <a:rPr lang="en-US" sz="2800" b="0" i="0" u="sng" dirty="0">
                <a:solidFill>
                  <a:srgbClr val="FFFFFF"/>
                </a:solidFill>
                <a:effectLst/>
                <a:latin typeface="☞ABADI MT EXTRA BOLD" panose="020B0904020104020204" pitchFamily="34" charset="77"/>
              </a:rPr>
              <a:t> </a:t>
            </a:r>
            <a:endParaRPr lang="en-US" sz="2800" u="sng" dirty="0"/>
          </a:p>
        </p:txBody>
      </p:sp>
    </p:spTree>
    <p:extLst>
      <p:ext uri="{BB962C8B-B14F-4D97-AF65-F5344CB8AC3E}">
        <p14:creationId xmlns:p14="http://schemas.microsoft.com/office/powerpoint/2010/main" val="40789080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1334</TotalTime>
  <Words>170</Words>
  <Application>Microsoft Macintosh PowerPoint</Application>
  <PresentationFormat>Widescreen</PresentationFormat>
  <Paragraphs>37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☞ABADI MT EXTRA BOLD</vt:lpstr>
      <vt:lpstr>Aptos</vt:lpstr>
      <vt:lpstr>Aptos Display</vt:lpstr>
      <vt:lpstr>Arial</vt:lpstr>
      <vt:lpstr>Office Theme</vt:lpstr>
      <vt:lpstr>Operation Green Light for Veterans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Sarah Perry</dc:creator>
  <cp:lastModifiedBy>Sarah Perry</cp:lastModifiedBy>
  <cp:revision>4</cp:revision>
  <dcterms:created xsi:type="dcterms:W3CDTF">2025-05-14T19:07:58Z</dcterms:created>
  <dcterms:modified xsi:type="dcterms:W3CDTF">2025-05-21T16:22:06Z</dcterms:modified>
</cp:coreProperties>
</file>