
<file path=[Content_Types].xml><?xml version="1.0" encoding="utf-8"?>
<Types xmlns="http://schemas.openxmlformats.org/package/2006/content-types">
  <Default Extension="xml" ContentType="application/xml"/>
  <Default Extension="svg" ContentType="image/svg+xml"/>
  <Default Extension="jpeg" ContentType="image/jpeg"/>
  <Default Extension="jpg" ContentType="image/jpeg"/>
  <Default Extension="tiff" ContentType="image/tiff"/>
  <Default Extension="xlsx" ContentType="application/vnd.openxmlformats-officedocument.spreadsheetml.sheet"/>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379" r:id="rId2"/>
    <p:sldId id="299" r:id="rId3"/>
    <p:sldId id="269" r:id="rId4"/>
    <p:sldId id="363" r:id="rId5"/>
    <p:sldId id="267" r:id="rId6"/>
    <p:sldId id="368" r:id="rId7"/>
    <p:sldId id="377" r:id="rId8"/>
    <p:sldId id="376" r:id="rId9"/>
    <p:sldId id="378" r:id="rId10"/>
    <p:sldId id="366" r:id="rId11"/>
    <p:sldId id="341" r:id="rId12"/>
    <p:sldId id="331" r:id="rId13"/>
    <p:sldId id="294" r:id="rId14"/>
    <p:sldId id="365" r:id="rId15"/>
    <p:sldId id="258" r:id="rId16"/>
    <p:sldId id="343"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72" userDrawn="1">
          <p15:clr>
            <a:srgbClr val="A4A3A4"/>
          </p15:clr>
        </p15:guide>
        <p15:guide id="2" pos="528" userDrawn="1">
          <p15:clr>
            <a:srgbClr val="A4A3A4"/>
          </p15:clr>
        </p15:guide>
        <p15:guide id="3" orient="horz" pos="792" userDrawn="1">
          <p15:clr>
            <a:srgbClr val="A4A3A4"/>
          </p15:clr>
        </p15:guide>
        <p15:guide id="4" orient="horz" pos="4008" userDrawn="1">
          <p15:clr>
            <a:srgbClr val="A4A3A4"/>
          </p15:clr>
        </p15:guide>
        <p15:guide id="5" orient="horz" pos="1584" userDrawn="1">
          <p15:clr>
            <a:srgbClr val="A4A3A4"/>
          </p15:clr>
        </p15:guide>
        <p15:guide id="6" pos="720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M. Wallingford" initials="JMW"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91" autoAdjust="0"/>
    <p:restoredTop sz="66178" autoAdjust="0"/>
  </p:normalViewPr>
  <p:slideViewPr>
    <p:cSldViewPr snapToGrid="0" showGuides="1">
      <p:cViewPr>
        <p:scale>
          <a:sx n="77" d="100"/>
          <a:sy n="77" d="100"/>
        </p:scale>
        <p:origin x="2096" y="336"/>
      </p:cViewPr>
      <p:guideLst>
        <p:guide orient="horz" pos="672"/>
        <p:guide pos="528"/>
        <p:guide orient="horz" pos="792"/>
        <p:guide orient="horz" pos="4008"/>
        <p:guide orient="horz" pos="1584"/>
        <p:guide pos="7200"/>
      </p:guideLst>
    </p:cSldViewPr>
  </p:slideViewPr>
  <p:notesTextViewPr>
    <p:cViewPr>
      <p:scale>
        <a:sx n="1" d="1"/>
        <a:sy n="1" d="1"/>
      </p:scale>
      <p:origin x="0" y="0"/>
    </p:cViewPr>
  </p:notesTextViewPr>
  <p:sorterViewPr>
    <p:cViewPr>
      <p:scale>
        <a:sx n="120" d="100"/>
        <a:sy n="120" d="100"/>
      </p:scale>
      <p:origin x="0" y="-8984"/>
    </p:cViewPr>
  </p:sorterViewPr>
  <p:notesViewPr>
    <p:cSldViewPr snapToGrid="0">
      <p:cViewPr varScale="1">
        <p:scale>
          <a:sx n="70" d="100"/>
          <a:sy n="70" d="100"/>
        </p:scale>
        <p:origin x="3592" y="192"/>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commentAuthors" Target="commentAuthor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197419233617"/>
          <c:y val="0.0274919601012905"/>
          <c:w val="0.794022803601163"/>
          <c:h val="0.815961119266872"/>
        </c:manualLayout>
      </c:layout>
      <c:lineChart>
        <c:grouping val="standard"/>
        <c:varyColors val="0"/>
        <c:ser>
          <c:idx val="2"/>
          <c:order val="1"/>
          <c:tx>
            <c:strRef>
              <c:f>Data!$B$1</c:f>
              <c:strCache>
                <c:ptCount val="1"/>
                <c:pt idx="0">
                  <c:v>Actual Enrollment</c:v>
                </c:pt>
              </c:strCache>
            </c:strRef>
          </c:tx>
          <c:spPr>
            <a:ln w="47625">
              <a:solidFill>
                <a:schemeClr val="accent2"/>
              </a:solidFill>
            </a:ln>
          </c:spPr>
          <c:marker>
            <c:symbol val="none"/>
          </c:marker>
          <c:dLbls>
            <c:dLbl>
              <c:idx val="0"/>
              <c:spPr>
                <a:noFill/>
                <a:ln>
                  <a:noFill/>
                </a:ln>
                <a:effectLst/>
              </c:spPr>
              <c:txPr>
                <a:bodyPr wrap="square" lIns="38100" tIns="19050" rIns="38100" bIns="19050" anchor="ctr">
                  <a:spAutoFit/>
                </a:bodyPr>
                <a:lstStyle/>
                <a:p>
                  <a:pPr>
                    <a:defRPr sz="1200">
                      <a:latin typeface="Times New Roman" panose="02020603050405020304" pitchFamily="18" charset="0"/>
                      <a:cs typeface="Times New Roman" panose="02020603050405020304" pitchFamily="18" charset="0"/>
                    </a:defRPr>
                  </a:pPr>
                  <a:endParaRPr lang="en-US"/>
                </a:p>
              </c:txPr>
              <c:dLblPos val="t"/>
              <c:showLegendKey val="0"/>
              <c:showVal val="1"/>
              <c:showCatName val="0"/>
              <c:showSerName val="0"/>
              <c:showPercent val="0"/>
              <c:showBubbleSize val="0"/>
            </c:dLbl>
            <c:dLbl>
              <c:idx val="1"/>
              <c:spPr>
                <a:noFill/>
                <a:ln>
                  <a:noFill/>
                </a:ln>
                <a:effectLst/>
              </c:spPr>
              <c:txPr>
                <a:bodyPr wrap="square" lIns="38100" tIns="19050" rIns="38100" bIns="19050" anchor="ctr">
                  <a:spAutoFit/>
                </a:bodyPr>
                <a:lstStyle/>
                <a:p>
                  <a:pPr>
                    <a:defRPr sz="1200">
                      <a:latin typeface="Times New Roman" panose="02020603050405020304" pitchFamily="18" charset="0"/>
                      <a:cs typeface="Times New Roman" panose="02020603050405020304" pitchFamily="18" charset="0"/>
                    </a:defRPr>
                  </a:pPr>
                  <a:endParaRPr lang="en-US"/>
                </a:p>
              </c:txPr>
              <c:dLblPos val="t"/>
              <c:showLegendKey val="0"/>
              <c:showVal val="1"/>
              <c:showCatName val="0"/>
              <c:showSerName val="0"/>
              <c:showPercent val="0"/>
              <c:showBubbleSize val="0"/>
            </c:dLbl>
            <c:dLbl>
              <c:idx val="2"/>
              <c:spPr>
                <a:noFill/>
                <a:ln>
                  <a:noFill/>
                </a:ln>
                <a:effectLst/>
              </c:spPr>
              <c:txPr>
                <a:bodyPr wrap="square" lIns="38100" tIns="19050" rIns="38100" bIns="19050" anchor="ctr">
                  <a:spAutoFit/>
                </a:bodyPr>
                <a:lstStyle/>
                <a:p>
                  <a:pPr>
                    <a:defRPr sz="1200">
                      <a:latin typeface="Times New Roman" panose="02020603050405020304" pitchFamily="18" charset="0"/>
                      <a:cs typeface="Times New Roman" panose="02020603050405020304" pitchFamily="18" charset="0"/>
                    </a:defRPr>
                  </a:pPr>
                  <a:endParaRPr lang="en-US"/>
                </a:p>
              </c:txPr>
              <c:dLblPos val="t"/>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sz="1200">
                    <a:latin typeface="Times New Roman" panose="02020603050405020304" pitchFamily="18" charset="0"/>
                    <a:cs typeface="Times New Roman" panose="02020603050405020304" pitchFamily="18" charset="0"/>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15:showLeaderLines val="1"/>
              </c:ext>
            </c:extLst>
          </c:dLbls>
          <c:cat>
            <c:numRef>
              <c:f>Data!$A$2:$A$10</c:f>
              <c:numCache>
                <c:formatCode>General</c:formatCode>
                <c:ptCount val="9"/>
                <c:pt idx="0">
                  <c:v>2016.0</c:v>
                </c:pt>
                <c:pt idx="1">
                  <c:v>2017.0</c:v>
                </c:pt>
                <c:pt idx="2">
                  <c:v>2018.0</c:v>
                </c:pt>
                <c:pt idx="3">
                  <c:v>2019.0</c:v>
                </c:pt>
                <c:pt idx="4">
                  <c:v>2020.0</c:v>
                </c:pt>
                <c:pt idx="5">
                  <c:v>2021.0</c:v>
                </c:pt>
                <c:pt idx="6">
                  <c:v>2022.0</c:v>
                </c:pt>
                <c:pt idx="7">
                  <c:v>2023.0</c:v>
                </c:pt>
                <c:pt idx="8">
                  <c:v>2024.0</c:v>
                </c:pt>
              </c:numCache>
            </c:numRef>
          </c:cat>
          <c:val>
            <c:numRef>
              <c:f>Data!$B$2:$B$10</c:f>
              <c:numCache>
                <c:formatCode>_(* #,##0_);_(* \(#,##0\);_(* "-"??_);_(@_)</c:formatCode>
                <c:ptCount val="9"/>
                <c:pt idx="0">
                  <c:v>87253.0</c:v>
                </c:pt>
                <c:pt idx="1">
                  <c:v>88920.0</c:v>
                </c:pt>
                <c:pt idx="2">
                  <c:v>89861.0</c:v>
                </c:pt>
                <c:pt idx="3">
                  <c:v>90203.0</c:v>
                </c:pt>
              </c:numCache>
            </c:numRef>
          </c:val>
          <c:smooth val="0"/>
          <c:extLst xmlns:c16r2="http://schemas.microsoft.com/office/drawing/2015/06/chart">
            <c:ext xmlns:c16="http://schemas.microsoft.com/office/drawing/2014/chart" uri="{C3380CC4-5D6E-409C-BE32-E72D297353CC}">
              <c16:uniqueId val="{00000005-EEB6-49C1-A55E-E3D146668847}"/>
            </c:ext>
          </c:extLst>
        </c:ser>
        <c:ser>
          <c:idx val="0"/>
          <c:order val="2"/>
          <c:tx>
            <c:strRef>
              <c:f>Data!$C$1</c:f>
              <c:strCache>
                <c:ptCount val="1"/>
                <c:pt idx="0">
                  <c:v>Projected Enrollment</c:v>
                </c:pt>
              </c:strCache>
            </c:strRef>
          </c:tx>
          <c:spPr>
            <a:ln w="25400">
              <a:prstDash val="dash"/>
            </a:ln>
          </c:spPr>
          <c:marker>
            <c:symbol val="none"/>
          </c:marker>
          <c:dLbls>
            <c:dLbl>
              <c:idx val="3"/>
              <c:delete val="1"/>
              <c:extLst xmlns:c16r2="http://schemas.microsoft.com/office/drawing/2015/06/chart">
                <c:ext xmlns:c16="http://schemas.microsoft.com/office/drawing/2014/chart" uri="{C3380CC4-5D6E-409C-BE32-E72D297353CC}">
                  <c16:uniqueId val="{00000003-E42E-4026-9D2E-F34A969FCCA1}"/>
                </c:ext>
                <c:ext xmlns:c15="http://schemas.microsoft.com/office/drawing/2012/chart" uri="{CE6537A1-D6FC-4f65-9D91-7224C49458BB}"/>
              </c:extLst>
            </c:dLbl>
            <c:dLbl>
              <c:idx val="4"/>
              <c:layout>
                <c:manualLayout>
                  <c:x val="-0.0499077399835527"/>
                  <c:y val="-0.037548767215531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CCE1-4E48-BBB0-3BEE54930A3D}"/>
                </c:ex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a:latin typeface="Times New Roman" panose="02020603050405020304" pitchFamily="18" charset="0"/>
                    <a:cs typeface="Times New Roman" panose="02020603050405020304" pitchFamily="18" charset="0"/>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Data!$A$2:$A$10</c:f>
              <c:numCache>
                <c:formatCode>General</c:formatCode>
                <c:ptCount val="9"/>
                <c:pt idx="0">
                  <c:v>2016.0</c:v>
                </c:pt>
                <c:pt idx="1">
                  <c:v>2017.0</c:v>
                </c:pt>
                <c:pt idx="2">
                  <c:v>2018.0</c:v>
                </c:pt>
                <c:pt idx="3">
                  <c:v>2019.0</c:v>
                </c:pt>
                <c:pt idx="4">
                  <c:v>2020.0</c:v>
                </c:pt>
                <c:pt idx="5">
                  <c:v>2021.0</c:v>
                </c:pt>
                <c:pt idx="6">
                  <c:v>2022.0</c:v>
                </c:pt>
                <c:pt idx="7">
                  <c:v>2023.0</c:v>
                </c:pt>
                <c:pt idx="8">
                  <c:v>2024.0</c:v>
                </c:pt>
              </c:numCache>
            </c:numRef>
          </c:cat>
          <c:val>
            <c:numRef>
              <c:f>Data!$C$2:$C$10</c:f>
              <c:numCache>
                <c:formatCode>General</c:formatCode>
                <c:ptCount val="9"/>
                <c:pt idx="3" formatCode="_(* #,##0_);_(* \(#,##0\);_(* &quot;-&quot;??_);_(@_)">
                  <c:v>90203.0</c:v>
                </c:pt>
                <c:pt idx="4" formatCode="_(* #,##0_);_(* \(#,##0\);_(* &quot;-&quot;??_);_(@_)">
                  <c:v>91095.0</c:v>
                </c:pt>
                <c:pt idx="5" formatCode="_(* #,##0_);_(* \(#,##0\);_(* &quot;-&quot;??_);_(@_)">
                  <c:v>91891.0</c:v>
                </c:pt>
                <c:pt idx="6" formatCode="_(* #,##0_);_(* \(#,##0\);_(* &quot;-&quot;??_);_(@_)">
                  <c:v>92756.0</c:v>
                </c:pt>
                <c:pt idx="7" formatCode="_(* #,##0_);_(* \(#,##0\);_(* &quot;-&quot;??_);_(@_)">
                  <c:v>93552.0</c:v>
                </c:pt>
                <c:pt idx="8" formatCode="_(* #,##0_);_(* \(#,##0\);_(* &quot;-&quot;??_);_(@_)">
                  <c:v>94537.0</c:v>
                </c:pt>
              </c:numCache>
            </c:numRef>
          </c:val>
          <c:smooth val="0"/>
          <c:extLst xmlns:c16r2="http://schemas.microsoft.com/office/drawing/2015/06/chart">
            <c:ext xmlns:c16="http://schemas.microsoft.com/office/drawing/2014/chart" uri="{C3380CC4-5D6E-409C-BE32-E72D297353CC}">
              <c16:uniqueId val="{00000004-CCE1-4E48-BBB0-3BEE54930A3D}"/>
            </c:ext>
          </c:extLst>
        </c:ser>
        <c:dLbls>
          <c:showLegendKey val="0"/>
          <c:showVal val="0"/>
          <c:showCatName val="0"/>
          <c:showSerName val="0"/>
          <c:showPercent val="0"/>
          <c:showBubbleSize val="0"/>
        </c:dLbls>
        <c:smooth val="0"/>
        <c:axId val="-597116704"/>
        <c:axId val="-597113184"/>
        <c:extLst xmlns:c16r2="http://schemas.microsoft.com/office/drawing/2015/06/chart">
          <c:ext xmlns:c15="http://schemas.microsoft.com/office/drawing/2012/chart" uri="{02D57815-91ED-43cb-92C2-25804820EDAC}">
            <c15:filteredLineSeries>
              <c15:ser>
                <c:idx val="1"/>
                <c:order val="0"/>
                <c:tx>
                  <c:strRef>
                    <c:extLst xmlns:c16r2="http://schemas.microsoft.com/office/drawing/2015/06/chart">
                      <c:ext uri="{02D57815-91ED-43cb-92C2-25804820EDAC}">
                        <c15:formulaRef>
                          <c15:sqref>Data!$A$1</c15:sqref>
                        </c15:formulaRef>
                      </c:ext>
                    </c:extLst>
                    <c:strCache>
                      <c:ptCount val="1"/>
                      <c:pt idx="0">
                        <c:v> </c:v>
                      </c:pt>
                    </c:strCache>
                  </c:strRef>
                </c:tx>
                <c:marker>
                  <c:symbol val="none"/>
                </c:marker>
                <c:cat>
                  <c:numRef>
                    <c:extLst xmlns:c16r2="http://schemas.microsoft.com/office/drawing/2015/06/chart">
                      <c:ext uri="{02D57815-91ED-43cb-92C2-25804820EDAC}">
                        <c15:formulaRef>
                          <c15:sqref>Data!$A$2:$A$10</c15:sqref>
                        </c15:formulaRef>
                      </c:ext>
                    </c:extLst>
                    <c:numCache>
                      <c:formatCode>General</c:formatCode>
                      <c:ptCount val="9"/>
                      <c:pt idx="0">
                        <c:v>2016.0</c:v>
                      </c:pt>
                      <c:pt idx="1">
                        <c:v>2017.0</c:v>
                      </c:pt>
                      <c:pt idx="2">
                        <c:v>2018.0</c:v>
                      </c:pt>
                      <c:pt idx="3">
                        <c:v>2019.0</c:v>
                      </c:pt>
                      <c:pt idx="4">
                        <c:v>2020.0</c:v>
                      </c:pt>
                      <c:pt idx="5">
                        <c:v>2021.0</c:v>
                      </c:pt>
                      <c:pt idx="6">
                        <c:v>2022.0</c:v>
                      </c:pt>
                      <c:pt idx="7">
                        <c:v>2023.0</c:v>
                      </c:pt>
                      <c:pt idx="8">
                        <c:v>2024.0</c:v>
                      </c:pt>
                    </c:numCache>
                  </c:numRef>
                </c:cat>
                <c:val>
                  <c:numRef>
                    <c:extLst xmlns:c16r2="http://schemas.microsoft.com/office/drawing/2015/06/chart">
                      <c:ext uri="{02D57815-91ED-43cb-92C2-25804820EDAC}">
                        <c15:formulaRef>
                          <c15:sqref>Data!$A$2:$A$10</c15:sqref>
                        </c15:formulaRef>
                      </c:ext>
                    </c:extLst>
                    <c:numCache>
                      <c:formatCode>General</c:formatCode>
                      <c:ptCount val="9"/>
                      <c:pt idx="0">
                        <c:v>2016.0</c:v>
                      </c:pt>
                      <c:pt idx="1">
                        <c:v>2017.0</c:v>
                      </c:pt>
                      <c:pt idx="2">
                        <c:v>2018.0</c:v>
                      </c:pt>
                      <c:pt idx="3">
                        <c:v>2019.0</c:v>
                      </c:pt>
                      <c:pt idx="4">
                        <c:v>2020.0</c:v>
                      </c:pt>
                      <c:pt idx="5">
                        <c:v>2021.0</c:v>
                      </c:pt>
                      <c:pt idx="6">
                        <c:v>2022.0</c:v>
                      </c:pt>
                      <c:pt idx="7">
                        <c:v>2023.0</c:v>
                      </c:pt>
                      <c:pt idx="8">
                        <c:v>2024.0</c:v>
                      </c:pt>
                    </c:numCache>
                  </c:numRef>
                </c:val>
                <c:smooth val="0"/>
                <c:extLst xmlns:c16r2="http://schemas.microsoft.com/office/drawing/2015/06/chart">
                  <c:ext xmlns:c16="http://schemas.microsoft.com/office/drawing/2014/chart" uri="{C3380CC4-5D6E-409C-BE32-E72D297353CC}">
                    <c16:uniqueId val="{00000001-EEB6-49C1-A55E-E3D146668847}"/>
                  </c:ext>
                </c:extLst>
              </c15:ser>
            </c15:filteredLineSeries>
          </c:ext>
        </c:extLst>
      </c:lineChart>
      <c:catAx>
        <c:axId val="-5971167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97113184"/>
        <c:crosses val="autoZero"/>
        <c:auto val="1"/>
        <c:lblAlgn val="ctr"/>
        <c:lblOffset val="100"/>
        <c:noMultiLvlLbl val="0"/>
      </c:catAx>
      <c:valAx>
        <c:axId val="-597113184"/>
        <c:scaling>
          <c:orientation val="minMax"/>
          <c:max val="100000.0"/>
          <c:min val="80000.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97116704"/>
        <c:crosses val="autoZero"/>
        <c:crossBetween val="between"/>
      </c:valAx>
      <c:spPr>
        <a:noFill/>
        <a:ln>
          <a:noFill/>
        </a:ln>
        <a:effectLst/>
      </c:spPr>
    </c:plotArea>
    <c:legend>
      <c:legendPos val="b"/>
      <c:layout>
        <c:manualLayout>
          <c:xMode val="edge"/>
          <c:yMode val="edge"/>
          <c:x val="0.141785260905115"/>
          <c:y val="0.915726024785148"/>
          <c:w val="0.750882402129401"/>
          <c:h val="0.054806517771281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span"/>
    <c:showDLblsOverMax val="0"/>
  </c:chart>
  <c:spPr>
    <a:solidFill>
      <a:schemeClr val="bg1">
        <a:alpha val="0"/>
      </a:schemeClr>
    </a:solidFill>
    <a:ln>
      <a:noFill/>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view3D>
      <c:rotX val="15"/>
      <c:hPercent val="100"/>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326649307176524"/>
          <c:y val="0.0480069065069254"/>
          <c:w val="0.606331026803468"/>
          <c:h val="0.771140652455468"/>
        </c:manualLayout>
      </c:layout>
      <c:bar3DChart>
        <c:barDir val="bar"/>
        <c:grouping val="clustered"/>
        <c:varyColors val="0"/>
        <c:ser>
          <c:idx val="0"/>
          <c:order val="0"/>
          <c:tx>
            <c:strRef>
              <c:f>Sheet1!$B$1</c:f>
              <c:strCache>
                <c:ptCount val="1"/>
                <c:pt idx="0">
                  <c:v>Percent</c:v>
                </c:pt>
              </c:strCache>
            </c:strRef>
          </c:tx>
          <c:spPr>
            <a:solidFill>
              <a:schemeClr val="accent6"/>
            </a:solidFill>
            <a:ln>
              <a:noFill/>
            </a:ln>
            <a:effectLst/>
            <a:sp3d/>
          </c:spPr>
          <c:invertIfNegative val="0"/>
          <c:dPt>
            <c:idx val="0"/>
            <c:invertIfNegative val="0"/>
            <c:bubble3D val="0"/>
            <c:spPr>
              <a:solidFill>
                <a:schemeClr val="accent6"/>
              </a:solidFill>
              <a:ln>
                <a:noFill/>
              </a:ln>
              <a:effectLst/>
              <a:sp3d/>
            </c:spPr>
            <c:extLst xmlns:c16r2="http://schemas.microsoft.com/office/drawing/2015/06/chart">
              <c:ext xmlns:c16="http://schemas.microsoft.com/office/drawing/2014/chart" uri="{C3380CC4-5D6E-409C-BE32-E72D297353CC}">
                <c16:uniqueId val="{00000001-E279-3346-AF62-1FD3AA2DDA15}"/>
              </c:ext>
            </c:extLst>
          </c:dPt>
          <c:dPt>
            <c:idx val="1"/>
            <c:invertIfNegative val="0"/>
            <c:bubble3D val="0"/>
            <c:spPr>
              <a:solidFill>
                <a:schemeClr val="accent6"/>
              </a:solidFill>
              <a:ln>
                <a:noFill/>
              </a:ln>
              <a:effectLst/>
              <a:sp3d/>
            </c:spPr>
            <c:extLst xmlns:c16r2="http://schemas.microsoft.com/office/drawing/2015/06/chart">
              <c:ext xmlns:c16="http://schemas.microsoft.com/office/drawing/2014/chart" uri="{C3380CC4-5D6E-409C-BE32-E72D297353CC}">
                <c16:uniqueId val="{00000003-E279-3346-AF62-1FD3AA2DDA15}"/>
              </c:ext>
            </c:extLst>
          </c:dPt>
          <c:dPt>
            <c:idx val="2"/>
            <c:invertIfNegative val="0"/>
            <c:bubble3D val="0"/>
            <c:spPr>
              <a:solidFill>
                <a:schemeClr val="accent6"/>
              </a:solidFill>
              <a:ln>
                <a:noFill/>
              </a:ln>
              <a:effectLst/>
              <a:sp3d/>
            </c:spPr>
            <c:extLst xmlns:c16r2="http://schemas.microsoft.com/office/drawing/2015/06/chart">
              <c:ext xmlns:c16="http://schemas.microsoft.com/office/drawing/2014/chart" uri="{C3380CC4-5D6E-409C-BE32-E72D297353CC}">
                <c16:uniqueId val="{00000005-E279-3346-AF62-1FD3AA2DDA15}"/>
              </c:ext>
            </c:extLst>
          </c:dPt>
          <c:dPt>
            <c:idx val="3"/>
            <c:invertIfNegative val="0"/>
            <c:bubble3D val="0"/>
            <c:spPr>
              <a:solidFill>
                <a:schemeClr val="accent6"/>
              </a:solidFill>
              <a:ln>
                <a:noFill/>
              </a:ln>
              <a:effectLst/>
              <a:sp3d/>
            </c:spPr>
            <c:extLst xmlns:c16r2="http://schemas.microsoft.com/office/drawing/2015/06/chart">
              <c:ext xmlns:c16="http://schemas.microsoft.com/office/drawing/2014/chart" uri="{C3380CC4-5D6E-409C-BE32-E72D297353CC}">
                <c16:uniqueId val="{00000007-E279-3346-AF62-1FD3AA2DDA15}"/>
              </c:ext>
            </c:extLst>
          </c:dPt>
          <c:dLbls>
            <c:dLbl>
              <c:idx val="0"/>
              <c:layout>
                <c:manualLayout>
                  <c:x val="0.0175669740887134"/>
                  <c:y val="0.020050919964194"/>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1-E279-3346-AF62-1FD3AA2DDA15}"/>
                </c:ext>
                <c:ext xmlns:c15="http://schemas.microsoft.com/office/drawing/2012/chart" uri="{CE6537A1-D6FC-4f65-9D91-7224C49458BB}"/>
              </c:extLst>
            </c:dLbl>
            <c:dLbl>
              <c:idx val="1"/>
              <c:layout>
                <c:manualLayout>
                  <c:x val="0.0140535792709706"/>
                  <c:y val="0.0233923452706163"/>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3-E279-3346-AF62-1FD3AA2DDA15}"/>
                </c:ext>
                <c:ext xmlns:c15="http://schemas.microsoft.com/office/drawing/2012/chart" uri="{CE6537A1-D6FC-4f65-9D91-7224C49458BB}"/>
              </c:extLst>
            </c:dLbl>
            <c:dLbl>
              <c:idx val="2"/>
              <c:layout>
                <c:manualLayout>
                  <c:x val="0.0122968818620993"/>
                  <c:y val="0.0233923452706163"/>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5-E279-3346-AF62-1FD3AA2DDA15}"/>
                </c:ext>
                <c:ext xmlns:c15="http://schemas.microsoft.com/office/drawing/2012/chart" uri="{CE6537A1-D6FC-4f65-9D91-7224C49458BB}"/>
              </c:extLst>
            </c:dLbl>
            <c:dLbl>
              <c:idx val="3"/>
              <c:layout>
                <c:manualLayout>
                  <c:x val="0.0140535792709706"/>
                  <c:y val="0.0167089684076249"/>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7-E279-3346-AF62-1FD3AA2DDA1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All Students</c:v>
                </c:pt>
                <c:pt idx="1">
                  <c:v>Special Education</c:v>
                </c:pt>
                <c:pt idx="2">
                  <c:v>English Language Learners</c:v>
                </c:pt>
                <c:pt idx="3">
                  <c:v>Free/Reduced Lunch</c:v>
                </c:pt>
              </c:strCache>
            </c:strRef>
          </c:cat>
          <c:val>
            <c:numRef>
              <c:f>Sheet1!$B$2:$B$5</c:f>
              <c:numCache>
                <c:formatCode>0.0%</c:formatCode>
                <c:ptCount val="4"/>
                <c:pt idx="0">
                  <c:v>0.0680148139439187</c:v>
                </c:pt>
                <c:pt idx="1">
                  <c:v>0.163963774220725</c:v>
                </c:pt>
                <c:pt idx="2">
                  <c:v>0.131962233770036</c:v>
                </c:pt>
                <c:pt idx="3">
                  <c:v>0.227019498607242</c:v>
                </c:pt>
              </c:numCache>
            </c:numRef>
          </c:val>
          <c:extLst xmlns:c16r2="http://schemas.microsoft.com/office/drawing/2015/06/chart">
            <c:ext xmlns:c16="http://schemas.microsoft.com/office/drawing/2014/chart" uri="{C3380CC4-5D6E-409C-BE32-E72D297353CC}">
              <c16:uniqueId val="{00000008-E279-3346-AF62-1FD3AA2DDA15}"/>
            </c:ext>
          </c:extLst>
        </c:ser>
        <c:dLbls>
          <c:showLegendKey val="0"/>
          <c:showVal val="1"/>
          <c:showCatName val="0"/>
          <c:showSerName val="0"/>
          <c:showPercent val="0"/>
          <c:showBubbleSize val="0"/>
        </c:dLbls>
        <c:gapWidth val="150"/>
        <c:shape val="box"/>
        <c:axId val="-597071344"/>
        <c:axId val="-597068592"/>
        <c:axId val="0"/>
      </c:bar3DChart>
      <c:catAx>
        <c:axId val="-597071344"/>
        <c:scaling>
          <c:orientation val="maxMin"/>
        </c:scaling>
        <c:delete val="0"/>
        <c:axPos val="l"/>
        <c:numFmt formatCode="General" sourceLinked="0"/>
        <c:majorTickMark val="none"/>
        <c:minorTickMark val="none"/>
        <c:tickLblPos val="nextTo"/>
        <c:spPr>
          <a:noFill/>
          <a:ln>
            <a:noFill/>
          </a:ln>
          <a:effectLst/>
        </c:spPr>
        <c:txPr>
          <a:bodyPr rot="0" spcFirstLastPara="1" vertOverflow="ellipsis"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97068592"/>
        <c:crossesAt val="0.0"/>
        <c:auto val="1"/>
        <c:lblAlgn val="ctr"/>
        <c:lblOffset val="0"/>
        <c:tickMarkSkip val="1"/>
        <c:noMultiLvlLbl val="0"/>
      </c:catAx>
      <c:valAx>
        <c:axId val="-597068592"/>
        <c:scaling>
          <c:orientation val="minMax"/>
          <c:max val="0.5"/>
          <c:min val="0.0"/>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high"/>
        <c:crossAx val="-597071344"/>
        <c:crosses val="max"/>
        <c:crossBetween val="between"/>
        <c:majorUnit val="0.1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Unadjusted</c:v>
                </c:pt>
              </c:strCache>
            </c:strRef>
          </c:tx>
          <c:spPr>
            <a:ln w="28575" cap="rnd">
              <a:solidFill>
                <a:schemeClr val="accent1">
                  <a:lumMod val="50000"/>
                </a:schemeClr>
              </a:solidFill>
              <a:round/>
            </a:ln>
            <a:effectLst/>
          </c:spPr>
          <c:marker>
            <c:symbol val="none"/>
          </c:marker>
          <c:dLbls>
            <c:dLbl>
              <c:idx val="0"/>
              <c:delete val="1"/>
              <c:extLst xmlns:c16r2="http://schemas.microsoft.com/office/drawing/2015/06/chart">
                <c:ext xmlns:c16="http://schemas.microsoft.com/office/drawing/2014/chart" uri="{C3380CC4-5D6E-409C-BE32-E72D297353CC}">
                  <c16:uniqueId val="{00000000-411A-4864-B57A-3B48DD831546}"/>
                </c:ext>
                <c:ext xmlns:c15="http://schemas.microsoft.com/office/drawing/2012/chart" uri="{CE6537A1-D6FC-4f65-9D91-7224C49458BB}"/>
              </c:extLst>
            </c:dLbl>
            <c:dLbl>
              <c:idx val="1"/>
              <c:layout>
                <c:manualLayout>
                  <c:x val="-0.0459008546699168"/>
                  <c:y val="-0.0449922002855884"/>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11A-4864-B57A-3B48DD831546}"/>
                </c:ext>
                <c:ext xmlns:c15="http://schemas.microsoft.com/office/drawing/2012/chart" uri="{CE6537A1-D6FC-4f65-9D91-7224C49458BB}"/>
              </c:extLst>
            </c:dLbl>
            <c:dLbl>
              <c:idx val="2"/>
              <c:layout>
                <c:manualLayout>
                  <c:x val="-0.0646629864166795"/>
                  <c:y val="-0.031124574652209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11A-4864-B57A-3B48DD831546}"/>
                </c:ext>
                <c:ext xmlns:c15="http://schemas.microsoft.com/office/drawing/2012/chart" uri="{CE6537A1-D6FC-4f65-9D91-7224C49458BB}"/>
              </c:extLst>
            </c:dLbl>
            <c:dLbl>
              <c:idx val="3"/>
              <c:layout>
                <c:manualLayout>
                  <c:x val="-0.0458664865017335"/>
                  <c:y val="-0.0515151272012161"/>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11A-4864-B57A-3B48DD831546}"/>
                </c:ext>
                <c:ext xmlns:c15="http://schemas.microsoft.com/office/drawing/2012/chart" uri="{CE6537A1-D6FC-4f65-9D91-7224C49458BB}"/>
              </c:extLst>
            </c:dLbl>
            <c:dLbl>
              <c:idx val="4"/>
              <c:layout>
                <c:manualLayout>
                  <c:x val="-0.0351823183187439"/>
                  <c:y val="-0.0431946553514944"/>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11A-4864-B57A-3B48DD831546}"/>
                </c:ext>
                <c:ext xmlns:c15="http://schemas.microsoft.com/office/drawing/2012/chart" uri="{CE6537A1-D6FC-4f65-9D91-7224C49458BB}"/>
              </c:extLst>
            </c:dLbl>
            <c:dLbl>
              <c:idx val="5"/>
              <c:layout>
                <c:manualLayout>
                  <c:x val="-0.0212418300653596"/>
                  <c:y val="-0.033333333333333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411A-4864-B57A-3B48DD831546}"/>
                </c:ext>
                <c:ext xmlns:c15="http://schemas.microsoft.com/office/drawing/2012/chart" uri="{CE6537A1-D6FC-4f65-9D91-7224C49458BB}"/>
              </c:extLst>
            </c:dLbl>
            <c:dLbl>
              <c:idx val="6"/>
              <c:layout>
                <c:manualLayout>
                  <c:x val="-0.0274282049447996"/>
                  <c:y val="0.033492571571147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411A-4864-B57A-3B48DD831546}"/>
                </c:ext>
                <c:ext xmlns:c15="http://schemas.microsoft.com/office/drawing/2012/chart" uri="{CE6537A1-D6FC-4f65-9D91-7224C49458BB}"/>
              </c:extLst>
            </c:dLbl>
            <c:dLbl>
              <c:idx val="7"/>
              <c:layout>
                <c:manualLayout>
                  <c:x val="-0.0409414413586151"/>
                  <c:y val="-0.0262457089923577"/>
                </c:manualLayout>
              </c:layout>
              <c:tx>
                <c:rich>
                  <a:bodyPr/>
                  <a:lstStyle/>
                  <a:p>
                    <a:r>
                      <a:rPr lang="en-US" dirty="0"/>
                      <a:t>$9,852</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411A-4864-B57A-3B48DD831546}"/>
                </c:ext>
                <c:ext xmlns:c15="http://schemas.microsoft.com/office/drawing/2012/chart" uri="{CE6537A1-D6FC-4f65-9D91-7224C49458BB}"/>
              </c:extLst>
            </c:dLbl>
            <c:dLbl>
              <c:idx val="8"/>
              <c:layout>
                <c:manualLayout>
                  <c:x val="-0.0359478410786886"/>
                  <c:y val="-0.0393939393939394"/>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411A-4864-B57A-3B48DD831546}"/>
                </c:ext>
                <c:ext xmlns:c15="http://schemas.microsoft.com/office/drawing/2012/chart" uri="{CE6537A1-D6FC-4f65-9D91-7224C49458BB}"/>
              </c:extLst>
            </c:dLbl>
            <c:dLbl>
              <c:idx val="9"/>
              <c:layout>
                <c:manualLayout>
                  <c:x val="-0.0294921241539968"/>
                  <c:y val="0.038623274699807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411A-4864-B57A-3B48DD831546}"/>
                </c:ext>
                <c:ext xmlns:c15="http://schemas.microsoft.com/office/drawing/2012/chart" uri="{CE6537A1-D6FC-4f65-9D91-7224C49458BB}"/>
              </c:extLst>
            </c:dLbl>
            <c:dLbl>
              <c:idx val="10"/>
              <c:layout>
                <c:manualLayout>
                  <c:x val="-0.0432145539276511"/>
                  <c:y val="-0.0388965947070649"/>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411A-4864-B57A-3B48DD831546}"/>
                </c:ext>
                <c:ext xmlns:c15="http://schemas.microsoft.com/office/drawing/2012/chart" uri="{CE6537A1-D6FC-4f65-9D91-7224C49458BB}"/>
              </c:extLst>
            </c:dLbl>
            <c:dLbl>
              <c:idx val="11"/>
              <c:layout>
                <c:manualLayout>
                  <c:x val="-0.0365778392318705"/>
                  <c:y val="0.0390490430823249"/>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411A-4864-B57A-3B48DD831546}"/>
                </c:ext>
                <c:ext xmlns:c15="http://schemas.microsoft.com/office/drawing/2012/chart" uri="{CE6537A1-D6FC-4f65-9D91-7224C49458BB}"/>
              </c:extLst>
            </c:dLbl>
            <c:dLbl>
              <c:idx val="12"/>
              <c:layout>
                <c:manualLayout>
                  <c:x val="-0.0506983428863042"/>
                  <c:y val="-0.043782448662556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BCC-48F8-B86D-A18DC3417949}"/>
                </c:ext>
                <c:ext xmlns:c15="http://schemas.microsoft.com/office/drawing/2012/chart" uri="{CE6537A1-D6FC-4f65-9D91-7224C49458BB}"/>
              </c:extLst>
            </c:dLbl>
            <c:dLbl>
              <c:idx val="13"/>
              <c:layout>
                <c:manualLayout>
                  <c:x val="-0.0366786332713326"/>
                  <c:y val="0.046019220918919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26E-4C00-B4A4-347E1D307607}"/>
                </c:ext>
                <c:ext xmlns:c15="http://schemas.microsoft.com/office/drawing/2012/chart" uri="{CE6537A1-D6FC-4f65-9D91-7224C49458BB}"/>
              </c:extLst>
            </c:dLbl>
            <c:dLbl>
              <c:idx val="14"/>
              <c:layout>
                <c:manualLayout>
                  <c:x val="-0.0330107699441994"/>
                  <c:y val="0.0394450465019309"/>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AA66-471C-8B8C-6729E14C7295}"/>
                </c:ext>
                <c:ext xmlns:c15="http://schemas.microsoft.com/office/drawing/2012/chart" uri="{CE6537A1-D6FC-4f65-9D91-7224C49458BB}"/>
              </c:extLst>
            </c:dLbl>
            <c:dLbl>
              <c:idx val="15"/>
              <c:layout>
                <c:manualLayout>
                  <c:x val="-0.0330107699441996"/>
                  <c:y val="-0.032870872084942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26E-4C00-B4A4-347E1D307607}"/>
                </c:ext>
                <c:ext xmlns:c15="http://schemas.microsoft.com/office/drawing/2012/chart" uri="{CE6537A1-D6FC-4f65-9D91-7224C49458BB}"/>
              </c:extLst>
            </c:dLbl>
            <c:numFmt formatCode="&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Sheet1!$A$2:$A$17</c:f>
              <c:strCach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strCache>
            </c:strRef>
          </c:cat>
          <c:val>
            <c:numRef>
              <c:f>Sheet1!$B$2:$B$17</c:f>
              <c:numCache>
                <c:formatCode>_(* #,##0_);_(* \(#,##0\);_(* "-"??_);_(@_)</c:formatCode>
                <c:ptCount val="16"/>
                <c:pt idx="0">
                  <c:v>8939.0</c:v>
                </c:pt>
                <c:pt idx="1">
                  <c:v>9374.0</c:v>
                </c:pt>
                <c:pt idx="2">
                  <c:v>10378.0</c:v>
                </c:pt>
                <c:pt idx="3">
                  <c:v>10429.0</c:v>
                </c:pt>
                <c:pt idx="4">
                  <c:v>10776.0</c:v>
                </c:pt>
                <c:pt idx="5">
                  <c:v>10383.0</c:v>
                </c:pt>
                <c:pt idx="6">
                  <c:v>9577.0</c:v>
                </c:pt>
                <c:pt idx="7">
                  <c:v>9852.0</c:v>
                </c:pt>
                <c:pt idx="8">
                  <c:v>10163.0</c:v>
                </c:pt>
                <c:pt idx="9">
                  <c:v>10158.0</c:v>
                </c:pt>
                <c:pt idx="10">
                  <c:v>10365.0</c:v>
                </c:pt>
                <c:pt idx="11">
                  <c:v>10845.0</c:v>
                </c:pt>
                <c:pt idx="12">
                  <c:v>11230.0</c:v>
                </c:pt>
                <c:pt idx="13">
                  <c:v>11505.0</c:v>
                </c:pt>
                <c:pt idx="14">
                  <c:v>11914.0</c:v>
                </c:pt>
                <c:pt idx="15">
                  <c:v>12427.0</c:v>
                </c:pt>
              </c:numCache>
            </c:numRef>
          </c:val>
          <c:smooth val="0"/>
          <c:extLst xmlns:c16r2="http://schemas.microsoft.com/office/drawing/2015/06/chart">
            <c:ext xmlns:c16="http://schemas.microsoft.com/office/drawing/2014/chart" uri="{C3380CC4-5D6E-409C-BE32-E72D297353CC}">
              <c16:uniqueId val="{0000000C-411A-4864-B57A-3B48DD831546}"/>
            </c:ext>
          </c:extLst>
        </c:ser>
        <c:ser>
          <c:idx val="1"/>
          <c:order val="1"/>
          <c:tx>
            <c:strRef>
              <c:f>Sheet1!$C$1</c:f>
              <c:strCache>
                <c:ptCount val="1"/>
                <c:pt idx="0">
                  <c:v>Adjusted</c:v>
                </c:pt>
              </c:strCache>
            </c:strRef>
          </c:tx>
          <c:spPr>
            <a:ln w="28575" cap="rnd">
              <a:solidFill>
                <a:srgbClr val="C00000"/>
              </a:solidFill>
              <a:round/>
            </a:ln>
            <a:effectLst/>
          </c:spPr>
          <c:marker>
            <c:symbol val="none"/>
          </c:marker>
          <c:dLbls>
            <c:dLbl>
              <c:idx val="0"/>
              <c:layout>
                <c:manualLayout>
                  <c:x val="-0.057652746531679"/>
                  <c:y val="0.00100269101147297"/>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AA66-471C-8B8C-6729E14C7295}"/>
                </c:ext>
                <c:ext xmlns:c15="http://schemas.microsoft.com/office/drawing/2012/chart" uri="{CE6537A1-D6FC-4f65-9D91-7224C49458BB}"/>
              </c:extLst>
            </c:dLbl>
            <c:dLbl>
              <c:idx val="1"/>
              <c:layout>
                <c:manualLayout>
                  <c:x val="-0.0338066847447537"/>
                  <c:y val="0.0440947778071059"/>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BCC-48F8-B86D-A18DC3417949}"/>
                </c:ext>
                <c:ext xmlns:c15="http://schemas.microsoft.com/office/drawing/2012/chart" uri="{CE6537A1-D6FC-4f65-9D91-7224C49458BB}"/>
              </c:extLst>
            </c:dLbl>
            <c:dLbl>
              <c:idx val="2"/>
              <c:layout>
                <c:manualLayout>
                  <c:x val="-0.0351627756348749"/>
                  <c:y val="0.0580005243809988"/>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411A-4864-B57A-3B48DD831546}"/>
                </c:ext>
                <c:ext xmlns:c15="http://schemas.microsoft.com/office/drawing/2012/chart" uri="{CE6537A1-D6FC-4f65-9D91-7224C49458BB}"/>
              </c:extLst>
            </c:dLbl>
            <c:dLbl>
              <c:idx val="3"/>
              <c:layout>
                <c:manualLayout>
                  <c:x val="-0.0383648894294396"/>
                  <c:y val="0.0390118063019641"/>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BCC-48F8-B86D-A18DC3417949}"/>
                </c:ext>
                <c:ext xmlns:c15="http://schemas.microsoft.com/office/drawing/2012/chart" uri="{CE6537A1-D6FC-4f65-9D91-7224C49458BB}"/>
              </c:extLst>
            </c:dLbl>
            <c:dLbl>
              <c:idx val="4"/>
              <c:layout>
                <c:manualLayout>
                  <c:x val="-0.0370713160669069"/>
                  <c:y val="0.0412164500338155"/>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BCC-48F8-B86D-A18DC3417949}"/>
                </c:ext>
                <c:ext xmlns:c15="http://schemas.microsoft.com/office/drawing/2012/chart" uri="{CE6537A1-D6FC-4f65-9D91-7224C49458BB}"/>
              </c:extLst>
            </c:dLbl>
            <c:dLbl>
              <c:idx val="5"/>
              <c:layout>
                <c:manualLayout>
                  <c:x val="-0.0531200953759989"/>
                  <c:y val="0.0440948513602459"/>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BCC-48F8-B86D-A18DC3417949}"/>
                </c:ext>
                <c:ext xmlns:c15="http://schemas.microsoft.com/office/drawing/2012/chart" uri="{CE6537A1-D6FC-4f65-9D91-7224C49458BB}"/>
              </c:extLst>
            </c:dLbl>
            <c:dLbl>
              <c:idx val="6"/>
              <c:layout>
                <c:manualLayout>
                  <c:x val="-0.0515255856571718"/>
                  <c:y val="0.0363259372145637"/>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411A-4864-B57A-3B48DD831546}"/>
                </c:ext>
                <c:ext xmlns:c15="http://schemas.microsoft.com/office/drawing/2012/chart" uri="{CE6537A1-D6FC-4f65-9D91-7224C49458BB}"/>
              </c:extLst>
            </c:dLbl>
            <c:dLbl>
              <c:idx val="8"/>
              <c:layout>
                <c:manualLayout>
                  <c:x val="-0.0343286014687434"/>
                  <c:y val="0.0397152606000151"/>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411A-4864-B57A-3B48DD831546}"/>
                </c:ext>
                <c:ext xmlns:c15="http://schemas.microsoft.com/office/drawing/2012/chart" uri="{CE6537A1-D6FC-4f65-9D91-7224C49458BB}"/>
              </c:extLst>
            </c:dLbl>
            <c:dLbl>
              <c:idx val="9"/>
              <c:layout>
                <c:manualLayout>
                  <c:x val="-0.033035607443895"/>
                  <c:y val="0.050669025777234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BCC-48F8-B86D-A18DC3417949}"/>
                </c:ext>
                <c:ext xmlns:c15="http://schemas.microsoft.com/office/drawing/2012/chart" uri="{CE6537A1-D6FC-4f65-9D91-7224C49458BB}"/>
              </c:extLst>
            </c:dLbl>
            <c:numFmt formatCode="&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Sheet1!$A$2:$A$17</c:f>
              <c:strCach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strCache>
            </c:strRef>
          </c:cat>
          <c:val>
            <c:numRef>
              <c:f>Sheet1!$C$2:$C$17</c:f>
              <c:numCache>
                <c:formatCode>_(* #,##0_);_(* \(#,##0\);_(* "-"??_);_(@_)</c:formatCode>
                <c:ptCount val="16"/>
                <c:pt idx="0">
                  <c:v>8939.0</c:v>
                </c:pt>
                <c:pt idx="1">
                  <c:v>9030.129648241207</c:v>
                </c:pt>
                <c:pt idx="2">
                  <c:v>9744.887327979544</c:v>
                </c:pt>
                <c:pt idx="3">
                  <c:v>9443.626315230096</c:v>
                </c:pt>
                <c:pt idx="4">
                  <c:v>9623.490389363542</c:v>
                </c:pt>
                <c:pt idx="5">
                  <c:v>9183.662537199807</c:v>
                </c:pt>
                <c:pt idx="6">
                  <c:v>8304.020136869196</c:v>
                </c:pt>
                <c:pt idx="7">
                  <c:v>8299.292070397466</c:v>
                </c:pt>
                <c:pt idx="8">
                  <c:v>8421.137919706767</c:v>
                </c:pt>
                <c:pt idx="9">
                  <c:v>8287.533515487345</c:v>
                </c:pt>
                <c:pt idx="10">
                  <c:v>8395.301181148106</c:v>
                </c:pt>
                <c:pt idx="11">
                  <c:v>8725.210734722912</c:v>
                </c:pt>
                <c:pt idx="12">
                  <c:v>8871.763171396605</c:v>
                </c:pt>
                <c:pt idx="13">
                  <c:v>8888.663421003842</c:v>
                </c:pt>
                <c:pt idx="14">
                  <c:v>9058.656618740701</c:v>
                </c:pt>
                <c:pt idx="15">
                  <c:v>9227.363946198415</c:v>
                </c:pt>
              </c:numCache>
            </c:numRef>
          </c:val>
          <c:smooth val="0"/>
          <c:extLst xmlns:c16r2="http://schemas.microsoft.com/office/drawing/2015/06/chart">
            <c:ext xmlns:c16="http://schemas.microsoft.com/office/drawing/2014/chart" uri="{C3380CC4-5D6E-409C-BE32-E72D297353CC}">
              <c16:uniqueId val="{00000010-411A-4864-B57A-3B48DD831546}"/>
            </c:ext>
          </c:extLst>
        </c:ser>
        <c:dLbls>
          <c:showLegendKey val="0"/>
          <c:showVal val="0"/>
          <c:showCatName val="0"/>
          <c:showSerName val="0"/>
          <c:showPercent val="0"/>
          <c:showBubbleSize val="0"/>
        </c:dLbls>
        <c:smooth val="0"/>
        <c:axId val="-596289056"/>
        <c:axId val="-596286304"/>
      </c:lineChart>
      <c:catAx>
        <c:axId val="-59628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500000" spcFirstLastPara="1" vertOverflow="ellipsis"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96286304"/>
        <c:crosses val="autoZero"/>
        <c:auto val="1"/>
        <c:lblAlgn val="ctr"/>
        <c:lblOffset val="100"/>
        <c:tickLblSkip val="1"/>
        <c:noMultiLvlLbl val="0"/>
      </c:catAx>
      <c:valAx>
        <c:axId val="-596286304"/>
        <c:scaling>
          <c:orientation val="minMax"/>
          <c:min val="7500.0"/>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9628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84475754716909"/>
          <c:y val="0.0447916666666668"/>
          <c:w val="0.895408594487047"/>
          <c:h val="0.80885178531788"/>
        </c:manualLayout>
      </c:layout>
      <c:barChart>
        <c:barDir val="col"/>
        <c:grouping val="clustered"/>
        <c:varyColors val="0"/>
        <c:ser>
          <c:idx val="0"/>
          <c:order val="0"/>
          <c:tx>
            <c:strRef>
              <c:f>Sheet1!$B$1</c:f>
              <c:strCache>
                <c:ptCount val="1"/>
                <c:pt idx="0">
                  <c:v>Cost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2"/>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1-5046-4AAF-BC53-E5FBC664E14A}"/>
              </c:ext>
            </c:extLst>
          </c:dPt>
          <c:dPt>
            <c:idx val="8"/>
            <c:invertIfNegative val="0"/>
            <c:bubble3D val="0"/>
            <c:spPr>
              <a:solidFill>
                <a:srgbClr val="FF0000"/>
              </a:soli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8-C8C1-466E-B257-FB0ED9DAA9C9}"/>
              </c:ext>
            </c:extLst>
          </c:dPt>
          <c:dPt>
            <c:idx val="9"/>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3-2870-4931-9DA9-B2BBB8EE3E54}"/>
              </c:ext>
            </c:extLst>
          </c:dPt>
          <c:dLbls>
            <c:spPr>
              <a:noFill/>
              <a:ln>
                <a:noFill/>
              </a:ln>
              <a:effectLst/>
            </c:spPr>
            <c:txPr>
              <a:bodyPr rot="-2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Sheet1!$A$2:$A$11</c:f>
              <c:strCache>
                <c:ptCount val="10"/>
                <c:pt idx="0">
                  <c:v>Arlington</c:v>
                </c:pt>
                <c:pt idx="1">
                  <c:v>Falls Church</c:v>
                </c:pt>
                <c:pt idx="2">
                  <c:v>Alexandria</c:v>
                </c:pt>
                <c:pt idx="3">
                  <c:v>Montgomery</c:v>
                </c:pt>
                <c:pt idx="4">
                  <c:v>Fairfax</c:v>
                </c:pt>
                <c:pt idx="5">
                  <c:v>Loudoun </c:v>
                </c:pt>
                <c:pt idx="6">
                  <c:v>Prince George's</c:v>
                </c:pt>
                <c:pt idx="7">
                  <c:v>Manassas City</c:v>
                </c:pt>
                <c:pt idx="8">
                  <c:v>Prince William</c:v>
                </c:pt>
                <c:pt idx="9">
                  <c:v>Manassas Park</c:v>
                </c:pt>
              </c:strCache>
            </c:strRef>
          </c:cat>
          <c:val>
            <c:numRef>
              <c:f>Sheet1!$B$2:$B$11</c:f>
              <c:numCache>
                <c:formatCode>"$"#,##0</c:formatCode>
                <c:ptCount val="10"/>
                <c:pt idx="0">
                  <c:v>19348.0</c:v>
                </c:pt>
                <c:pt idx="1">
                  <c:v>18544.0</c:v>
                </c:pt>
                <c:pt idx="2">
                  <c:v>17606.0</c:v>
                </c:pt>
                <c:pt idx="3">
                  <c:v>16281.0</c:v>
                </c:pt>
                <c:pt idx="4">
                  <c:v>15293.0</c:v>
                </c:pt>
                <c:pt idx="5">
                  <c:v>14260.0</c:v>
                </c:pt>
                <c:pt idx="6">
                  <c:v>14093.0</c:v>
                </c:pt>
                <c:pt idx="7">
                  <c:v>12855.0</c:v>
                </c:pt>
                <c:pt idx="8">
                  <c:v>11633.0</c:v>
                </c:pt>
                <c:pt idx="9">
                  <c:v>11113.0</c:v>
                </c:pt>
              </c:numCache>
            </c:numRef>
          </c:val>
          <c:extLst xmlns:c16r2="http://schemas.microsoft.com/office/drawing/2015/06/chart">
            <c:ext xmlns:c16="http://schemas.microsoft.com/office/drawing/2014/chart" uri="{C3380CC4-5D6E-409C-BE32-E72D297353CC}">
              <c16:uniqueId val="{00000006-2870-4931-9DA9-B2BBB8EE3E54}"/>
            </c:ext>
          </c:extLst>
        </c:ser>
        <c:dLbls>
          <c:showLegendKey val="0"/>
          <c:showVal val="0"/>
          <c:showCatName val="0"/>
          <c:showSerName val="0"/>
          <c:showPercent val="0"/>
          <c:showBubbleSize val="0"/>
        </c:dLbls>
        <c:gapWidth val="100"/>
        <c:overlap val="-24"/>
        <c:axId val="-596242240"/>
        <c:axId val="-596239760"/>
      </c:barChart>
      <c:catAx>
        <c:axId val="-596242240"/>
        <c:scaling>
          <c:orientation val="minMax"/>
        </c:scaling>
        <c:delete val="0"/>
        <c:axPos val="b"/>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1200000" spcFirstLastPara="1" vertOverflow="ellipsis"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96239760"/>
        <c:crosses val="autoZero"/>
        <c:auto val="1"/>
        <c:lblAlgn val="ctr"/>
        <c:lblOffset val="100"/>
        <c:noMultiLvlLbl val="0"/>
      </c:catAx>
      <c:valAx>
        <c:axId val="-596239760"/>
        <c:scaling>
          <c:orientation val="minMax"/>
          <c:min val="6000.0"/>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96242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389098804134"/>
          <c:y val="0.036214709023874"/>
          <c:w val="0.794022803601163"/>
          <c:h val="0.815961119266872"/>
        </c:manualLayout>
      </c:layout>
      <c:lineChart>
        <c:grouping val="standard"/>
        <c:varyColors val="0"/>
        <c:ser>
          <c:idx val="2"/>
          <c:order val="1"/>
          <c:tx>
            <c:strRef>
              <c:f>Data!$B$1</c:f>
              <c:strCache>
                <c:ptCount val="1"/>
                <c:pt idx="0">
                  <c:v>Actual</c:v>
                </c:pt>
              </c:strCache>
            </c:strRef>
          </c:tx>
          <c:spPr>
            <a:ln w="38100" cap="rnd">
              <a:solidFill>
                <a:schemeClr val="tx1"/>
              </a:solidFill>
              <a:round/>
            </a:ln>
            <a:effectLst/>
          </c:spPr>
          <c:marker>
            <c:symbol val="none"/>
          </c:marker>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t"/>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t"/>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t"/>
              <c:showLegendKey val="0"/>
              <c:showVal val="1"/>
              <c:showCatName val="0"/>
              <c:showSerName val="0"/>
              <c:showPercent val="0"/>
              <c:showBubbleSize val="0"/>
            </c:dLbl>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Data!$A$2:$A$12</c:f>
              <c:numCache>
                <c:formatCode>General</c:formatCode>
                <c:ptCount val="11"/>
                <c:pt idx="0">
                  <c:v>2014.0</c:v>
                </c:pt>
                <c:pt idx="1">
                  <c:v>2015.0</c:v>
                </c:pt>
                <c:pt idx="2">
                  <c:v>2016.0</c:v>
                </c:pt>
                <c:pt idx="3">
                  <c:v>2017.0</c:v>
                </c:pt>
                <c:pt idx="4">
                  <c:v>2018.0</c:v>
                </c:pt>
                <c:pt idx="5">
                  <c:v>2019.0</c:v>
                </c:pt>
                <c:pt idx="6">
                  <c:v>2020.0</c:v>
                </c:pt>
                <c:pt idx="7">
                  <c:v>2021.0</c:v>
                </c:pt>
                <c:pt idx="8">
                  <c:v>2022.0</c:v>
                </c:pt>
                <c:pt idx="9">
                  <c:v>2023.0</c:v>
                </c:pt>
                <c:pt idx="10">
                  <c:v>2024.0</c:v>
                </c:pt>
              </c:numCache>
            </c:numRef>
          </c:cat>
          <c:val>
            <c:numRef>
              <c:f>Data!$B$2:$B$12</c:f>
              <c:numCache>
                <c:formatCode>"$"#,##0.00_);\("$"#,##0.00\)</c:formatCode>
                <c:ptCount val="11"/>
                <c:pt idx="0">
                  <c:v>74.69</c:v>
                </c:pt>
                <c:pt idx="1">
                  <c:v>77.277</c:v>
                </c:pt>
                <c:pt idx="2">
                  <c:v>84.52299999999998</c:v>
                </c:pt>
                <c:pt idx="3">
                  <c:v>89.713</c:v>
                </c:pt>
                <c:pt idx="4">
                  <c:v>101.045</c:v>
                </c:pt>
                <c:pt idx="5">
                  <c:v>106.24</c:v>
                </c:pt>
                <c:pt idx="6">
                  <c:v>111.59</c:v>
                </c:pt>
              </c:numCache>
            </c:numRef>
          </c:val>
          <c:smooth val="0"/>
          <c:extLst xmlns:c16r2="http://schemas.microsoft.com/office/drawing/2015/06/chart">
            <c:ext xmlns:c16="http://schemas.microsoft.com/office/drawing/2014/chart" uri="{C3380CC4-5D6E-409C-BE32-E72D297353CC}">
              <c16:uniqueId val="{00000003-E805-4601-9458-230A0343E37F}"/>
            </c:ext>
          </c:extLst>
        </c:ser>
        <c:ser>
          <c:idx val="0"/>
          <c:order val="2"/>
          <c:tx>
            <c:strRef>
              <c:f>Data!$C$1</c:f>
              <c:strCache>
                <c:ptCount val="1"/>
                <c:pt idx="0">
                  <c:v>Projected</c:v>
                </c:pt>
              </c:strCache>
            </c:strRef>
          </c:tx>
          <c:spPr>
            <a:ln w="38100" cap="rnd">
              <a:solidFill>
                <a:schemeClr val="accent5"/>
              </a:solidFill>
              <a:prstDash val="dashDot"/>
              <a:round/>
            </a:ln>
            <a:effectLst/>
          </c:spPr>
          <c:marker>
            <c:symbol val="none"/>
          </c:marker>
          <c:dLbls>
            <c:dLbl>
              <c:idx val="4"/>
              <c:delete val="1"/>
              <c:extLst xmlns:c16r2="http://schemas.microsoft.com/office/drawing/2015/06/chart">
                <c:ext xmlns:c16="http://schemas.microsoft.com/office/drawing/2014/chart" uri="{C3380CC4-5D6E-409C-BE32-E72D297353CC}">
                  <c16:uniqueId val="{00000004-E805-4601-9458-230A0343E37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Data!$A$2:$A$12</c:f>
              <c:numCache>
                <c:formatCode>General</c:formatCode>
                <c:ptCount val="11"/>
                <c:pt idx="0">
                  <c:v>2014.0</c:v>
                </c:pt>
                <c:pt idx="1">
                  <c:v>2015.0</c:v>
                </c:pt>
                <c:pt idx="2">
                  <c:v>2016.0</c:v>
                </c:pt>
                <c:pt idx="3">
                  <c:v>2017.0</c:v>
                </c:pt>
                <c:pt idx="4">
                  <c:v>2018.0</c:v>
                </c:pt>
                <c:pt idx="5">
                  <c:v>2019.0</c:v>
                </c:pt>
                <c:pt idx="6">
                  <c:v>2020.0</c:v>
                </c:pt>
                <c:pt idx="7">
                  <c:v>2021.0</c:v>
                </c:pt>
                <c:pt idx="8">
                  <c:v>2022.0</c:v>
                </c:pt>
                <c:pt idx="9">
                  <c:v>2023.0</c:v>
                </c:pt>
                <c:pt idx="10">
                  <c:v>2024.0</c:v>
                </c:pt>
              </c:numCache>
            </c:numRef>
          </c:cat>
          <c:val>
            <c:numRef>
              <c:f>Data!$C$2:$C$12</c:f>
              <c:numCache>
                <c:formatCode>General</c:formatCode>
                <c:ptCount val="11"/>
                <c:pt idx="6" formatCode="&quot;$&quot;#,##0.00_);\(&quot;$&quot;#,##0.00\)">
                  <c:v>111.59</c:v>
                </c:pt>
                <c:pt idx="7" formatCode="&quot;$&quot;#,##0.00_);\(&quot;$&quot;#,##0.00\)">
                  <c:v>116.54</c:v>
                </c:pt>
                <c:pt idx="8" formatCode="&quot;$&quot;#,##0.00_);\(&quot;$&quot;#,##0.00\)">
                  <c:v>120.19</c:v>
                </c:pt>
                <c:pt idx="9" formatCode="&quot;$&quot;#,##0.00_);\(&quot;$&quot;#,##0.00\)">
                  <c:v>126.77</c:v>
                </c:pt>
                <c:pt idx="10" formatCode="&quot;$&quot;#,##0.00_);\(&quot;$&quot;#,##0.00\)">
                  <c:v>130.26</c:v>
                </c:pt>
              </c:numCache>
            </c:numRef>
          </c:val>
          <c:smooth val="0"/>
          <c:extLst xmlns:c16r2="http://schemas.microsoft.com/office/drawing/2015/06/chart">
            <c:ext xmlns:c16="http://schemas.microsoft.com/office/drawing/2014/chart" uri="{C3380CC4-5D6E-409C-BE32-E72D297353CC}">
              <c16:uniqueId val="{00000005-E805-4601-9458-230A0343E37F}"/>
            </c:ext>
          </c:extLst>
        </c:ser>
        <c:dLbls>
          <c:showLegendKey val="0"/>
          <c:showVal val="0"/>
          <c:showCatName val="0"/>
          <c:showSerName val="0"/>
          <c:showPercent val="0"/>
          <c:showBubbleSize val="0"/>
        </c:dLbls>
        <c:smooth val="0"/>
        <c:axId val="-639061200"/>
        <c:axId val="-639058640"/>
        <c:extLst xmlns:c16r2="http://schemas.microsoft.com/office/drawing/2015/06/chart">
          <c:ext xmlns:c15="http://schemas.microsoft.com/office/drawing/2012/chart" uri="{02D57815-91ED-43cb-92C2-25804820EDAC}">
            <c15:filteredLineSeries>
              <c15:ser>
                <c:idx val="1"/>
                <c:order val="0"/>
                <c:tx>
                  <c:strRef>
                    <c:extLst xmlns:c16r2="http://schemas.microsoft.com/office/drawing/2015/06/chart">
                      <c:ext uri="{02D57815-91ED-43cb-92C2-25804820EDAC}">
                        <c15:formulaRef>
                          <c15:sqref>Data!$A$1</c15:sqref>
                        </c15:formulaRef>
                      </c:ext>
                    </c:extLst>
                    <c:strCache>
                      <c:ptCount val="1"/>
                      <c:pt idx="0">
                        <c:v> </c:v>
                      </c:pt>
                    </c:strCache>
                  </c:strRef>
                </c:tx>
                <c:spPr>
                  <a:ln w="28575" cap="rnd">
                    <a:solidFill>
                      <a:schemeClr val="accent2"/>
                    </a:solidFill>
                    <a:round/>
                  </a:ln>
                  <a:effectLst/>
                </c:spPr>
                <c:marker>
                  <c:symbol val="none"/>
                </c:marker>
                <c:cat>
                  <c:numRef>
                    <c:extLst xmlns:c16r2="http://schemas.microsoft.com/office/drawing/2015/06/chart">
                      <c:ext uri="{02D57815-91ED-43cb-92C2-25804820EDAC}">
                        <c15:formulaRef>
                          <c15:sqref>Data!$A$2:$A$12</c15:sqref>
                        </c15:formulaRef>
                      </c:ext>
                    </c:extLst>
                    <c:numCache>
                      <c:formatCode>General</c:formatCode>
                      <c:ptCount val="11"/>
                      <c:pt idx="0">
                        <c:v>2014.0</c:v>
                      </c:pt>
                      <c:pt idx="1">
                        <c:v>2015.0</c:v>
                      </c:pt>
                      <c:pt idx="2">
                        <c:v>2016.0</c:v>
                      </c:pt>
                      <c:pt idx="3">
                        <c:v>2017.0</c:v>
                      </c:pt>
                      <c:pt idx="4">
                        <c:v>2018.0</c:v>
                      </c:pt>
                      <c:pt idx="5">
                        <c:v>2019.0</c:v>
                      </c:pt>
                      <c:pt idx="6">
                        <c:v>2020.0</c:v>
                      </c:pt>
                      <c:pt idx="7">
                        <c:v>2021.0</c:v>
                      </c:pt>
                      <c:pt idx="8">
                        <c:v>2022.0</c:v>
                      </c:pt>
                      <c:pt idx="9">
                        <c:v>2023.0</c:v>
                      </c:pt>
                      <c:pt idx="10">
                        <c:v>2024.0</c:v>
                      </c:pt>
                    </c:numCache>
                  </c:numRef>
                </c:cat>
                <c:val>
                  <c:numRef>
                    <c:extLst xmlns:c16r2="http://schemas.microsoft.com/office/drawing/2015/06/chart">
                      <c:ext uri="{02D57815-91ED-43cb-92C2-25804820EDAC}">
                        <c15:formulaRef>
                          <c15:sqref>Data!$A$2:$A$12</c15:sqref>
                        </c15:formulaRef>
                      </c:ext>
                    </c:extLst>
                    <c:numCache>
                      <c:formatCode>General</c:formatCode>
                      <c:ptCount val="11"/>
                      <c:pt idx="0">
                        <c:v>2014.0</c:v>
                      </c:pt>
                      <c:pt idx="1">
                        <c:v>2015.0</c:v>
                      </c:pt>
                      <c:pt idx="2">
                        <c:v>2016.0</c:v>
                      </c:pt>
                      <c:pt idx="3">
                        <c:v>2017.0</c:v>
                      </c:pt>
                      <c:pt idx="4">
                        <c:v>2018.0</c:v>
                      </c:pt>
                      <c:pt idx="5">
                        <c:v>2019.0</c:v>
                      </c:pt>
                      <c:pt idx="6">
                        <c:v>2020.0</c:v>
                      </c:pt>
                      <c:pt idx="7">
                        <c:v>2021.0</c:v>
                      </c:pt>
                      <c:pt idx="8">
                        <c:v>2022.0</c:v>
                      </c:pt>
                      <c:pt idx="9">
                        <c:v>2023.0</c:v>
                      </c:pt>
                      <c:pt idx="10">
                        <c:v>2024.0</c:v>
                      </c:pt>
                    </c:numCache>
                  </c:numRef>
                </c:val>
                <c:smooth val="0"/>
                <c:extLst xmlns:c16r2="http://schemas.microsoft.com/office/drawing/2015/06/chart">
                  <c:ext xmlns:c16="http://schemas.microsoft.com/office/drawing/2014/chart" uri="{C3380CC4-5D6E-409C-BE32-E72D297353CC}">
                    <c16:uniqueId val="{00000006-E805-4601-9458-230A0343E37F}"/>
                  </c:ext>
                </c:extLst>
              </c15:ser>
            </c15:filteredLineSeries>
          </c:ext>
        </c:extLst>
      </c:lineChart>
      <c:catAx>
        <c:axId val="-63906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639058640"/>
        <c:crosses val="autoZero"/>
        <c:auto val="1"/>
        <c:lblAlgn val="ctr"/>
        <c:lblOffset val="100"/>
        <c:noMultiLvlLbl val="0"/>
      </c:catAx>
      <c:valAx>
        <c:axId val="-639058640"/>
        <c:scaling>
          <c:orientation val="minMax"/>
          <c:min val="60.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63906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span"/>
    <c:showDLblsOverMax val="0"/>
  </c:chart>
  <c:spPr>
    <a:solidFill>
      <a:schemeClr val="bg1">
        <a:alpha val="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svg"/><Relationship Id="rId5" Type="http://schemas.openxmlformats.org/officeDocument/2006/relationships/image" Target="../media/image9.png"/><Relationship Id="rId6" Type="http://schemas.openxmlformats.org/officeDocument/2006/relationships/image" Target="../media/image12.svg"/><Relationship Id="rId7" Type="http://schemas.openxmlformats.org/officeDocument/2006/relationships/image" Target="../media/image10.png"/><Relationship Id="rId8" Type="http://schemas.openxmlformats.org/officeDocument/2006/relationships/image" Target="../media/image14.svg"/><Relationship Id="rId1" Type="http://schemas.openxmlformats.org/officeDocument/2006/relationships/image" Target="../media/image7.png"/><Relationship Id="rId2"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svg"/><Relationship Id="rId5" Type="http://schemas.openxmlformats.org/officeDocument/2006/relationships/image" Target="../media/image9.png"/><Relationship Id="rId6" Type="http://schemas.openxmlformats.org/officeDocument/2006/relationships/image" Target="../media/image12.svg"/><Relationship Id="rId7" Type="http://schemas.openxmlformats.org/officeDocument/2006/relationships/image" Target="../media/image10.png"/><Relationship Id="rId8" Type="http://schemas.openxmlformats.org/officeDocument/2006/relationships/image" Target="../media/image14.svg"/><Relationship Id="rId1" Type="http://schemas.openxmlformats.org/officeDocument/2006/relationships/image" Target="../media/image7.png"/><Relationship Id="rId2"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E473F3-D7BA-47A4-AD03-D3AD15069869}" type="doc">
      <dgm:prSet loTypeId="urn:microsoft.com/office/officeart/2018/2/layout/IconLabelDescriptionList" loCatId="icon" qsTypeId="urn:microsoft.com/office/officeart/2005/8/quickstyle/simple4" qsCatId="simple" csTypeId="urn:microsoft.com/office/officeart/2018/5/colors/Iconchunking_neutralbg_colorful1" csCatId="colorful" phldr="1"/>
      <dgm:spPr/>
      <dgm:t>
        <a:bodyPr/>
        <a:lstStyle/>
        <a:p>
          <a:endParaRPr lang="en-US"/>
        </a:p>
      </dgm:t>
    </dgm:pt>
    <dgm:pt modelId="{557BA20A-A70D-4BDC-BB33-C6AE7A02E88E}">
      <dgm:prSet phldrT="[Text]" custT="1"/>
      <dgm:spPr/>
      <dgm:t>
        <a:bodyPr/>
        <a:lstStyle/>
        <a:p>
          <a:pPr>
            <a:lnSpc>
              <a:spcPct val="100000"/>
            </a:lnSpc>
            <a:defRPr b="1"/>
          </a:pPr>
          <a:r>
            <a:rPr lang="en-US" sz="2000" dirty="0">
              <a:latin typeface="Times New Roman" panose="02020603050405020304" pitchFamily="18" charset="0"/>
              <a:cs typeface="Times New Roman" panose="02020603050405020304" pitchFamily="18" charset="0"/>
            </a:rPr>
            <a:t>Added to CIP</a:t>
          </a:r>
        </a:p>
      </dgm:t>
    </dgm:pt>
    <dgm:pt modelId="{C3CA8625-A6B6-410C-8350-A8BB85D1824A}" type="parTrans" cxnId="{8FE1311B-D0FF-4618-AD16-62D15D1DD389}">
      <dgm:prSet/>
      <dgm:spPr/>
      <dgm:t>
        <a:bodyPr/>
        <a:lstStyle/>
        <a:p>
          <a:endParaRPr lang="en-US">
            <a:latin typeface="Times New Roman" panose="02020603050405020304" pitchFamily="18" charset="0"/>
            <a:cs typeface="Times New Roman" panose="02020603050405020304" pitchFamily="18" charset="0"/>
          </a:endParaRPr>
        </a:p>
      </dgm:t>
    </dgm:pt>
    <dgm:pt modelId="{66B957A0-1914-4CFD-B267-887C7C1816B4}" type="sibTrans" cxnId="{8FE1311B-D0FF-4618-AD16-62D15D1DD389}">
      <dgm:prSet/>
      <dgm:spPr/>
      <dgm:t>
        <a:bodyPr/>
        <a:lstStyle/>
        <a:p>
          <a:endParaRPr lang="en-US">
            <a:latin typeface="Times New Roman" panose="02020603050405020304" pitchFamily="18" charset="0"/>
            <a:cs typeface="Times New Roman" panose="02020603050405020304" pitchFamily="18" charset="0"/>
          </a:endParaRPr>
        </a:p>
      </dgm:t>
    </dgm:pt>
    <dgm:pt modelId="{B9CB7BC4-2E1C-4DE1-A737-9D54267AEA47}">
      <dgm:prSet custT="1"/>
      <dgm:spPr/>
      <dgm:t>
        <a:bodyPr/>
        <a:lstStyle/>
        <a:p>
          <a:pPr>
            <a:lnSpc>
              <a:spcPct val="100000"/>
            </a:lnSpc>
          </a:pPr>
          <a:r>
            <a:rPr lang="en-US" sz="1600" b="0" dirty="0">
              <a:latin typeface="Times New Roman" panose="02020603050405020304" pitchFamily="18" charset="0"/>
              <a:cs typeface="Times New Roman" panose="02020603050405020304" pitchFamily="18" charset="0"/>
            </a:rPr>
            <a:t>Two New Elementary Schools</a:t>
          </a:r>
        </a:p>
      </dgm:t>
    </dgm:pt>
    <dgm:pt modelId="{E4AFC364-8D8B-46C5-8E2D-35D60F5F2D56}" type="parTrans" cxnId="{4A9E91BD-2B71-4088-858E-DC78663E085D}">
      <dgm:prSet/>
      <dgm:spPr/>
      <dgm:t>
        <a:bodyPr/>
        <a:lstStyle/>
        <a:p>
          <a:endParaRPr lang="en-US">
            <a:latin typeface="Times New Roman" panose="02020603050405020304" pitchFamily="18" charset="0"/>
            <a:cs typeface="Times New Roman" panose="02020603050405020304" pitchFamily="18" charset="0"/>
          </a:endParaRPr>
        </a:p>
      </dgm:t>
    </dgm:pt>
    <dgm:pt modelId="{3CED01A6-EDDF-4016-A9F0-743AD198D193}" type="sibTrans" cxnId="{4A9E91BD-2B71-4088-858E-DC78663E085D}">
      <dgm:prSet/>
      <dgm:spPr/>
      <dgm:t>
        <a:bodyPr/>
        <a:lstStyle/>
        <a:p>
          <a:endParaRPr lang="en-US">
            <a:latin typeface="Times New Roman" panose="02020603050405020304" pitchFamily="18" charset="0"/>
            <a:cs typeface="Times New Roman" panose="02020603050405020304" pitchFamily="18" charset="0"/>
          </a:endParaRPr>
        </a:p>
      </dgm:t>
    </dgm:pt>
    <dgm:pt modelId="{B6D4DAF9-0817-45DC-864B-61E504E964AE}">
      <dgm:prSet custT="1"/>
      <dgm:spPr/>
      <dgm:t>
        <a:bodyPr/>
        <a:lstStyle/>
        <a:p>
          <a:pPr>
            <a:lnSpc>
              <a:spcPct val="100000"/>
            </a:lnSpc>
          </a:pPr>
          <a:r>
            <a:rPr lang="en-US" sz="1600" b="0" dirty="0">
              <a:latin typeface="Times New Roman" panose="02020603050405020304" pitchFamily="18" charset="0"/>
              <a:cs typeface="Times New Roman" panose="02020603050405020304" pitchFamily="18" charset="0"/>
            </a:rPr>
            <a:t>Elementary School Additions – 13 Classrooms</a:t>
          </a:r>
        </a:p>
      </dgm:t>
    </dgm:pt>
    <dgm:pt modelId="{9D58E2B0-A714-49D1-9DFE-F4F0B0D10D32}" type="parTrans" cxnId="{DA6F38DE-D462-4721-A26A-E9E1362BF7C3}">
      <dgm:prSet/>
      <dgm:spPr/>
      <dgm:t>
        <a:bodyPr/>
        <a:lstStyle/>
        <a:p>
          <a:endParaRPr lang="en-US">
            <a:latin typeface="Times New Roman" panose="02020603050405020304" pitchFamily="18" charset="0"/>
            <a:cs typeface="Times New Roman" panose="02020603050405020304" pitchFamily="18" charset="0"/>
          </a:endParaRPr>
        </a:p>
      </dgm:t>
    </dgm:pt>
    <dgm:pt modelId="{EA5402B7-B595-433F-A35F-C9D96DDA5E74}" type="sibTrans" cxnId="{DA6F38DE-D462-4721-A26A-E9E1362BF7C3}">
      <dgm:prSet/>
      <dgm:spPr/>
      <dgm:t>
        <a:bodyPr/>
        <a:lstStyle/>
        <a:p>
          <a:endParaRPr lang="en-US">
            <a:latin typeface="Times New Roman" panose="02020603050405020304" pitchFamily="18" charset="0"/>
            <a:cs typeface="Times New Roman" panose="02020603050405020304" pitchFamily="18" charset="0"/>
          </a:endParaRPr>
        </a:p>
      </dgm:t>
    </dgm:pt>
    <dgm:pt modelId="{99DCF94E-1A0D-41C5-A52C-62D7457B1644}">
      <dgm:prSet custT="1"/>
      <dgm:spPr/>
      <dgm:t>
        <a:bodyPr/>
        <a:lstStyle/>
        <a:p>
          <a:pPr>
            <a:lnSpc>
              <a:spcPct val="100000"/>
            </a:lnSpc>
          </a:pPr>
          <a:r>
            <a:rPr lang="en-US" sz="1600" b="0" dirty="0">
              <a:latin typeface="Times New Roman" panose="02020603050405020304" pitchFamily="18" charset="0"/>
              <a:cs typeface="Times New Roman" panose="02020603050405020304" pitchFamily="18" charset="0"/>
            </a:rPr>
            <a:t>Site Acquisition Funds ES (TBD) </a:t>
          </a:r>
        </a:p>
      </dgm:t>
    </dgm:pt>
    <dgm:pt modelId="{5270AE1C-E0FC-47AF-9F88-6ACFD843EF6B}" type="parTrans" cxnId="{9498F9BF-8865-4FE3-BC17-C378EB2C738B}">
      <dgm:prSet/>
      <dgm:spPr/>
      <dgm:t>
        <a:bodyPr/>
        <a:lstStyle/>
        <a:p>
          <a:endParaRPr lang="en-US">
            <a:latin typeface="Times New Roman" panose="02020603050405020304" pitchFamily="18" charset="0"/>
            <a:cs typeface="Times New Roman" panose="02020603050405020304" pitchFamily="18" charset="0"/>
          </a:endParaRPr>
        </a:p>
      </dgm:t>
    </dgm:pt>
    <dgm:pt modelId="{39FE20E4-E642-4ED1-9274-D8528DCAF9A0}" type="sibTrans" cxnId="{9498F9BF-8865-4FE3-BC17-C378EB2C738B}">
      <dgm:prSet/>
      <dgm:spPr/>
      <dgm:t>
        <a:bodyPr/>
        <a:lstStyle/>
        <a:p>
          <a:endParaRPr lang="en-US">
            <a:latin typeface="Times New Roman" panose="02020603050405020304" pitchFamily="18" charset="0"/>
            <a:cs typeface="Times New Roman" panose="02020603050405020304" pitchFamily="18" charset="0"/>
          </a:endParaRPr>
        </a:p>
      </dgm:t>
    </dgm:pt>
    <dgm:pt modelId="{1A30A3AC-45A1-4FCE-BB84-928F034A86E9}">
      <dgm:prSet custT="1"/>
      <dgm:spPr/>
      <dgm:t>
        <a:bodyPr/>
        <a:lstStyle/>
        <a:p>
          <a:pPr>
            <a:lnSpc>
              <a:spcPct val="100000"/>
            </a:lnSpc>
          </a:pPr>
          <a:r>
            <a:rPr lang="en-US" sz="1600" b="0" dirty="0">
              <a:latin typeface="Times New Roman" panose="02020603050405020304" pitchFamily="18" charset="0"/>
              <a:cs typeface="Times New Roman" panose="02020603050405020304" pitchFamily="18" charset="0"/>
            </a:rPr>
            <a:t>Middle School Additions – 57 Classrooms</a:t>
          </a:r>
        </a:p>
      </dgm:t>
    </dgm:pt>
    <dgm:pt modelId="{45340021-A22C-4480-A045-3782598E7956}" type="parTrans" cxnId="{3A3EB841-1B8A-48F8-B9A8-8530CF57D541}">
      <dgm:prSet/>
      <dgm:spPr/>
      <dgm:t>
        <a:bodyPr/>
        <a:lstStyle/>
        <a:p>
          <a:endParaRPr lang="en-US">
            <a:latin typeface="Times New Roman" panose="02020603050405020304" pitchFamily="18" charset="0"/>
            <a:cs typeface="Times New Roman" panose="02020603050405020304" pitchFamily="18" charset="0"/>
          </a:endParaRPr>
        </a:p>
      </dgm:t>
    </dgm:pt>
    <dgm:pt modelId="{49BD5C6A-5A14-46E2-AE23-57BF4C0E97A5}" type="sibTrans" cxnId="{3A3EB841-1B8A-48F8-B9A8-8530CF57D541}">
      <dgm:prSet/>
      <dgm:spPr/>
      <dgm:t>
        <a:bodyPr/>
        <a:lstStyle/>
        <a:p>
          <a:endParaRPr lang="en-US">
            <a:latin typeface="Times New Roman" panose="02020603050405020304" pitchFamily="18" charset="0"/>
            <a:cs typeface="Times New Roman" panose="02020603050405020304" pitchFamily="18" charset="0"/>
          </a:endParaRPr>
        </a:p>
      </dgm:t>
    </dgm:pt>
    <dgm:pt modelId="{677A2AED-AB78-4CD4-982A-F9B3EA31E157}">
      <dgm:prSet custT="1"/>
      <dgm:spPr/>
      <dgm:t>
        <a:bodyPr/>
        <a:lstStyle/>
        <a:p>
          <a:pPr>
            <a:lnSpc>
              <a:spcPct val="100000"/>
            </a:lnSpc>
          </a:pPr>
          <a:r>
            <a:rPr lang="en-US" sz="1600" b="0" dirty="0">
              <a:latin typeface="Times New Roman" panose="02020603050405020304" pitchFamily="18" charset="0"/>
              <a:cs typeface="Times New Roman" panose="02020603050405020304" pitchFamily="18" charset="0"/>
            </a:rPr>
            <a:t>Kelly Leadership Center Addition</a:t>
          </a:r>
        </a:p>
      </dgm:t>
    </dgm:pt>
    <dgm:pt modelId="{7CD2A9F5-0C0F-4ABF-97E5-618D3D39C9EF}" type="parTrans" cxnId="{025A40B8-BDAE-4CF4-8036-652E5F26FE43}">
      <dgm:prSet/>
      <dgm:spPr/>
      <dgm:t>
        <a:bodyPr/>
        <a:lstStyle/>
        <a:p>
          <a:endParaRPr lang="en-US">
            <a:latin typeface="Times New Roman" panose="02020603050405020304" pitchFamily="18" charset="0"/>
            <a:cs typeface="Times New Roman" panose="02020603050405020304" pitchFamily="18" charset="0"/>
          </a:endParaRPr>
        </a:p>
      </dgm:t>
    </dgm:pt>
    <dgm:pt modelId="{70E9DEDA-EE01-4A44-BB65-AB333066062B}" type="sibTrans" cxnId="{025A40B8-BDAE-4CF4-8036-652E5F26FE43}">
      <dgm:prSet/>
      <dgm:spPr/>
      <dgm:t>
        <a:bodyPr/>
        <a:lstStyle/>
        <a:p>
          <a:endParaRPr lang="en-US">
            <a:latin typeface="Times New Roman" panose="02020603050405020304" pitchFamily="18" charset="0"/>
            <a:cs typeface="Times New Roman" panose="02020603050405020304" pitchFamily="18" charset="0"/>
          </a:endParaRPr>
        </a:p>
      </dgm:t>
    </dgm:pt>
    <dgm:pt modelId="{02781069-676D-4739-BC5A-F21BC9273665}">
      <dgm:prSet custT="1"/>
      <dgm:spPr/>
      <dgm:t>
        <a:bodyPr/>
        <a:lstStyle/>
        <a:p>
          <a:pPr>
            <a:lnSpc>
              <a:spcPct val="100000"/>
            </a:lnSpc>
          </a:pPr>
          <a:r>
            <a:rPr lang="en-US" sz="1600" b="0" dirty="0">
              <a:latin typeface="Times New Roman" panose="02020603050405020304" pitchFamily="18" charset="0"/>
              <a:cs typeface="Times New Roman" panose="02020603050405020304" pitchFamily="18" charset="0"/>
            </a:rPr>
            <a:t>Auxiliary Gyms – Woodbridge and Gar-Field HS</a:t>
          </a:r>
        </a:p>
      </dgm:t>
    </dgm:pt>
    <dgm:pt modelId="{E2624677-78BC-4A46-B016-9C6B264607E6}" type="parTrans" cxnId="{05208F56-995F-4D59-9F8B-A2EC7FB7AFBE}">
      <dgm:prSet/>
      <dgm:spPr/>
      <dgm:t>
        <a:bodyPr/>
        <a:lstStyle/>
        <a:p>
          <a:endParaRPr lang="en-US">
            <a:latin typeface="Times New Roman" panose="02020603050405020304" pitchFamily="18" charset="0"/>
            <a:cs typeface="Times New Roman" panose="02020603050405020304" pitchFamily="18" charset="0"/>
          </a:endParaRPr>
        </a:p>
      </dgm:t>
    </dgm:pt>
    <dgm:pt modelId="{BC7697F3-C725-4555-BED7-8B23B03E389B}" type="sibTrans" cxnId="{05208F56-995F-4D59-9F8B-A2EC7FB7AFBE}">
      <dgm:prSet/>
      <dgm:spPr/>
      <dgm:t>
        <a:bodyPr/>
        <a:lstStyle/>
        <a:p>
          <a:endParaRPr lang="en-US">
            <a:latin typeface="Times New Roman" panose="02020603050405020304" pitchFamily="18" charset="0"/>
            <a:cs typeface="Times New Roman" panose="02020603050405020304" pitchFamily="18" charset="0"/>
          </a:endParaRPr>
        </a:p>
      </dgm:t>
    </dgm:pt>
    <dgm:pt modelId="{8AB285CC-E015-4B5F-A76D-C2E701A3F76E}">
      <dgm:prSet custT="1"/>
      <dgm:spPr/>
      <dgm:t>
        <a:bodyPr/>
        <a:lstStyle/>
        <a:p>
          <a:pPr>
            <a:lnSpc>
              <a:spcPct val="100000"/>
            </a:lnSpc>
            <a:defRPr b="1"/>
          </a:pPr>
          <a:r>
            <a:rPr lang="en-US" sz="1800" dirty="0">
              <a:latin typeface="Times New Roman" panose="02020603050405020304" pitchFamily="18" charset="0"/>
              <a:cs typeface="Times New Roman" panose="02020603050405020304" pitchFamily="18" charset="0"/>
            </a:rPr>
            <a:t>Delayed Beyond Scope of current CIP</a:t>
          </a:r>
        </a:p>
      </dgm:t>
    </dgm:pt>
    <dgm:pt modelId="{60DA4B74-B8FB-4D74-9BC9-8DF6254D83C9}" type="parTrans" cxnId="{BCF8E550-4C57-4071-A2BE-0059938E8748}">
      <dgm:prSet/>
      <dgm:spPr/>
      <dgm:t>
        <a:bodyPr/>
        <a:lstStyle/>
        <a:p>
          <a:endParaRPr lang="en-US">
            <a:latin typeface="Times New Roman" panose="02020603050405020304" pitchFamily="18" charset="0"/>
            <a:cs typeface="Times New Roman" panose="02020603050405020304" pitchFamily="18" charset="0"/>
          </a:endParaRPr>
        </a:p>
      </dgm:t>
    </dgm:pt>
    <dgm:pt modelId="{789AB3FB-CEA8-45C4-81F5-C8FB011553C6}" type="sibTrans" cxnId="{BCF8E550-4C57-4071-A2BE-0059938E8748}">
      <dgm:prSet/>
      <dgm:spPr/>
      <dgm:t>
        <a:bodyPr/>
        <a:lstStyle/>
        <a:p>
          <a:endParaRPr lang="en-US">
            <a:latin typeface="Times New Roman" panose="02020603050405020304" pitchFamily="18" charset="0"/>
            <a:cs typeface="Times New Roman" panose="02020603050405020304" pitchFamily="18" charset="0"/>
          </a:endParaRPr>
        </a:p>
      </dgm:t>
    </dgm:pt>
    <dgm:pt modelId="{6D7E7A00-EEA1-45B7-B757-12573A7358F1}">
      <dgm:prSet custT="1"/>
      <dgm:spPr/>
      <dgm:t>
        <a:bodyPr/>
        <a:lstStyle/>
        <a:p>
          <a:pPr>
            <a:lnSpc>
              <a:spcPct val="100000"/>
            </a:lnSpc>
          </a:pPr>
          <a:r>
            <a:rPr lang="en-US" sz="2000" dirty="0">
              <a:latin typeface="Times New Roman" panose="02020603050405020304" pitchFamily="18" charset="0"/>
              <a:cs typeface="Times New Roman" panose="02020603050405020304" pitchFamily="18" charset="0"/>
            </a:rPr>
            <a:t>Two Middle Schools</a:t>
          </a:r>
        </a:p>
      </dgm:t>
    </dgm:pt>
    <dgm:pt modelId="{408217E9-B174-404A-9A34-E1D9167C9E41}" type="parTrans" cxnId="{D4AA6BDE-8E32-4739-986C-154B19CFEDF3}">
      <dgm:prSet/>
      <dgm:spPr/>
      <dgm:t>
        <a:bodyPr/>
        <a:lstStyle/>
        <a:p>
          <a:endParaRPr lang="en-US">
            <a:latin typeface="Times New Roman" panose="02020603050405020304" pitchFamily="18" charset="0"/>
            <a:cs typeface="Times New Roman" panose="02020603050405020304" pitchFamily="18" charset="0"/>
          </a:endParaRPr>
        </a:p>
      </dgm:t>
    </dgm:pt>
    <dgm:pt modelId="{2607363A-0990-46A9-8331-8286A9008E8C}" type="sibTrans" cxnId="{D4AA6BDE-8E32-4739-986C-154B19CFEDF3}">
      <dgm:prSet/>
      <dgm:spPr/>
      <dgm:t>
        <a:bodyPr/>
        <a:lstStyle/>
        <a:p>
          <a:endParaRPr lang="en-US">
            <a:latin typeface="Times New Roman" panose="02020603050405020304" pitchFamily="18" charset="0"/>
            <a:cs typeface="Times New Roman" panose="02020603050405020304" pitchFamily="18" charset="0"/>
          </a:endParaRPr>
        </a:p>
      </dgm:t>
    </dgm:pt>
    <dgm:pt modelId="{D1909844-F697-4DC4-8EA0-5DE382F81C19}">
      <dgm:prSet custT="1"/>
      <dgm:spPr/>
      <dgm:t>
        <a:bodyPr/>
        <a:lstStyle/>
        <a:p>
          <a:pPr>
            <a:lnSpc>
              <a:spcPct val="100000"/>
            </a:lnSpc>
          </a:pPr>
          <a:r>
            <a:rPr lang="en-US" sz="2000" dirty="0">
              <a:latin typeface="Times New Roman" panose="02020603050405020304" pitchFamily="18" charset="0"/>
              <a:cs typeface="Times New Roman" panose="02020603050405020304" pitchFamily="18" charset="0"/>
            </a:rPr>
            <a:t>One High School</a:t>
          </a:r>
        </a:p>
      </dgm:t>
    </dgm:pt>
    <dgm:pt modelId="{4651D3B3-94A4-42F9-98B2-DFF65604E864}" type="parTrans" cxnId="{CAE1CAEC-3B7F-482B-BB5C-4A5F95DDDDF2}">
      <dgm:prSet/>
      <dgm:spPr/>
      <dgm:t>
        <a:bodyPr/>
        <a:lstStyle/>
        <a:p>
          <a:endParaRPr lang="en-US">
            <a:latin typeface="Times New Roman" panose="02020603050405020304" pitchFamily="18" charset="0"/>
            <a:cs typeface="Times New Roman" panose="02020603050405020304" pitchFamily="18" charset="0"/>
          </a:endParaRPr>
        </a:p>
      </dgm:t>
    </dgm:pt>
    <dgm:pt modelId="{EE5C853E-99E6-4C2F-A537-DA85A41BEA31}" type="sibTrans" cxnId="{CAE1CAEC-3B7F-482B-BB5C-4A5F95DDDDF2}">
      <dgm:prSet/>
      <dgm:spPr/>
      <dgm:t>
        <a:bodyPr/>
        <a:lstStyle/>
        <a:p>
          <a:endParaRPr lang="en-US">
            <a:latin typeface="Times New Roman" panose="02020603050405020304" pitchFamily="18" charset="0"/>
            <a:cs typeface="Times New Roman" panose="02020603050405020304" pitchFamily="18" charset="0"/>
          </a:endParaRPr>
        </a:p>
      </dgm:t>
    </dgm:pt>
    <dgm:pt modelId="{4F085E62-5E45-478D-B7CC-28E3604FD01C}">
      <dgm:prSet custT="1"/>
      <dgm:spPr/>
      <dgm:t>
        <a:bodyPr/>
        <a:lstStyle/>
        <a:p>
          <a:pPr>
            <a:lnSpc>
              <a:spcPct val="100000"/>
            </a:lnSpc>
            <a:defRPr b="1"/>
          </a:pPr>
          <a:r>
            <a:rPr lang="en-US" sz="1800" dirty="0">
              <a:latin typeface="Times New Roman" panose="02020603050405020304" pitchFamily="18" charset="0"/>
              <a:cs typeface="Times New Roman" panose="02020603050405020304" pitchFamily="18" charset="0"/>
            </a:rPr>
            <a:t>Renewals and Renovations</a:t>
          </a:r>
        </a:p>
      </dgm:t>
    </dgm:pt>
    <dgm:pt modelId="{7DC8D5A4-153B-4670-8F6A-F0D2D665F416}" type="parTrans" cxnId="{FB3E04EC-FFFC-408F-9A0D-5F40DD1277E8}">
      <dgm:prSet/>
      <dgm:spPr/>
      <dgm:t>
        <a:bodyPr/>
        <a:lstStyle/>
        <a:p>
          <a:endParaRPr lang="en-US">
            <a:latin typeface="Times New Roman" panose="02020603050405020304" pitchFamily="18" charset="0"/>
            <a:cs typeface="Times New Roman" panose="02020603050405020304" pitchFamily="18" charset="0"/>
          </a:endParaRPr>
        </a:p>
      </dgm:t>
    </dgm:pt>
    <dgm:pt modelId="{99AC18D1-4E0A-4428-BEF7-F0DD2DF4262B}" type="sibTrans" cxnId="{FB3E04EC-FFFC-408F-9A0D-5F40DD1277E8}">
      <dgm:prSet/>
      <dgm:spPr/>
      <dgm:t>
        <a:bodyPr/>
        <a:lstStyle/>
        <a:p>
          <a:endParaRPr lang="en-US">
            <a:latin typeface="Times New Roman" panose="02020603050405020304" pitchFamily="18" charset="0"/>
            <a:cs typeface="Times New Roman" panose="02020603050405020304" pitchFamily="18" charset="0"/>
          </a:endParaRPr>
        </a:p>
      </dgm:t>
    </dgm:pt>
    <dgm:pt modelId="{179759D5-25CA-47FE-A083-55554C42E51A}">
      <dgm:prSet custT="1"/>
      <dgm:spPr/>
      <dgm:t>
        <a:bodyPr/>
        <a:lstStyle/>
        <a:p>
          <a:pPr>
            <a:lnSpc>
              <a:spcPct val="100000"/>
            </a:lnSpc>
          </a:pPr>
          <a:r>
            <a:rPr lang="en-US" sz="2000" dirty="0">
              <a:latin typeface="Times New Roman" panose="02020603050405020304" pitchFamily="18" charset="0"/>
              <a:cs typeface="Times New Roman" panose="02020603050405020304" pitchFamily="18" charset="0"/>
            </a:rPr>
            <a:t>Funding totals adjusted to reflect changes in enrollment projections</a:t>
          </a:r>
        </a:p>
      </dgm:t>
    </dgm:pt>
    <dgm:pt modelId="{5D2275F4-9876-41DE-97BB-08C128DD471B}" type="parTrans" cxnId="{101DD018-D655-43CE-A6D7-32712D6AA792}">
      <dgm:prSet/>
      <dgm:spPr/>
      <dgm:t>
        <a:bodyPr/>
        <a:lstStyle/>
        <a:p>
          <a:endParaRPr lang="en-US">
            <a:latin typeface="Times New Roman" panose="02020603050405020304" pitchFamily="18" charset="0"/>
            <a:cs typeface="Times New Roman" panose="02020603050405020304" pitchFamily="18" charset="0"/>
          </a:endParaRPr>
        </a:p>
      </dgm:t>
    </dgm:pt>
    <dgm:pt modelId="{09DE88D3-69A0-461F-895D-E7A675BE1764}" type="sibTrans" cxnId="{101DD018-D655-43CE-A6D7-32712D6AA792}">
      <dgm:prSet/>
      <dgm:spPr/>
      <dgm:t>
        <a:bodyPr/>
        <a:lstStyle/>
        <a:p>
          <a:endParaRPr lang="en-US">
            <a:latin typeface="Times New Roman" panose="02020603050405020304" pitchFamily="18" charset="0"/>
            <a:cs typeface="Times New Roman" panose="02020603050405020304" pitchFamily="18" charset="0"/>
          </a:endParaRPr>
        </a:p>
      </dgm:t>
    </dgm:pt>
    <dgm:pt modelId="{1610C983-5863-4E58-A51A-E64A1BB38AEB}">
      <dgm:prSet custT="1"/>
      <dgm:spPr/>
      <dgm:t>
        <a:bodyPr/>
        <a:lstStyle/>
        <a:p>
          <a:pPr>
            <a:lnSpc>
              <a:spcPct val="100000"/>
            </a:lnSpc>
            <a:defRPr b="1"/>
          </a:pPr>
          <a:r>
            <a:rPr lang="en-US" sz="1800" dirty="0">
              <a:latin typeface="Times New Roman" panose="02020603050405020304" pitchFamily="18" charset="0"/>
              <a:cs typeface="Times New Roman" panose="02020603050405020304" pitchFamily="18" charset="0"/>
            </a:rPr>
            <a:t>Property Acquisition (Final Settlement Pending)</a:t>
          </a:r>
        </a:p>
      </dgm:t>
    </dgm:pt>
    <dgm:pt modelId="{74504D95-4CFE-4196-8C0C-500171BC89FC}" type="parTrans" cxnId="{842641E6-EF38-4354-A931-2D6C8436BCA5}">
      <dgm:prSet/>
      <dgm:spPr/>
      <dgm:t>
        <a:bodyPr/>
        <a:lstStyle/>
        <a:p>
          <a:endParaRPr lang="en-US">
            <a:latin typeface="Times New Roman" panose="02020603050405020304" pitchFamily="18" charset="0"/>
            <a:cs typeface="Times New Roman" panose="02020603050405020304" pitchFamily="18" charset="0"/>
          </a:endParaRPr>
        </a:p>
      </dgm:t>
    </dgm:pt>
    <dgm:pt modelId="{84896AB1-31E9-4F7A-ABB1-FF245C9C466E}" type="sibTrans" cxnId="{842641E6-EF38-4354-A931-2D6C8436BCA5}">
      <dgm:prSet/>
      <dgm:spPr/>
      <dgm:t>
        <a:bodyPr/>
        <a:lstStyle/>
        <a:p>
          <a:endParaRPr lang="en-US">
            <a:latin typeface="Times New Roman" panose="02020603050405020304" pitchFamily="18" charset="0"/>
            <a:cs typeface="Times New Roman" panose="02020603050405020304" pitchFamily="18" charset="0"/>
          </a:endParaRPr>
        </a:p>
      </dgm:t>
    </dgm:pt>
    <dgm:pt modelId="{96893650-2F1A-4A5F-A7EE-AB01A663C178}">
      <dgm:prSet custT="1"/>
      <dgm:spPr/>
      <dgm:t>
        <a:bodyPr/>
        <a:lstStyle/>
        <a:p>
          <a:pPr>
            <a:lnSpc>
              <a:spcPct val="100000"/>
            </a:lnSpc>
          </a:pPr>
          <a:r>
            <a:rPr lang="en-US" sz="1800" dirty="0">
              <a:latin typeface="Times New Roman" panose="02020603050405020304" pitchFamily="18" charset="0"/>
              <a:cs typeface="Times New Roman" panose="02020603050405020304" pitchFamily="18" charset="0"/>
            </a:rPr>
            <a:t>Occoquan ES Adjacent Property</a:t>
          </a:r>
        </a:p>
      </dgm:t>
    </dgm:pt>
    <dgm:pt modelId="{3AF868A5-A301-4411-A8F6-06EF5905D27C}" type="parTrans" cxnId="{9007FF87-725B-4934-BC7D-8995C92202F9}">
      <dgm:prSet/>
      <dgm:spPr/>
      <dgm:t>
        <a:bodyPr/>
        <a:lstStyle/>
        <a:p>
          <a:endParaRPr lang="en-US">
            <a:latin typeface="Times New Roman" panose="02020603050405020304" pitchFamily="18" charset="0"/>
            <a:cs typeface="Times New Roman" panose="02020603050405020304" pitchFamily="18" charset="0"/>
          </a:endParaRPr>
        </a:p>
      </dgm:t>
    </dgm:pt>
    <dgm:pt modelId="{C6011DD7-77AA-4319-B8FD-5A752F404F2C}" type="sibTrans" cxnId="{9007FF87-725B-4934-BC7D-8995C92202F9}">
      <dgm:prSet/>
      <dgm:spPr/>
      <dgm:t>
        <a:bodyPr/>
        <a:lstStyle/>
        <a:p>
          <a:endParaRPr lang="en-US">
            <a:latin typeface="Times New Roman" panose="02020603050405020304" pitchFamily="18" charset="0"/>
            <a:cs typeface="Times New Roman" panose="02020603050405020304" pitchFamily="18" charset="0"/>
          </a:endParaRPr>
        </a:p>
      </dgm:t>
    </dgm:pt>
    <dgm:pt modelId="{CF34C606-A8C6-4B30-9C05-EF766C48CBED}">
      <dgm:prSet custT="1"/>
      <dgm:spPr/>
      <dgm:t>
        <a:bodyPr/>
        <a:lstStyle/>
        <a:p>
          <a:pPr>
            <a:lnSpc>
              <a:spcPct val="100000"/>
            </a:lnSpc>
          </a:pPr>
          <a:r>
            <a:rPr lang="en-US" sz="1800" dirty="0">
              <a:latin typeface="Times New Roman" panose="02020603050405020304" pitchFamily="18" charset="0"/>
              <a:cs typeface="Times New Roman" panose="02020603050405020304" pitchFamily="18" charset="0"/>
            </a:rPr>
            <a:t>Potomac Shores ES #2</a:t>
          </a:r>
        </a:p>
      </dgm:t>
    </dgm:pt>
    <dgm:pt modelId="{8A9FD4FA-B08B-4DC1-A462-681AF93E865E}" type="parTrans" cxnId="{67081C82-7654-4114-809D-91FF5F03842C}">
      <dgm:prSet/>
      <dgm:spPr/>
      <dgm:t>
        <a:bodyPr/>
        <a:lstStyle/>
        <a:p>
          <a:endParaRPr lang="en-US">
            <a:latin typeface="Times New Roman" panose="02020603050405020304" pitchFamily="18" charset="0"/>
            <a:cs typeface="Times New Roman" panose="02020603050405020304" pitchFamily="18" charset="0"/>
          </a:endParaRPr>
        </a:p>
      </dgm:t>
    </dgm:pt>
    <dgm:pt modelId="{EBFB3872-75EA-4B0C-B6B6-35EC50782194}" type="sibTrans" cxnId="{67081C82-7654-4114-809D-91FF5F03842C}">
      <dgm:prSet/>
      <dgm:spPr/>
      <dgm:t>
        <a:bodyPr/>
        <a:lstStyle/>
        <a:p>
          <a:endParaRPr lang="en-US">
            <a:latin typeface="Times New Roman" panose="02020603050405020304" pitchFamily="18" charset="0"/>
            <a:cs typeface="Times New Roman" panose="02020603050405020304" pitchFamily="18" charset="0"/>
          </a:endParaRPr>
        </a:p>
      </dgm:t>
    </dgm:pt>
    <dgm:pt modelId="{48C4BF29-CFBE-4EC0-B959-2CEF60354F97}">
      <dgm:prSet custT="1"/>
      <dgm:spPr/>
      <dgm:t>
        <a:bodyPr/>
        <a:lstStyle/>
        <a:p>
          <a:r>
            <a:rPr lang="en-US" sz="1800" dirty="0">
              <a:latin typeface="Times New Roman" panose="02020603050405020304" pitchFamily="18" charset="0"/>
              <a:cs typeface="Times New Roman" panose="02020603050405020304" pitchFamily="18" charset="0"/>
            </a:rPr>
            <a:t>.6144 Acres</a:t>
          </a:r>
        </a:p>
      </dgm:t>
    </dgm:pt>
    <dgm:pt modelId="{E17D3AA6-3B08-4962-934D-3020C886C521}" type="parTrans" cxnId="{C068A552-6E75-4A5F-85BB-A2A60F9D0268}">
      <dgm:prSet/>
      <dgm:spPr/>
      <dgm:t>
        <a:bodyPr/>
        <a:lstStyle/>
        <a:p>
          <a:endParaRPr lang="en-US">
            <a:latin typeface="Times New Roman" panose="02020603050405020304" pitchFamily="18" charset="0"/>
            <a:cs typeface="Times New Roman" panose="02020603050405020304" pitchFamily="18" charset="0"/>
          </a:endParaRPr>
        </a:p>
      </dgm:t>
    </dgm:pt>
    <dgm:pt modelId="{D83B0E0A-D72A-4F01-A9D4-FB9D0A922417}" type="sibTrans" cxnId="{C068A552-6E75-4A5F-85BB-A2A60F9D0268}">
      <dgm:prSet/>
      <dgm:spPr/>
      <dgm:t>
        <a:bodyPr/>
        <a:lstStyle/>
        <a:p>
          <a:endParaRPr lang="en-US">
            <a:latin typeface="Times New Roman" panose="02020603050405020304" pitchFamily="18" charset="0"/>
            <a:cs typeface="Times New Roman" panose="02020603050405020304" pitchFamily="18" charset="0"/>
          </a:endParaRPr>
        </a:p>
      </dgm:t>
    </dgm:pt>
    <dgm:pt modelId="{46A95D5A-9304-4060-A090-79F8922CEEB3}">
      <dgm:prSet custT="1"/>
      <dgm:spPr/>
      <dgm:t>
        <a:bodyPr/>
        <a:lstStyle/>
        <a:p>
          <a:r>
            <a:rPr lang="en-US" sz="1800" dirty="0">
              <a:latin typeface="Times New Roman" panose="02020603050405020304" pitchFamily="18" charset="0"/>
              <a:cs typeface="Times New Roman" panose="02020603050405020304" pitchFamily="18" charset="0"/>
            </a:rPr>
            <a:t>Purchase Price:  $865,000</a:t>
          </a:r>
        </a:p>
      </dgm:t>
    </dgm:pt>
    <dgm:pt modelId="{5BD2BB44-55B3-4B54-B463-32E327B01E2E}" type="parTrans" cxnId="{3262F280-2E7A-4709-BD90-595BAEA9A998}">
      <dgm:prSet/>
      <dgm:spPr/>
      <dgm:t>
        <a:bodyPr/>
        <a:lstStyle/>
        <a:p>
          <a:endParaRPr lang="en-US">
            <a:latin typeface="Times New Roman" panose="02020603050405020304" pitchFamily="18" charset="0"/>
            <a:cs typeface="Times New Roman" panose="02020603050405020304" pitchFamily="18" charset="0"/>
          </a:endParaRPr>
        </a:p>
      </dgm:t>
    </dgm:pt>
    <dgm:pt modelId="{BA7670FD-00B1-4C62-9B15-F9CCD8B4E195}" type="sibTrans" cxnId="{3262F280-2E7A-4709-BD90-595BAEA9A998}">
      <dgm:prSet/>
      <dgm:spPr/>
      <dgm:t>
        <a:bodyPr/>
        <a:lstStyle/>
        <a:p>
          <a:endParaRPr lang="en-US">
            <a:latin typeface="Times New Roman" panose="02020603050405020304" pitchFamily="18" charset="0"/>
            <a:cs typeface="Times New Roman" panose="02020603050405020304" pitchFamily="18" charset="0"/>
          </a:endParaRPr>
        </a:p>
      </dgm:t>
    </dgm:pt>
    <dgm:pt modelId="{19DFE52E-6BDB-4D44-910C-4A8E5984168E}">
      <dgm:prSet custT="1"/>
      <dgm:spPr/>
      <dgm:t>
        <a:bodyPr/>
        <a:lstStyle/>
        <a:p>
          <a:r>
            <a:rPr lang="en-US" sz="1800" dirty="0">
              <a:latin typeface="Times New Roman" panose="02020603050405020304" pitchFamily="18" charset="0"/>
              <a:cs typeface="Times New Roman" panose="02020603050405020304" pitchFamily="18" charset="0"/>
            </a:rPr>
            <a:t>Five Acres</a:t>
          </a:r>
        </a:p>
      </dgm:t>
    </dgm:pt>
    <dgm:pt modelId="{A08FD376-375A-46EF-AA19-72734AF7DD67}" type="parTrans" cxnId="{B576210A-7B0E-43ED-BFA4-AEEAADA2FA35}">
      <dgm:prSet/>
      <dgm:spPr/>
      <dgm:t>
        <a:bodyPr/>
        <a:lstStyle/>
        <a:p>
          <a:endParaRPr lang="en-US">
            <a:latin typeface="Times New Roman" panose="02020603050405020304" pitchFamily="18" charset="0"/>
            <a:cs typeface="Times New Roman" panose="02020603050405020304" pitchFamily="18" charset="0"/>
          </a:endParaRPr>
        </a:p>
      </dgm:t>
    </dgm:pt>
    <dgm:pt modelId="{55F812D0-7F0C-4FE9-A664-2623EABC5A45}" type="sibTrans" cxnId="{B576210A-7B0E-43ED-BFA4-AEEAADA2FA35}">
      <dgm:prSet/>
      <dgm:spPr/>
      <dgm:t>
        <a:bodyPr/>
        <a:lstStyle/>
        <a:p>
          <a:endParaRPr lang="en-US">
            <a:latin typeface="Times New Roman" panose="02020603050405020304" pitchFamily="18" charset="0"/>
            <a:cs typeface="Times New Roman" panose="02020603050405020304" pitchFamily="18" charset="0"/>
          </a:endParaRPr>
        </a:p>
      </dgm:t>
    </dgm:pt>
    <dgm:pt modelId="{9BAE29DE-07B6-4635-AC8A-57B1565639DA}">
      <dgm:prSet custT="1"/>
      <dgm:spPr/>
      <dgm:t>
        <a:bodyPr/>
        <a:lstStyle/>
        <a:p>
          <a:r>
            <a:rPr lang="en-US" sz="1800" dirty="0">
              <a:latin typeface="Times New Roman" panose="02020603050405020304" pitchFamily="18" charset="0"/>
              <a:cs typeface="Times New Roman" panose="02020603050405020304" pitchFamily="18" charset="0"/>
            </a:rPr>
            <a:t>Purchase Price:  $2,500,000</a:t>
          </a:r>
        </a:p>
      </dgm:t>
    </dgm:pt>
    <dgm:pt modelId="{7905FC15-D0F9-4DD5-8B42-7CB88C8F47CD}" type="parTrans" cxnId="{83B1F74B-4670-4328-B367-C8BA7892FED6}">
      <dgm:prSet/>
      <dgm:spPr/>
      <dgm:t>
        <a:bodyPr/>
        <a:lstStyle/>
        <a:p>
          <a:endParaRPr lang="en-US">
            <a:latin typeface="Times New Roman" panose="02020603050405020304" pitchFamily="18" charset="0"/>
            <a:cs typeface="Times New Roman" panose="02020603050405020304" pitchFamily="18" charset="0"/>
          </a:endParaRPr>
        </a:p>
      </dgm:t>
    </dgm:pt>
    <dgm:pt modelId="{E061C0CE-F464-4AA2-A033-2192750FD548}" type="sibTrans" cxnId="{83B1F74B-4670-4328-B367-C8BA7892FED6}">
      <dgm:prSet/>
      <dgm:spPr/>
      <dgm:t>
        <a:bodyPr/>
        <a:lstStyle/>
        <a:p>
          <a:endParaRPr lang="en-US">
            <a:latin typeface="Times New Roman" panose="02020603050405020304" pitchFamily="18" charset="0"/>
            <a:cs typeface="Times New Roman" panose="02020603050405020304" pitchFamily="18" charset="0"/>
          </a:endParaRPr>
        </a:p>
      </dgm:t>
    </dgm:pt>
    <dgm:pt modelId="{386B7E16-A97D-4DC2-90FD-A1D5809AE31A}">
      <dgm:prSet custT="1"/>
      <dgm:spPr/>
      <dgm:t>
        <a:bodyPr/>
        <a:lstStyle/>
        <a:p>
          <a:pPr>
            <a:lnSpc>
              <a:spcPct val="100000"/>
            </a:lnSpc>
          </a:pPr>
          <a:r>
            <a:rPr lang="en-US" sz="2000" dirty="0">
              <a:latin typeface="Times New Roman" panose="02020603050405020304" pitchFamily="18" charset="0"/>
              <a:cs typeface="Times New Roman" panose="02020603050405020304" pitchFamily="18" charset="0"/>
            </a:rPr>
            <a:t>Increased funding for the Technology Improvements Program (TIP)</a:t>
          </a:r>
        </a:p>
      </dgm:t>
    </dgm:pt>
    <dgm:pt modelId="{FBE450A3-BF52-4BAA-9A5E-09BB9E9FCE70}" type="parTrans" cxnId="{DAC46821-A2D8-4DA4-9AE4-D8DEC5D16CB0}">
      <dgm:prSet/>
      <dgm:spPr/>
      <dgm:t>
        <a:bodyPr/>
        <a:lstStyle/>
        <a:p>
          <a:endParaRPr lang="en-US"/>
        </a:p>
      </dgm:t>
    </dgm:pt>
    <dgm:pt modelId="{08E510D3-49F7-4FD2-8F60-B6A76EBF97C0}" type="sibTrans" cxnId="{DAC46821-A2D8-4DA4-9AE4-D8DEC5D16CB0}">
      <dgm:prSet/>
      <dgm:spPr/>
      <dgm:t>
        <a:bodyPr/>
        <a:lstStyle/>
        <a:p>
          <a:endParaRPr lang="en-US"/>
        </a:p>
      </dgm:t>
    </dgm:pt>
    <dgm:pt modelId="{96E391C7-D9C0-4E6D-B830-C09FD5654A51}" type="pres">
      <dgm:prSet presAssocID="{51E473F3-D7BA-47A4-AD03-D3AD15069869}" presName="root" presStyleCnt="0">
        <dgm:presLayoutVars>
          <dgm:dir/>
          <dgm:resizeHandles val="exact"/>
        </dgm:presLayoutVars>
      </dgm:prSet>
      <dgm:spPr/>
      <dgm:t>
        <a:bodyPr/>
        <a:lstStyle/>
        <a:p>
          <a:endParaRPr lang="en-US"/>
        </a:p>
      </dgm:t>
    </dgm:pt>
    <dgm:pt modelId="{FBA6CC3A-081D-43A2-9B43-5F070533AF30}" type="pres">
      <dgm:prSet presAssocID="{557BA20A-A70D-4BDC-BB33-C6AE7A02E88E}" presName="compNode" presStyleCnt="0"/>
      <dgm:spPr/>
    </dgm:pt>
    <dgm:pt modelId="{84ABBCA2-C426-4938-B1EE-9E33B64D4DE9}" type="pres">
      <dgm:prSet presAssocID="{557BA20A-A70D-4BDC-BB33-C6AE7A02E88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Schoolhouse"/>
        </a:ext>
      </dgm:extLst>
    </dgm:pt>
    <dgm:pt modelId="{97930185-6D7D-466A-9850-208C8395310A}" type="pres">
      <dgm:prSet presAssocID="{557BA20A-A70D-4BDC-BB33-C6AE7A02E88E}" presName="iconSpace" presStyleCnt="0"/>
      <dgm:spPr/>
    </dgm:pt>
    <dgm:pt modelId="{CFC8B0F0-DA50-4679-804E-304805250235}" type="pres">
      <dgm:prSet presAssocID="{557BA20A-A70D-4BDC-BB33-C6AE7A02E88E}" presName="parTx" presStyleLbl="revTx" presStyleIdx="0" presStyleCnt="8" custLinFactX="15468" custLinFactNeighborX="100000" custLinFactNeighborY="-16029">
        <dgm:presLayoutVars>
          <dgm:chMax val="0"/>
          <dgm:chPref val="0"/>
        </dgm:presLayoutVars>
      </dgm:prSet>
      <dgm:spPr/>
      <dgm:t>
        <a:bodyPr/>
        <a:lstStyle/>
        <a:p>
          <a:endParaRPr lang="en-US"/>
        </a:p>
      </dgm:t>
    </dgm:pt>
    <dgm:pt modelId="{83A654DE-B238-44BF-B027-E334CE98BFF2}" type="pres">
      <dgm:prSet presAssocID="{557BA20A-A70D-4BDC-BB33-C6AE7A02E88E}" presName="txSpace" presStyleCnt="0"/>
      <dgm:spPr/>
    </dgm:pt>
    <dgm:pt modelId="{399CDA4C-BA2C-4D90-88AB-FCEE2E5A0E0C}" type="pres">
      <dgm:prSet presAssocID="{557BA20A-A70D-4BDC-BB33-C6AE7A02E88E}" presName="desTx" presStyleLbl="revTx" presStyleIdx="1" presStyleCnt="8" custScaleX="134938" custLinFactX="2341" custLinFactNeighborX="100000" custLinFactNeighborY="-5430">
        <dgm:presLayoutVars/>
      </dgm:prSet>
      <dgm:spPr/>
      <dgm:t>
        <a:bodyPr/>
        <a:lstStyle/>
        <a:p>
          <a:endParaRPr lang="en-US"/>
        </a:p>
      </dgm:t>
    </dgm:pt>
    <dgm:pt modelId="{BD14D820-8777-49AF-9EDE-515A7FAF21CD}" type="pres">
      <dgm:prSet presAssocID="{66B957A0-1914-4CFD-B267-887C7C1816B4}" presName="sibTrans" presStyleCnt="0"/>
      <dgm:spPr/>
    </dgm:pt>
    <dgm:pt modelId="{11E50A4D-9922-4049-8588-8F6FDAFC3B26}" type="pres">
      <dgm:prSet presAssocID="{8AB285CC-E015-4B5F-A76D-C2E701A3F76E}" presName="compNode" presStyleCnt="0"/>
      <dgm:spPr/>
    </dgm:pt>
    <dgm:pt modelId="{E22CFE74-279B-4E4F-8158-501F5BEB110F}" type="pres">
      <dgm:prSet presAssocID="{8AB285CC-E015-4B5F-A76D-C2E701A3F76E}"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xmlns="" r:embed="rId4"/>
              </a:ext>
            </a:extLst>
          </a:blip>
          <a:srcRect/>
          <a:stretch>
            <a:fillRect/>
          </a:stretch>
        </a:blipFill>
        <a:ln>
          <a:noFill/>
        </a:ln>
      </dgm:spPr>
      <dgm:extLst>
        <a:ext uri="{E40237B7-FDA0-4F09-8148-C483321AD2D9}">
          <dgm14:cNvPr xmlns:dgm14="http://schemas.microsoft.com/office/drawing/2010/diagram" id="0" name="" descr="Hourglass"/>
        </a:ext>
      </dgm:extLst>
    </dgm:pt>
    <dgm:pt modelId="{C45E6F42-1275-491D-B43E-76834E93DA4B}" type="pres">
      <dgm:prSet presAssocID="{8AB285CC-E015-4B5F-A76D-C2E701A3F76E}" presName="iconSpace" presStyleCnt="0"/>
      <dgm:spPr/>
    </dgm:pt>
    <dgm:pt modelId="{5A803C59-845F-4EFA-9311-826E7A5797E5}" type="pres">
      <dgm:prSet presAssocID="{8AB285CC-E015-4B5F-A76D-C2E701A3F76E}" presName="parTx" presStyleLbl="revTx" presStyleIdx="2" presStyleCnt="8" custLinFactX="-46609" custLinFactNeighborX="-100000" custLinFactNeighborY="-22687">
        <dgm:presLayoutVars>
          <dgm:chMax val="0"/>
          <dgm:chPref val="0"/>
        </dgm:presLayoutVars>
      </dgm:prSet>
      <dgm:spPr/>
      <dgm:t>
        <a:bodyPr/>
        <a:lstStyle/>
        <a:p>
          <a:endParaRPr lang="en-US"/>
        </a:p>
      </dgm:t>
    </dgm:pt>
    <dgm:pt modelId="{7F4A51D8-328F-43E9-BAD0-624F0B41AE67}" type="pres">
      <dgm:prSet presAssocID="{8AB285CC-E015-4B5F-A76D-C2E701A3F76E}" presName="txSpace" presStyleCnt="0"/>
      <dgm:spPr/>
    </dgm:pt>
    <dgm:pt modelId="{1005FB40-F576-4374-BF93-6381AA68A51B}" type="pres">
      <dgm:prSet presAssocID="{8AB285CC-E015-4B5F-A76D-C2E701A3F76E}" presName="desTx" presStyleLbl="revTx" presStyleIdx="3" presStyleCnt="8" custScaleX="93349" custScaleY="90892" custLinFactX="-60226" custLinFactNeighborX="-100000" custLinFactNeighborY="-12288">
        <dgm:presLayoutVars/>
      </dgm:prSet>
      <dgm:spPr/>
      <dgm:t>
        <a:bodyPr/>
        <a:lstStyle/>
        <a:p>
          <a:endParaRPr lang="en-US"/>
        </a:p>
      </dgm:t>
    </dgm:pt>
    <dgm:pt modelId="{702E5744-6306-459F-9441-76C330106629}" type="pres">
      <dgm:prSet presAssocID="{789AB3FB-CEA8-45C4-81F5-C8FB011553C6}" presName="sibTrans" presStyleCnt="0"/>
      <dgm:spPr/>
    </dgm:pt>
    <dgm:pt modelId="{66CD2067-8CCE-49AD-8749-2881DB5D7E90}" type="pres">
      <dgm:prSet presAssocID="{4F085E62-5E45-478D-B7CC-28E3604FD01C}" presName="compNode" presStyleCnt="0"/>
      <dgm:spPr/>
    </dgm:pt>
    <dgm:pt modelId="{3ACE225B-6D63-4B96-A832-5E88F3F97B35}" type="pres">
      <dgm:prSet presAssocID="{4F085E62-5E45-478D-B7CC-28E3604FD01C}"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xmlns="" r:embed="rId6"/>
              </a:ext>
            </a:extLst>
          </a:blip>
          <a:srcRect/>
          <a:stretch>
            <a:fillRect/>
          </a:stretch>
        </a:blipFill>
        <a:ln>
          <a:noFill/>
        </a:ln>
      </dgm:spPr>
      <dgm:extLst>
        <a:ext uri="{E40237B7-FDA0-4F09-8148-C483321AD2D9}">
          <dgm14:cNvPr xmlns:dgm14="http://schemas.microsoft.com/office/drawing/2010/diagram" id="0" name="" descr="Upward trend"/>
        </a:ext>
      </dgm:extLst>
    </dgm:pt>
    <dgm:pt modelId="{FE20FC7E-0270-429E-B2DE-7EC670F65FA9}" type="pres">
      <dgm:prSet presAssocID="{4F085E62-5E45-478D-B7CC-28E3604FD01C}" presName="iconSpace" presStyleCnt="0"/>
      <dgm:spPr/>
    </dgm:pt>
    <dgm:pt modelId="{887F5E33-BCD1-461F-94E1-5119372504F0}" type="pres">
      <dgm:prSet presAssocID="{4F085E62-5E45-478D-B7CC-28E3604FD01C}" presName="parTx" presStyleLbl="revTx" presStyleIdx="4" presStyleCnt="8" custLinFactNeighborX="-8064" custLinFactNeighborY="-16029">
        <dgm:presLayoutVars>
          <dgm:chMax val="0"/>
          <dgm:chPref val="0"/>
        </dgm:presLayoutVars>
      </dgm:prSet>
      <dgm:spPr/>
      <dgm:t>
        <a:bodyPr/>
        <a:lstStyle/>
        <a:p>
          <a:endParaRPr lang="en-US"/>
        </a:p>
      </dgm:t>
    </dgm:pt>
    <dgm:pt modelId="{56573E08-8FC6-4DBB-8EA6-15C3AD91BB26}" type="pres">
      <dgm:prSet presAssocID="{4F085E62-5E45-478D-B7CC-28E3604FD01C}" presName="txSpace" presStyleCnt="0"/>
      <dgm:spPr/>
    </dgm:pt>
    <dgm:pt modelId="{0DC0F23C-ABEC-4734-9454-74ACE3116877}" type="pres">
      <dgm:prSet presAssocID="{4F085E62-5E45-478D-B7CC-28E3604FD01C}" presName="desTx" presStyleLbl="revTx" presStyleIdx="5" presStyleCnt="8" custLinFactNeighborX="-804" custLinFactNeighborY="-6976">
        <dgm:presLayoutVars/>
      </dgm:prSet>
      <dgm:spPr/>
      <dgm:t>
        <a:bodyPr/>
        <a:lstStyle/>
        <a:p>
          <a:endParaRPr lang="en-US"/>
        </a:p>
      </dgm:t>
    </dgm:pt>
    <dgm:pt modelId="{AA0724AA-4DD0-46E8-820A-CD5B756E5641}" type="pres">
      <dgm:prSet presAssocID="{99AC18D1-4E0A-4428-BEF7-F0DD2DF4262B}" presName="sibTrans" presStyleCnt="0"/>
      <dgm:spPr/>
    </dgm:pt>
    <dgm:pt modelId="{1167D103-6E53-4389-B4D3-D17123C36F7B}" type="pres">
      <dgm:prSet presAssocID="{1610C983-5863-4E58-A51A-E64A1BB38AEB}" presName="compNode" presStyleCnt="0"/>
      <dgm:spPr/>
    </dgm:pt>
    <dgm:pt modelId="{8C2D9061-18EA-4E07-897E-3C6E70CB07BF}" type="pres">
      <dgm:prSet presAssocID="{1610C983-5863-4E58-A51A-E64A1BB38AE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House"/>
        </a:ext>
      </dgm:extLst>
    </dgm:pt>
    <dgm:pt modelId="{05D8316B-C375-40F1-BC7A-3D5D7AEC05A1}" type="pres">
      <dgm:prSet presAssocID="{1610C983-5863-4E58-A51A-E64A1BB38AEB}" presName="iconSpace" presStyleCnt="0"/>
      <dgm:spPr/>
    </dgm:pt>
    <dgm:pt modelId="{7D6433F1-4016-48F8-A6BC-EDB45DA9393C}" type="pres">
      <dgm:prSet presAssocID="{1610C983-5863-4E58-A51A-E64A1BB38AEB}" presName="parTx" presStyleLbl="revTx" presStyleIdx="6" presStyleCnt="8" custLinFactNeighborX="-12911" custLinFactNeighborY="-16029">
        <dgm:presLayoutVars>
          <dgm:chMax val="0"/>
          <dgm:chPref val="0"/>
        </dgm:presLayoutVars>
      </dgm:prSet>
      <dgm:spPr/>
      <dgm:t>
        <a:bodyPr/>
        <a:lstStyle/>
        <a:p>
          <a:endParaRPr lang="en-US"/>
        </a:p>
      </dgm:t>
    </dgm:pt>
    <dgm:pt modelId="{CA907A4A-5F20-4806-88C1-821065F6F705}" type="pres">
      <dgm:prSet presAssocID="{1610C983-5863-4E58-A51A-E64A1BB38AEB}" presName="txSpace" presStyleCnt="0"/>
      <dgm:spPr/>
    </dgm:pt>
    <dgm:pt modelId="{0BB8B631-3953-4961-A673-9CB50AB06D1F}" type="pres">
      <dgm:prSet presAssocID="{1610C983-5863-4E58-A51A-E64A1BB38AEB}" presName="desTx" presStyleLbl="revTx" presStyleIdx="7" presStyleCnt="8" custLinFactNeighborX="-10253" custLinFactNeighborY="-6976">
        <dgm:presLayoutVars/>
      </dgm:prSet>
      <dgm:spPr/>
      <dgm:t>
        <a:bodyPr/>
        <a:lstStyle/>
        <a:p>
          <a:endParaRPr lang="en-US"/>
        </a:p>
      </dgm:t>
    </dgm:pt>
  </dgm:ptLst>
  <dgm:cxnLst>
    <dgm:cxn modelId="{C068A552-6E75-4A5F-85BB-A2A60F9D0268}" srcId="{96893650-2F1A-4A5F-A7EE-AB01A663C178}" destId="{48C4BF29-CFBE-4EC0-B959-2CEF60354F97}" srcOrd="0" destOrd="0" parTransId="{E17D3AA6-3B08-4962-934D-3020C886C521}" sibTransId="{D83B0E0A-D72A-4F01-A9D4-FB9D0A922417}"/>
    <dgm:cxn modelId="{DAC46821-A2D8-4DA4-9AE4-D8DEC5D16CB0}" srcId="{4F085E62-5E45-478D-B7CC-28E3604FD01C}" destId="{386B7E16-A97D-4DC2-90FD-A1D5809AE31A}" srcOrd="1" destOrd="0" parTransId="{FBE450A3-BF52-4BAA-9A5E-09BB9E9FCE70}" sibTransId="{08E510D3-49F7-4FD2-8F60-B6A76EBF97C0}"/>
    <dgm:cxn modelId="{CC868FCD-E408-3844-8B86-2FDE0C2A34EB}" type="presOf" srcId="{02781069-676D-4739-BC5A-F21BC9273665}" destId="{399CDA4C-BA2C-4D90-88AB-FCEE2E5A0E0C}" srcOrd="0" destOrd="5" presId="urn:microsoft.com/office/officeart/2018/2/layout/IconLabelDescriptionList"/>
    <dgm:cxn modelId="{4A148A53-DF1E-5C4D-814F-A6D7D23BBE5F}" type="presOf" srcId="{B9CB7BC4-2E1C-4DE1-A737-9D54267AEA47}" destId="{399CDA4C-BA2C-4D90-88AB-FCEE2E5A0E0C}" srcOrd="0" destOrd="0" presId="urn:microsoft.com/office/officeart/2018/2/layout/IconLabelDescriptionList"/>
    <dgm:cxn modelId="{FB3E04EC-FFFC-408F-9A0D-5F40DD1277E8}" srcId="{51E473F3-D7BA-47A4-AD03-D3AD15069869}" destId="{4F085E62-5E45-478D-B7CC-28E3604FD01C}" srcOrd="2" destOrd="0" parTransId="{7DC8D5A4-153B-4670-8F6A-F0D2D665F416}" sibTransId="{99AC18D1-4E0A-4428-BEF7-F0DD2DF4262B}"/>
    <dgm:cxn modelId="{5AE0276A-D44A-2944-9F84-AFEE091A6956}" type="presOf" srcId="{D1909844-F697-4DC4-8EA0-5DE382F81C19}" destId="{1005FB40-F576-4374-BF93-6381AA68A51B}" srcOrd="0" destOrd="1" presId="urn:microsoft.com/office/officeart/2018/2/layout/IconLabelDescriptionList"/>
    <dgm:cxn modelId="{115B57C2-9096-DF4B-B1FA-F4CD0073F229}" type="presOf" srcId="{6D7E7A00-EEA1-45B7-B757-12573A7358F1}" destId="{1005FB40-F576-4374-BF93-6381AA68A51B}" srcOrd="0" destOrd="0" presId="urn:microsoft.com/office/officeart/2018/2/layout/IconLabelDescriptionList"/>
    <dgm:cxn modelId="{29D5E6A4-74AD-4C49-9713-B81B5C8AFA71}" type="presOf" srcId="{51E473F3-D7BA-47A4-AD03-D3AD15069869}" destId="{96E391C7-D9C0-4E6D-B830-C09FD5654A51}" srcOrd="0" destOrd="0" presId="urn:microsoft.com/office/officeart/2018/2/layout/IconLabelDescriptionList"/>
    <dgm:cxn modelId="{433825CE-9200-2E43-86AD-FE3F474380DF}" type="presOf" srcId="{B6D4DAF9-0817-45DC-864B-61E504E964AE}" destId="{399CDA4C-BA2C-4D90-88AB-FCEE2E5A0E0C}" srcOrd="0" destOrd="1" presId="urn:microsoft.com/office/officeart/2018/2/layout/IconLabelDescriptionList"/>
    <dgm:cxn modelId="{698AAE4B-34E5-454D-B4EB-261E62137A07}" type="presOf" srcId="{99DCF94E-1A0D-41C5-A52C-62D7457B1644}" destId="{399CDA4C-BA2C-4D90-88AB-FCEE2E5A0E0C}" srcOrd="0" destOrd="2" presId="urn:microsoft.com/office/officeart/2018/2/layout/IconLabelDescriptionList"/>
    <dgm:cxn modelId="{9498F9BF-8865-4FE3-BC17-C378EB2C738B}" srcId="{557BA20A-A70D-4BDC-BB33-C6AE7A02E88E}" destId="{99DCF94E-1A0D-41C5-A52C-62D7457B1644}" srcOrd="2" destOrd="0" parTransId="{5270AE1C-E0FC-47AF-9F88-6ACFD843EF6B}" sibTransId="{39FE20E4-E642-4ED1-9274-D8528DCAF9A0}"/>
    <dgm:cxn modelId="{3262F280-2E7A-4709-BD90-595BAEA9A998}" srcId="{96893650-2F1A-4A5F-A7EE-AB01A663C178}" destId="{46A95D5A-9304-4060-A090-79F8922CEEB3}" srcOrd="1" destOrd="0" parTransId="{5BD2BB44-55B3-4B54-B463-32E327B01E2E}" sibTransId="{BA7670FD-00B1-4C62-9B15-F9CCD8B4E195}"/>
    <dgm:cxn modelId="{A9465D93-480B-544E-B2C0-16CB10F67DA2}" type="presOf" srcId="{CF34C606-A8C6-4B30-9C05-EF766C48CBED}" destId="{0BB8B631-3953-4961-A673-9CB50AB06D1F}" srcOrd="0" destOrd="3" presId="urn:microsoft.com/office/officeart/2018/2/layout/IconLabelDescriptionList"/>
    <dgm:cxn modelId="{025A40B8-BDAE-4CF4-8036-652E5F26FE43}" srcId="{557BA20A-A70D-4BDC-BB33-C6AE7A02E88E}" destId="{677A2AED-AB78-4CD4-982A-F9B3EA31E157}" srcOrd="4" destOrd="0" parTransId="{7CD2A9F5-0C0F-4ABF-97E5-618D3D39C9EF}" sibTransId="{70E9DEDA-EE01-4A44-BB65-AB333066062B}"/>
    <dgm:cxn modelId="{842641E6-EF38-4354-A931-2D6C8436BCA5}" srcId="{51E473F3-D7BA-47A4-AD03-D3AD15069869}" destId="{1610C983-5863-4E58-A51A-E64A1BB38AEB}" srcOrd="3" destOrd="0" parTransId="{74504D95-4CFE-4196-8C0C-500171BC89FC}" sibTransId="{84896AB1-31E9-4F7A-ABB1-FF245C9C466E}"/>
    <dgm:cxn modelId="{5E394210-4185-CA4F-9854-F6DA276BB197}" type="presOf" srcId="{8AB285CC-E015-4B5F-A76D-C2E701A3F76E}" destId="{5A803C59-845F-4EFA-9311-826E7A5797E5}" srcOrd="0" destOrd="0" presId="urn:microsoft.com/office/officeart/2018/2/layout/IconLabelDescriptionList"/>
    <dgm:cxn modelId="{C8AD86A3-AEBE-D343-8F06-91530A2F94EE}" type="presOf" srcId="{19DFE52E-6BDB-4D44-910C-4A8E5984168E}" destId="{0BB8B631-3953-4961-A673-9CB50AB06D1F}" srcOrd="0" destOrd="4" presId="urn:microsoft.com/office/officeart/2018/2/layout/IconLabelDescriptionList"/>
    <dgm:cxn modelId="{67081C82-7654-4114-809D-91FF5F03842C}" srcId="{1610C983-5863-4E58-A51A-E64A1BB38AEB}" destId="{CF34C606-A8C6-4B30-9C05-EF766C48CBED}" srcOrd="1" destOrd="0" parTransId="{8A9FD4FA-B08B-4DC1-A462-681AF93E865E}" sibTransId="{EBFB3872-75EA-4B0C-B6B6-35EC50782194}"/>
    <dgm:cxn modelId="{BCF8E550-4C57-4071-A2BE-0059938E8748}" srcId="{51E473F3-D7BA-47A4-AD03-D3AD15069869}" destId="{8AB285CC-E015-4B5F-A76D-C2E701A3F76E}" srcOrd="1" destOrd="0" parTransId="{60DA4B74-B8FB-4D74-9BC9-8DF6254D83C9}" sibTransId="{789AB3FB-CEA8-45C4-81F5-C8FB011553C6}"/>
    <dgm:cxn modelId="{E9A32A02-65A2-2E44-A0A0-B00838C22C27}" type="presOf" srcId="{48C4BF29-CFBE-4EC0-B959-2CEF60354F97}" destId="{0BB8B631-3953-4961-A673-9CB50AB06D1F}" srcOrd="0" destOrd="1" presId="urn:microsoft.com/office/officeart/2018/2/layout/IconLabelDescriptionList"/>
    <dgm:cxn modelId="{83B1F74B-4670-4328-B367-C8BA7892FED6}" srcId="{CF34C606-A8C6-4B30-9C05-EF766C48CBED}" destId="{9BAE29DE-07B6-4635-AC8A-57B1565639DA}" srcOrd="1" destOrd="0" parTransId="{7905FC15-D0F9-4DD5-8B42-7CB88C8F47CD}" sibTransId="{E061C0CE-F464-4AA2-A033-2192750FD548}"/>
    <dgm:cxn modelId="{101DD018-D655-43CE-A6D7-32712D6AA792}" srcId="{4F085E62-5E45-478D-B7CC-28E3604FD01C}" destId="{179759D5-25CA-47FE-A083-55554C42E51A}" srcOrd="0" destOrd="0" parTransId="{5D2275F4-9876-41DE-97BB-08C128DD471B}" sibTransId="{09DE88D3-69A0-461F-895D-E7A675BE1764}"/>
    <dgm:cxn modelId="{05208F56-995F-4D59-9F8B-A2EC7FB7AFBE}" srcId="{557BA20A-A70D-4BDC-BB33-C6AE7A02E88E}" destId="{02781069-676D-4739-BC5A-F21BC9273665}" srcOrd="5" destOrd="0" parTransId="{E2624677-78BC-4A46-B016-9C6B264607E6}" sibTransId="{BC7697F3-C725-4555-BED7-8B23B03E389B}"/>
    <dgm:cxn modelId="{BE091EF2-C396-D940-9120-7240831A8E75}" type="presOf" srcId="{9BAE29DE-07B6-4635-AC8A-57B1565639DA}" destId="{0BB8B631-3953-4961-A673-9CB50AB06D1F}" srcOrd="0" destOrd="5" presId="urn:microsoft.com/office/officeart/2018/2/layout/IconLabelDescriptionList"/>
    <dgm:cxn modelId="{4592A2B1-398B-D945-94E6-AAE1255BB3B9}" type="presOf" srcId="{557BA20A-A70D-4BDC-BB33-C6AE7A02E88E}" destId="{CFC8B0F0-DA50-4679-804E-304805250235}" srcOrd="0" destOrd="0" presId="urn:microsoft.com/office/officeart/2018/2/layout/IconLabelDescriptionList"/>
    <dgm:cxn modelId="{8FE1311B-D0FF-4618-AD16-62D15D1DD389}" srcId="{51E473F3-D7BA-47A4-AD03-D3AD15069869}" destId="{557BA20A-A70D-4BDC-BB33-C6AE7A02E88E}" srcOrd="0" destOrd="0" parTransId="{C3CA8625-A6B6-410C-8350-A8BB85D1824A}" sibTransId="{66B957A0-1914-4CFD-B267-887C7C1816B4}"/>
    <dgm:cxn modelId="{DA6F38DE-D462-4721-A26A-E9E1362BF7C3}" srcId="{557BA20A-A70D-4BDC-BB33-C6AE7A02E88E}" destId="{B6D4DAF9-0817-45DC-864B-61E504E964AE}" srcOrd="1" destOrd="0" parTransId="{9D58E2B0-A714-49D1-9DFE-F4F0B0D10D32}" sibTransId="{EA5402B7-B595-433F-A35F-C9D96DDA5E74}"/>
    <dgm:cxn modelId="{39CFF6DC-ACBF-5A49-A48E-3BA23F1AF004}" type="presOf" srcId="{46A95D5A-9304-4060-A090-79F8922CEEB3}" destId="{0BB8B631-3953-4961-A673-9CB50AB06D1F}" srcOrd="0" destOrd="2" presId="urn:microsoft.com/office/officeart/2018/2/layout/IconLabelDescriptionList"/>
    <dgm:cxn modelId="{2E3F1B3B-F044-4048-BF34-524D13479A73}" type="presOf" srcId="{4F085E62-5E45-478D-B7CC-28E3604FD01C}" destId="{887F5E33-BCD1-461F-94E1-5119372504F0}" srcOrd="0" destOrd="0" presId="urn:microsoft.com/office/officeart/2018/2/layout/IconLabelDescriptionList"/>
    <dgm:cxn modelId="{60BB5432-2928-6D44-B275-D031D5E529F1}" type="presOf" srcId="{386B7E16-A97D-4DC2-90FD-A1D5809AE31A}" destId="{0DC0F23C-ABEC-4734-9454-74ACE3116877}" srcOrd="0" destOrd="1" presId="urn:microsoft.com/office/officeart/2018/2/layout/IconLabelDescriptionList"/>
    <dgm:cxn modelId="{3A3EB841-1B8A-48F8-B9A8-8530CF57D541}" srcId="{557BA20A-A70D-4BDC-BB33-C6AE7A02E88E}" destId="{1A30A3AC-45A1-4FCE-BB84-928F034A86E9}" srcOrd="3" destOrd="0" parTransId="{45340021-A22C-4480-A045-3782598E7956}" sibTransId="{49BD5C6A-5A14-46E2-AE23-57BF4C0E97A5}"/>
    <dgm:cxn modelId="{21799994-92DF-F14D-9E48-1C5871283617}" type="presOf" srcId="{1A30A3AC-45A1-4FCE-BB84-928F034A86E9}" destId="{399CDA4C-BA2C-4D90-88AB-FCEE2E5A0E0C}" srcOrd="0" destOrd="3" presId="urn:microsoft.com/office/officeart/2018/2/layout/IconLabelDescriptionList"/>
    <dgm:cxn modelId="{B576210A-7B0E-43ED-BFA4-AEEAADA2FA35}" srcId="{CF34C606-A8C6-4B30-9C05-EF766C48CBED}" destId="{19DFE52E-6BDB-4D44-910C-4A8E5984168E}" srcOrd="0" destOrd="0" parTransId="{A08FD376-375A-46EF-AA19-72734AF7DD67}" sibTransId="{55F812D0-7F0C-4FE9-A664-2623EABC5A45}"/>
    <dgm:cxn modelId="{00DFD772-300D-554E-82DA-EF3DD17B0550}" type="presOf" srcId="{179759D5-25CA-47FE-A083-55554C42E51A}" destId="{0DC0F23C-ABEC-4734-9454-74ACE3116877}" srcOrd="0" destOrd="0" presId="urn:microsoft.com/office/officeart/2018/2/layout/IconLabelDescriptionList"/>
    <dgm:cxn modelId="{36F54460-6DC8-4348-B4A0-337C31037920}" type="presOf" srcId="{1610C983-5863-4E58-A51A-E64A1BB38AEB}" destId="{7D6433F1-4016-48F8-A6BC-EDB45DA9393C}" srcOrd="0" destOrd="0" presId="urn:microsoft.com/office/officeart/2018/2/layout/IconLabelDescriptionList"/>
    <dgm:cxn modelId="{955BBE54-A79E-4649-99D7-D5BFE1EFA7CE}" type="presOf" srcId="{96893650-2F1A-4A5F-A7EE-AB01A663C178}" destId="{0BB8B631-3953-4961-A673-9CB50AB06D1F}" srcOrd="0" destOrd="0" presId="urn:microsoft.com/office/officeart/2018/2/layout/IconLabelDescriptionList"/>
    <dgm:cxn modelId="{2843447C-5BE3-314F-9BFE-AA98AC1F5B9B}" type="presOf" srcId="{677A2AED-AB78-4CD4-982A-F9B3EA31E157}" destId="{399CDA4C-BA2C-4D90-88AB-FCEE2E5A0E0C}" srcOrd="0" destOrd="4" presId="urn:microsoft.com/office/officeart/2018/2/layout/IconLabelDescriptionList"/>
    <dgm:cxn modelId="{D4AA6BDE-8E32-4739-986C-154B19CFEDF3}" srcId="{8AB285CC-E015-4B5F-A76D-C2E701A3F76E}" destId="{6D7E7A00-EEA1-45B7-B757-12573A7358F1}" srcOrd="0" destOrd="0" parTransId="{408217E9-B174-404A-9A34-E1D9167C9E41}" sibTransId="{2607363A-0990-46A9-8331-8286A9008E8C}"/>
    <dgm:cxn modelId="{4A9E91BD-2B71-4088-858E-DC78663E085D}" srcId="{557BA20A-A70D-4BDC-BB33-C6AE7A02E88E}" destId="{B9CB7BC4-2E1C-4DE1-A737-9D54267AEA47}" srcOrd="0" destOrd="0" parTransId="{E4AFC364-8D8B-46C5-8E2D-35D60F5F2D56}" sibTransId="{3CED01A6-EDDF-4016-A9F0-743AD198D193}"/>
    <dgm:cxn modelId="{CAE1CAEC-3B7F-482B-BB5C-4A5F95DDDDF2}" srcId="{8AB285CC-E015-4B5F-A76D-C2E701A3F76E}" destId="{D1909844-F697-4DC4-8EA0-5DE382F81C19}" srcOrd="1" destOrd="0" parTransId="{4651D3B3-94A4-42F9-98B2-DFF65604E864}" sibTransId="{EE5C853E-99E6-4C2F-A537-DA85A41BEA31}"/>
    <dgm:cxn modelId="{9007FF87-725B-4934-BC7D-8995C92202F9}" srcId="{1610C983-5863-4E58-A51A-E64A1BB38AEB}" destId="{96893650-2F1A-4A5F-A7EE-AB01A663C178}" srcOrd="0" destOrd="0" parTransId="{3AF868A5-A301-4411-A8F6-06EF5905D27C}" sibTransId="{C6011DD7-77AA-4319-B8FD-5A752F404F2C}"/>
    <dgm:cxn modelId="{3DEFF7AD-3B94-1E46-870E-4DE06712EB7D}" type="presParOf" srcId="{96E391C7-D9C0-4E6D-B830-C09FD5654A51}" destId="{FBA6CC3A-081D-43A2-9B43-5F070533AF30}" srcOrd="0" destOrd="0" presId="urn:microsoft.com/office/officeart/2018/2/layout/IconLabelDescriptionList"/>
    <dgm:cxn modelId="{193E20DE-FC4F-8C4E-AB17-C6E1ED874B66}" type="presParOf" srcId="{FBA6CC3A-081D-43A2-9B43-5F070533AF30}" destId="{84ABBCA2-C426-4938-B1EE-9E33B64D4DE9}" srcOrd="0" destOrd="0" presId="urn:microsoft.com/office/officeart/2018/2/layout/IconLabelDescriptionList"/>
    <dgm:cxn modelId="{A47037A4-6C6B-1640-9DD7-DB03DD596C08}" type="presParOf" srcId="{FBA6CC3A-081D-43A2-9B43-5F070533AF30}" destId="{97930185-6D7D-466A-9850-208C8395310A}" srcOrd="1" destOrd="0" presId="urn:microsoft.com/office/officeart/2018/2/layout/IconLabelDescriptionList"/>
    <dgm:cxn modelId="{5E22A000-5C41-8043-936C-12D1BA1F777E}" type="presParOf" srcId="{FBA6CC3A-081D-43A2-9B43-5F070533AF30}" destId="{CFC8B0F0-DA50-4679-804E-304805250235}" srcOrd="2" destOrd="0" presId="urn:microsoft.com/office/officeart/2018/2/layout/IconLabelDescriptionList"/>
    <dgm:cxn modelId="{8B3C23A6-C187-F54D-B68E-4EB137E03097}" type="presParOf" srcId="{FBA6CC3A-081D-43A2-9B43-5F070533AF30}" destId="{83A654DE-B238-44BF-B027-E334CE98BFF2}" srcOrd="3" destOrd="0" presId="urn:microsoft.com/office/officeart/2018/2/layout/IconLabelDescriptionList"/>
    <dgm:cxn modelId="{9DBC6924-D6B7-6248-9FBF-70F8F3426488}" type="presParOf" srcId="{FBA6CC3A-081D-43A2-9B43-5F070533AF30}" destId="{399CDA4C-BA2C-4D90-88AB-FCEE2E5A0E0C}" srcOrd="4" destOrd="0" presId="urn:microsoft.com/office/officeart/2018/2/layout/IconLabelDescriptionList"/>
    <dgm:cxn modelId="{3986D207-54F7-974E-B6E0-BCA018C0773C}" type="presParOf" srcId="{96E391C7-D9C0-4E6D-B830-C09FD5654A51}" destId="{BD14D820-8777-49AF-9EDE-515A7FAF21CD}" srcOrd="1" destOrd="0" presId="urn:microsoft.com/office/officeart/2018/2/layout/IconLabelDescriptionList"/>
    <dgm:cxn modelId="{BF0F112C-343A-704E-8C13-F9F8B385B7EF}" type="presParOf" srcId="{96E391C7-D9C0-4E6D-B830-C09FD5654A51}" destId="{11E50A4D-9922-4049-8588-8F6FDAFC3B26}" srcOrd="2" destOrd="0" presId="urn:microsoft.com/office/officeart/2018/2/layout/IconLabelDescriptionList"/>
    <dgm:cxn modelId="{71B6E270-99F7-9A40-9A9D-66D55F85EA35}" type="presParOf" srcId="{11E50A4D-9922-4049-8588-8F6FDAFC3B26}" destId="{E22CFE74-279B-4E4F-8158-501F5BEB110F}" srcOrd="0" destOrd="0" presId="urn:microsoft.com/office/officeart/2018/2/layout/IconLabelDescriptionList"/>
    <dgm:cxn modelId="{168F1454-8B41-AC47-A4D4-AECF584F13BD}" type="presParOf" srcId="{11E50A4D-9922-4049-8588-8F6FDAFC3B26}" destId="{C45E6F42-1275-491D-B43E-76834E93DA4B}" srcOrd="1" destOrd="0" presId="urn:microsoft.com/office/officeart/2018/2/layout/IconLabelDescriptionList"/>
    <dgm:cxn modelId="{BCF09571-03D4-7B41-9964-DD14B9949364}" type="presParOf" srcId="{11E50A4D-9922-4049-8588-8F6FDAFC3B26}" destId="{5A803C59-845F-4EFA-9311-826E7A5797E5}" srcOrd="2" destOrd="0" presId="urn:microsoft.com/office/officeart/2018/2/layout/IconLabelDescriptionList"/>
    <dgm:cxn modelId="{74A4F1CA-C076-9E42-876F-92B970985192}" type="presParOf" srcId="{11E50A4D-9922-4049-8588-8F6FDAFC3B26}" destId="{7F4A51D8-328F-43E9-BAD0-624F0B41AE67}" srcOrd="3" destOrd="0" presId="urn:microsoft.com/office/officeart/2018/2/layout/IconLabelDescriptionList"/>
    <dgm:cxn modelId="{1446D5C8-2611-B84A-B546-9E5C92AB0FAA}" type="presParOf" srcId="{11E50A4D-9922-4049-8588-8F6FDAFC3B26}" destId="{1005FB40-F576-4374-BF93-6381AA68A51B}" srcOrd="4" destOrd="0" presId="urn:microsoft.com/office/officeart/2018/2/layout/IconLabelDescriptionList"/>
    <dgm:cxn modelId="{031F4F83-FDFE-2448-9FA5-522285CCF03C}" type="presParOf" srcId="{96E391C7-D9C0-4E6D-B830-C09FD5654A51}" destId="{702E5744-6306-459F-9441-76C330106629}" srcOrd="3" destOrd="0" presId="urn:microsoft.com/office/officeart/2018/2/layout/IconLabelDescriptionList"/>
    <dgm:cxn modelId="{756242CB-C9BE-274B-B90C-B7067B01C486}" type="presParOf" srcId="{96E391C7-D9C0-4E6D-B830-C09FD5654A51}" destId="{66CD2067-8CCE-49AD-8749-2881DB5D7E90}" srcOrd="4" destOrd="0" presId="urn:microsoft.com/office/officeart/2018/2/layout/IconLabelDescriptionList"/>
    <dgm:cxn modelId="{2D56269E-9E18-5744-A7A9-525F67034BB1}" type="presParOf" srcId="{66CD2067-8CCE-49AD-8749-2881DB5D7E90}" destId="{3ACE225B-6D63-4B96-A832-5E88F3F97B35}" srcOrd="0" destOrd="0" presId="urn:microsoft.com/office/officeart/2018/2/layout/IconLabelDescriptionList"/>
    <dgm:cxn modelId="{CE742F6A-2E81-8F41-889F-B75E5A49125D}" type="presParOf" srcId="{66CD2067-8CCE-49AD-8749-2881DB5D7E90}" destId="{FE20FC7E-0270-429E-B2DE-7EC670F65FA9}" srcOrd="1" destOrd="0" presId="urn:microsoft.com/office/officeart/2018/2/layout/IconLabelDescriptionList"/>
    <dgm:cxn modelId="{04829336-1F5F-B84C-A4A6-E44A2B1AE5C3}" type="presParOf" srcId="{66CD2067-8CCE-49AD-8749-2881DB5D7E90}" destId="{887F5E33-BCD1-461F-94E1-5119372504F0}" srcOrd="2" destOrd="0" presId="urn:microsoft.com/office/officeart/2018/2/layout/IconLabelDescriptionList"/>
    <dgm:cxn modelId="{7B53BE8D-04D3-954B-A413-BD95AF3722B4}" type="presParOf" srcId="{66CD2067-8CCE-49AD-8749-2881DB5D7E90}" destId="{56573E08-8FC6-4DBB-8EA6-15C3AD91BB26}" srcOrd="3" destOrd="0" presId="urn:microsoft.com/office/officeart/2018/2/layout/IconLabelDescriptionList"/>
    <dgm:cxn modelId="{4DD7A545-A807-2A4A-9846-24BD08959C22}" type="presParOf" srcId="{66CD2067-8CCE-49AD-8749-2881DB5D7E90}" destId="{0DC0F23C-ABEC-4734-9454-74ACE3116877}" srcOrd="4" destOrd="0" presId="urn:microsoft.com/office/officeart/2018/2/layout/IconLabelDescriptionList"/>
    <dgm:cxn modelId="{4EEAD84D-483E-B040-9B32-8B026DE30A7A}" type="presParOf" srcId="{96E391C7-D9C0-4E6D-B830-C09FD5654A51}" destId="{AA0724AA-4DD0-46E8-820A-CD5B756E5641}" srcOrd="5" destOrd="0" presId="urn:microsoft.com/office/officeart/2018/2/layout/IconLabelDescriptionList"/>
    <dgm:cxn modelId="{62A967BF-851D-A042-AD0D-CD6A3CE7B491}" type="presParOf" srcId="{96E391C7-D9C0-4E6D-B830-C09FD5654A51}" destId="{1167D103-6E53-4389-B4D3-D17123C36F7B}" srcOrd="6" destOrd="0" presId="urn:microsoft.com/office/officeart/2018/2/layout/IconLabelDescriptionList"/>
    <dgm:cxn modelId="{2547DC4B-1AD5-494A-8C56-ECE967358410}" type="presParOf" srcId="{1167D103-6E53-4389-B4D3-D17123C36F7B}" destId="{8C2D9061-18EA-4E07-897E-3C6E70CB07BF}" srcOrd="0" destOrd="0" presId="urn:microsoft.com/office/officeart/2018/2/layout/IconLabelDescriptionList"/>
    <dgm:cxn modelId="{1F05A6BC-1941-064F-9024-7A98C8E047B8}" type="presParOf" srcId="{1167D103-6E53-4389-B4D3-D17123C36F7B}" destId="{05D8316B-C375-40F1-BC7A-3D5D7AEC05A1}" srcOrd="1" destOrd="0" presId="urn:microsoft.com/office/officeart/2018/2/layout/IconLabelDescriptionList"/>
    <dgm:cxn modelId="{5963CDAF-CBD3-7A43-9035-A47190B11DCA}" type="presParOf" srcId="{1167D103-6E53-4389-B4D3-D17123C36F7B}" destId="{7D6433F1-4016-48F8-A6BC-EDB45DA9393C}" srcOrd="2" destOrd="0" presId="urn:microsoft.com/office/officeart/2018/2/layout/IconLabelDescriptionList"/>
    <dgm:cxn modelId="{E2FB50EC-B120-884D-885B-978D5D7C3F51}" type="presParOf" srcId="{1167D103-6E53-4389-B4D3-D17123C36F7B}" destId="{CA907A4A-5F20-4806-88C1-821065F6F705}" srcOrd="3" destOrd="0" presId="urn:microsoft.com/office/officeart/2018/2/layout/IconLabelDescriptionList"/>
    <dgm:cxn modelId="{D20BC5D8-FB18-E142-B828-CF6CF2D1FCAF}" type="presParOf" srcId="{1167D103-6E53-4389-B4D3-D17123C36F7B}" destId="{0BB8B631-3953-4961-A673-9CB50AB06D1F}"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0BFCA3-4887-4750-AEED-0549932B0BCF}" type="doc">
      <dgm:prSet loTypeId="urn:microsoft.com/office/officeart/2017/3/layout/DropPinTimeline" loCatId="process" qsTypeId="urn:microsoft.com/office/officeart/2005/8/quickstyle/simple2" qsCatId="simple" csTypeId="urn:microsoft.com/office/officeart/2005/8/colors/colorful2" csCatId="colorful" phldr="1"/>
      <dgm:spPr/>
      <dgm:t>
        <a:bodyPr/>
        <a:lstStyle/>
        <a:p>
          <a:endParaRPr lang="en-US"/>
        </a:p>
      </dgm:t>
    </dgm:pt>
    <dgm:pt modelId="{79B480EF-CC57-4B43-881A-3B927EF1FA2B}">
      <dgm:prSet/>
      <dgm:spPr/>
      <dgm:t>
        <a:bodyPr/>
        <a:lstStyle/>
        <a:p>
          <a:pPr>
            <a:defRPr b="1"/>
          </a:pPr>
          <a:r>
            <a:rPr lang="en-US" dirty="0">
              <a:latin typeface="Times New Roman" panose="02020603050405020304" pitchFamily="18" charset="0"/>
              <a:cs typeface="Times New Roman" panose="02020603050405020304" pitchFamily="18" charset="0"/>
            </a:rPr>
            <a:t>February</a:t>
          </a:r>
        </a:p>
      </dgm:t>
    </dgm:pt>
    <dgm:pt modelId="{79314ECB-F41D-4ED0-8C14-928958AF929C}" type="parTrans" cxnId="{63D3931D-E349-45B7-BE04-8583B3510793}">
      <dgm:prSet/>
      <dgm:spPr/>
      <dgm:t>
        <a:bodyPr/>
        <a:lstStyle/>
        <a:p>
          <a:endParaRPr lang="en-US"/>
        </a:p>
      </dgm:t>
    </dgm:pt>
    <dgm:pt modelId="{7603388E-FE36-4890-9D54-F6A26D802B6C}" type="sibTrans" cxnId="{63D3931D-E349-45B7-BE04-8583B3510793}">
      <dgm:prSet/>
      <dgm:spPr/>
      <dgm:t>
        <a:bodyPr/>
        <a:lstStyle/>
        <a:p>
          <a:endParaRPr lang="en-US"/>
        </a:p>
      </dgm:t>
    </dgm:pt>
    <dgm:pt modelId="{D361A5EA-9E62-4E44-AC81-752F8B93CEF5}">
      <dgm:prSet custT="1"/>
      <dgm:spPr/>
      <dgm:t>
        <a:bodyPr/>
        <a:lstStyle/>
        <a:p>
          <a:r>
            <a:rPr lang="en-US" sz="1800" dirty="0">
              <a:latin typeface="Times New Roman" panose="02020603050405020304" pitchFamily="18" charset="0"/>
              <a:cs typeface="Times New Roman" panose="02020603050405020304" pitchFamily="18" charset="0"/>
            </a:rPr>
            <a:t>  6th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Presentation of Proposed Budget/CIP</a:t>
          </a:r>
        </a:p>
      </dgm:t>
    </dgm:pt>
    <dgm:pt modelId="{E52F1D37-C8A2-47E2-9661-29097F554040}" type="parTrans" cxnId="{2085E186-9D35-4DF4-9988-374874219495}">
      <dgm:prSet/>
      <dgm:spPr/>
      <dgm:t>
        <a:bodyPr/>
        <a:lstStyle/>
        <a:p>
          <a:endParaRPr lang="en-US"/>
        </a:p>
      </dgm:t>
    </dgm:pt>
    <dgm:pt modelId="{95E4B722-8D5B-45BE-9260-A8AEEA630489}" type="sibTrans" cxnId="{2085E186-9D35-4DF4-9988-374874219495}">
      <dgm:prSet/>
      <dgm:spPr/>
      <dgm:t>
        <a:bodyPr/>
        <a:lstStyle/>
        <a:p>
          <a:endParaRPr lang="en-US"/>
        </a:p>
      </dgm:t>
    </dgm:pt>
    <dgm:pt modelId="{73A1AE0E-B682-4019-BA31-2421CE537354}">
      <dgm:prSet custT="1"/>
      <dgm:spPr/>
      <dgm:t>
        <a:bodyPr/>
        <a:lstStyle/>
        <a:p>
          <a:r>
            <a:rPr lang="en-US" sz="1800" dirty="0">
              <a:latin typeface="Times New Roman" panose="02020603050405020304" pitchFamily="18" charset="0"/>
              <a:cs typeface="Times New Roman" panose="02020603050405020304" pitchFamily="18" charset="0"/>
            </a:rPr>
            <a:t>11th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Public Meeting on Budget/CIP at KLC</a:t>
          </a:r>
        </a:p>
      </dgm:t>
    </dgm:pt>
    <dgm:pt modelId="{3ECBA87F-6709-4C5B-9967-DC4EA41D2600}" type="parTrans" cxnId="{00A4B1B3-E751-4F90-9EA1-8FE459A5E11A}">
      <dgm:prSet/>
      <dgm:spPr/>
      <dgm:t>
        <a:bodyPr/>
        <a:lstStyle/>
        <a:p>
          <a:endParaRPr lang="en-US"/>
        </a:p>
      </dgm:t>
    </dgm:pt>
    <dgm:pt modelId="{EFFD609F-12B8-482B-80CB-75FEAA88C9A5}" type="sibTrans" cxnId="{00A4B1B3-E751-4F90-9EA1-8FE459A5E11A}">
      <dgm:prSet/>
      <dgm:spPr/>
      <dgm:t>
        <a:bodyPr/>
        <a:lstStyle/>
        <a:p>
          <a:endParaRPr lang="en-US"/>
        </a:p>
      </dgm:t>
    </dgm:pt>
    <dgm:pt modelId="{852C087C-29D1-4508-81D1-73D9B97F025F}">
      <dgm:prSet custT="1"/>
      <dgm:spPr/>
      <dgm:t>
        <a:bodyPr/>
        <a:lstStyle/>
        <a:p>
          <a:r>
            <a:rPr lang="en-US" sz="1800" dirty="0">
              <a:latin typeface="Times New Roman" panose="02020603050405020304" pitchFamily="18" charset="0"/>
              <a:cs typeface="Times New Roman" panose="02020603050405020304" pitchFamily="18" charset="0"/>
            </a:rPr>
            <a:t>20th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Public Hearing</a:t>
          </a:r>
        </a:p>
      </dgm:t>
    </dgm:pt>
    <dgm:pt modelId="{B2F403F3-7D85-4467-AD2A-19E698840319}" type="parTrans" cxnId="{4D3DBC04-3F50-44A5-9BE2-3098CB37E5CD}">
      <dgm:prSet/>
      <dgm:spPr/>
      <dgm:t>
        <a:bodyPr/>
        <a:lstStyle/>
        <a:p>
          <a:endParaRPr lang="en-US"/>
        </a:p>
      </dgm:t>
    </dgm:pt>
    <dgm:pt modelId="{29DFE2B9-A2DA-4BFA-A758-2827210DD1B0}" type="sibTrans" cxnId="{4D3DBC04-3F50-44A5-9BE2-3098CB37E5CD}">
      <dgm:prSet/>
      <dgm:spPr/>
      <dgm:t>
        <a:bodyPr/>
        <a:lstStyle/>
        <a:p>
          <a:endParaRPr lang="en-US"/>
        </a:p>
      </dgm:t>
    </dgm:pt>
    <dgm:pt modelId="{955863D1-1935-44E0-B16F-259823823F9C}">
      <dgm:prSet custT="1"/>
      <dgm:spPr/>
      <dgm:t>
        <a:bodyPr/>
        <a:lstStyle/>
        <a:p>
          <a:r>
            <a:rPr lang="en-US" sz="1800" dirty="0">
              <a:latin typeface="Times New Roman" panose="02020603050405020304" pitchFamily="18" charset="0"/>
              <a:cs typeface="Times New Roman" panose="02020603050405020304" pitchFamily="18" charset="0"/>
            </a:rPr>
            <a:t>27th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Budget Work Session</a:t>
          </a:r>
        </a:p>
      </dgm:t>
    </dgm:pt>
    <dgm:pt modelId="{7265E378-D183-4FDA-B36B-56A399391CCB}" type="parTrans" cxnId="{DF852739-3830-4964-9776-96F2140D113A}">
      <dgm:prSet/>
      <dgm:spPr/>
      <dgm:t>
        <a:bodyPr/>
        <a:lstStyle/>
        <a:p>
          <a:endParaRPr lang="en-US"/>
        </a:p>
      </dgm:t>
    </dgm:pt>
    <dgm:pt modelId="{D61E316B-5C1E-4C01-ADE6-A299660DCEB7}" type="sibTrans" cxnId="{DF852739-3830-4964-9776-96F2140D113A}">
      <dgm:prSet/>
      <dgm:spPr/>
      <dgm:t>
        <a:bodyPr/>
        <a:lstStyle/>
        <a:p>
          <a:endParaRPr lang="en-US"/>
        </a:p>
      </dgm:t>
    </dgm:pt>
    <dgm:pt modelId="{5FA6B136-CE65-4BF4-9FFC-5DA75FBBA125}">
      <dgm:prSet/>
      <dgm:spPr/>
      <dgm:t>
        <a:bodyPr/>
        <a:lstStyle/>
        <a:p>
          <a:pPr>
            <a:defRPr b="1"/>
          </a:pPr>
          <a:r>
            <a:rPr lang="en-US" dirty="0">
              <a:latin typeface="Times New Roman" panose="02020603050405020304" pitchFamily="18" charset="0"/>
              <a:cs typeface="Times New Roman" panose="02020603050405020304" pitchFamily="18" charset="0"/>
            </a:rPr>
            <a:t>March</a:t>
          </a:r>
        </a:p>
      </dgm:t>
    </dgm:pt>
    <dgm:pt modelId="{592C10FD-42C0-4154-A8D2-27E6D89143B6}" type="parTrans" cxnId="{F173C534-00CE-4144-9A07-F32BE4843944}">
      <dgm:prSet/>
      <dgm:spPr/>
      <dgm:t>
        <a:bodyPr/>
        <a:lstStyle/>
        <a:p>
          <a:endParaRPr lang="en-US"/>
        </a:p>
      </dgm:t>
    </dgm:pt>
    <dgm:pt modelId="{ECCE1851-3C8D-4DF5-821A-8389DB903874}" type="sibTrans" cxnId="{F173C534-00CE-4144-9A07-F32BE4843944}">
      <dgm:prSet/>
      <dgm:spPr/>
      <dgm:t>
        <a:bodyPr/>
        <a:lstStyle/>
        <a:p>
          <a:endParaRPr lang="en-US"/>
        </a:p>
      </dgm:t>
    </dgm:pt>
    <dgm:pt modelId="{2E1E4597-9A41-44A7-A68C-BE626558DDA6}">
      <dgm:prSet custT="1"/>
      <dgm:spPr/>
      <dgm:t>
        <a:bodyPr/>
        <a:lstStyle/>
        <a:p>
          <a:r>
            <a:rPr lang="en-US" sz="1800" dirty="0">
              <a:latin typeface="Times New Roman" panose="02020603050405020304" pitchFamily="18" charset="0"/>
              <a:cs typeface="Times New Roman" panose="02020603050405020304" pitchFamily="18" charset="0"/>
            </a:rPr>
            <a:t>  7th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Budget Work Session</a:t>
          </a:r>
        </a:p>
      </dgm:t>
    </dgm:pt>
    <dgm:pt modelId="{C2F8238B-8703-43D9-82BF-E788EA0C2E9A}" type="parTrans" cxnId="{BEE822CC-E564-487F-9563-EF896C0CF737}">
      <dgm:prSet/>
      <dgm:spPr/>
      <dgm:t>
        <a:bodyPr/>
        <a:lstStyle/>
        <a:p>
          <a:endParaRPr lang="en-US"/>
        </a:p>
      </dgm:t>
    </dgm:pt>
    <dgm:pt modelId="{A2F7F729-ED5B-42AC-BDB7-75CBDB2DA654}" type="sibTrans" cxnId="{BEE822CC-E564-487F-9563-EF896C0CF737}">
      <dgm:prSet/>
      <dgm:spPr/>
      <dgm:t>
        <a:bodyPr/>
        <a:lstStyle/>
        <a:p>
          <a:endParaRPr lang="en-US"/>
        </a:p>
      </dgm:t>
    </dgm:pt>
    <dgm:pt modelId="{D8C7F875-513E-4620-BB9F-4F588E35BF44}">
      <dgm:prSet custT="1"/>
      <dgm:spPr/>
      <dgm:t>
        <a:bodyPr/>
        <a:lstStyle/>
        <a:p>
          <a:r>
            <a:rPr lang="en-US" sz="1800" dirty="0">
              <a:latin typeface="Times New Roman" panose="02020603050405020304" pitchFamily="18" charset="0"/>
              <a:cs typeface="Times New Roman" panose="02020603050405020304" pitchFamily="18" charset="0"/>
            </a:rPr>
            <a:t>13th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Budget Work Session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Mark-Up</a:t>
          </a:r>
        </a:p>
      </dgm:t>
    </dgm:pt>
    <dgm:pt modelId="{D9E7B741-B78B-44EE-AADB-C370D4707CC2}" type="parTrans" cxnId="{B91AA7EA-2402-4A8B-993B-37B2A4FB6EF4}">
      <dgm:prSet/>
      <dgm:spPr/>
      <dgm:t>
        <a:bodyPr/>
        <a:lstStyle/>
        <a:p>
          <a:endParaRPr lang="en-US"/>
        </a:p>
      </dgm:t>
    </dgm:pt>
    <dgm:pt modelId="{25136DD4-FFE4-479A-B6FD-743F236630E9}" type="sibTrans" cxnId="{B91AA7EA-2402-4A8B-993B-37B2A4FB6EF4}">
      <dgm:prSet/>
      <dgm:spPr/>
      <dgm:t>
        <a:bodyPr/>
        <a:lstStyle/>
        <a:p>
          <a:endParaRPr lang="en-US"/>
        </a:p>
      </dgm:t>
    </dgm:pt>
    <dgm:pt modelId="{6D00218D-AF8E-4BA9-99C0-90AD3D216875}">
      <dgm:prSet custT="1"/>
      <dgm:spPr/>
      <dgm:t>
        <a:bodyPr/>
        <a:lstStyle/>
        <a:p>
          <a:r>
            <a:rPr lang="en-US" sz="1800" dirty="0">
              <a:latin typeface="Times New Roman" panose="02020603050405020304" pitchFamily="18" charset="0"/>
              <a:cs typeface="Times New Roman" panose="02020603050405020304" pitchFamily="18" charset="0"/>
            </a:rPr>
            <a:t>20th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School Board Approves Budget/CIP</a:t>
          </a:r>
        </a:p>
      </dgm:t>
    </dgm:pt>
    <dgm:pt modelId="{480EBBCB-6DF7-40F9-BE21-3C76846B51C3}" type="parTrans" cxnId="{5C1380AE-ED18-4039-B0C7-9742AD8127B8}">
      <dgm:prSet/>
      <dgm:spPr/>
      <dgm:t>
        <a:bodyPr/>
        <a:lstStyle/>
        <a:p>
          <a:endParaRPr lang="en-US"/>
        </a:p>
      </dgm:t>
    </dgm:pt>
    <dgm:pt modelId="{4EE9834B-F228-4875-B338-4570DFB3B7C3}" type="sibTrans" cxnId="{5C1380AE-ED18-4039-B0C7-9742AD8127B8}">
      <dgm:prSet/>
      <dgm:spPr/>
      <dgm:t>
        <a:bodyPr/>
        <a:lstStyle/>
        <a:p>
          <a:endParaRPr lang="en-US"/>
        </a:p>
      </dgm:t>
    </dgm:pt>
    <dgm:pt modelId="{7EFA3B7A-5894-4A8A-8EA0-EFDE4506094B}">
      <dgm:prSet/>
      <dgm:spPr/>
      <dgm:t>
        <a:bodyPr/>
        <a:lstStyle/>
        <a:p>
          <a:pPr>
            <a:defRPr b="1"/>
          </a:pPr>
          <a:r>
            <a:rPr lang="en-US" dirty="0">
              <a:latin typeface="Times New Roman" panose="02020603050405020304" pitchFamily="18" charset="0"/>
              <a:cs typeface="Times New Roman" panose="02020603050405020304" pitchFamily="18" charset="0"/>
            </a:rPr>
            <a:t>April</a:t>
          </a:r>
        </a:p>
      </dgm:t>
    </dgm:pt>
    <dgm:pt modelId="{26C28DB6-A307-4C4B-84E0-01F92C99D222}" type="parTrans" cxnId="{D2E7F77E-9670-43F1-BA0C-AA7247C25DFC}">
      <dgm:prSet/>
      <dgm:spPr/>
      <dgm:t>
        <a:bodyPr/>
        <a:lstStyle/>
        <a:p>
          <a:endParaRPr lang="en-US"/>
        </a:p>
      </dgm:t>
    </dgm:pt>
    <dgm:pt modelId="{2005DFC2-CF8D-447D-B223-C8F0330C33C5}" type="sibTrans" cxnId="{D2E7F77E-9670-43F1-BA0C-AA7247C25DFC}">
      <dgm:prSet/>
      <dgm:spPr/>
      <dgm:t>
        <a:bodyPr/>
        <a:lstStyle/>
        <a:p>
          <a:endParaRPr lang="en-US"/>
        </a:p>
      </dgm:t>
    </dgm:pt>
    <dgm:pt modelId="{89E35AC7-1442-446A-B451-4B9E52FB3EAA}">
      <dgm:prSet custT="1"/>
      <dgm:spPr/>
      <dgm:t>
        <a:bodyPr/>
        <a:lstStyle/>
        <a:p>
          <a:r>
            <a:rPr lang="en-US" sz="1800" dirty="0">
              <a:latin typeface="Times New Roman" panose="02020603050405020304" pitchFamily="18" charset="0"/>
              <a:cs typeface="Times New Roman" panose="02020603050405020304" pitchFamily="18" charset="0"/>
            </a:rPr>
            <a:t> 2nd </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School Board Budget Presentation to Prince  William Board of County Supervisors (BOCS)</a:t>
          </a:r>
        </a:p>
      </dgm:t>
    </dgm:pt>
    <dgm:pt modelId="{DB57D6C2-B3CC-4B8C-A396-82945E33423E}" type="parTrans" cxnId="{AB428B94-D6A9-4438-984C-CD6FB16CA353}">
      <dgm:prSet/>
      <dgm:spPr/>
      <dgm:t>
        <a:bodyPr/>
        <a:lstStyle/>
        <a:p>
          <a:endParaRPr lang="en-US"/>
        </a:p>
      </dgm:t>
    </dgm:pt>
    <dgm:pt modelId="{210C11D8-D365-4AB2-9475-28BB65F8BCDD}" type="sibTrans" cxnId="{AB428B94-D6A9-4438-984C-CD6FB16CA353}">
      <dgm:prSet/>
      <dgm:spPr/>
      <dgm:t>
        <a:bodyPr/>
        <a:lstStyle/>
        <a:p>
          <a:endParaRPr lang="en-US"/>
        </a:p>
      </dgm:t>
    </dgm:pt>
    <dgm:pt modelId="{F3E3E871-F8D2-4FAC-AEBC-79CA3AC67C1B}">
      <dgm:prSet custT="1"/>
      <dgm:spPr/>
      <dgm:t>
        <a:bodyPr/>
        <a:lstStyle/>
        <a:p>
          <a:r>
            <a:rPr lang="en-US" sz="1800" b="1" dirty="0">
              <a:latin typeface="Times New Roman" panose="02020603050405020304" pitchFamily="18" charset="0"/>
              <a:cs typeface="Times New Roman" panose="02020603050405020304" pitchFamily="18" charset="0"/>
            </a:rPr>
            <a:t>30th – Final Date for BOCS Budget Approval</a:t>
          </a:r>
        </a:p>
      </dgm:t>
    </dgm:pt>
    <dgm:pt modelId="{A35A20D7-B44E-4BFB-A676-660D65F6A671}" type="parTrans" cxnId="{CA962EEB-E21B-4F6D-886E-1F2D9BC1DDA1}">
      <dgm:prSet/>
      <dgm:spPr/>
      <dgm:t>
        <a:bodyPr/>
        <a:lstStyle/>
        <a:p>
          <a:endParaRPr lang="en-US"/>
        </a:p>
      </dgm:t>
    </dgm:pt>
    <dgm:pt modelId="{F49ED79A-9E3D-4A27-8DE8-C12AD1D27D4D}" type="sibTrans" cxnId="{CA962EEB-E21B-4F6D-886E-1F2D9BC1DDA1}">
      <dgm:prSet/>
      <dgm:spPr/>
      <dgm:t>
        <a:bodyPr/>
        <a:lstStyle/>
        <a:p>
          <a:endParaRPr lang="en-US"/>
        </a:p>
      </dgm:t>
    </dgm:pt>
    <dgm:pt modelId="{C465CD45-55CF-DF44-896F-6BB55227D0BE}" type="pres">
      <dgm:prSet presAssocID="{770BFCA3-4887-4750-AEED-0549932B0BCF}" presName="root" presStyleCnt="0">
        <dgm:presLayoutVars>
          <dgm:chMax/>
          <dgm:chPref/>
          <dgm:animLvl val="lvl"/>
        </dgm:presLayoutVars>
      </dgm:prSet>
      <dgm:spPr/>
      <dgm:t>
        <a:bodyPr/>
        <a:lstStyle/>
        <a:p>
          <a:endParaRPr lang="en-US"/>
        </a:p>
      </dgm:t>
    </dgm:pt>
    <dgm:pt modelId="{D30A5EDD-84C8-C240-89DC-05D047C4BEB6}" type="pres">
      <dgm:prSet presAssocID="{770BFCA3-4887-4750-AEED-0549932B0BCF}" presName="divider" presStyleLbl="fgAcc1" presStyleIdx="0" presStyleCnt="4"/>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AA796941-8EC8-D040-BD69-0C9F8B019612}" type="pres">
      <dgm:prSet presAssocID="{770BFCA3-4887-4750-AEED-0549932B0BCF}" presName="nodes" presStyleCnt="0">
        <dgm:presLayoutVars>
          <dgm:chMax/>
          <dgm:chPref/>
          <dgm:animLvl val="lvl"/>
        </dgm:presLayoutVars>
      </dgm:prSet>
      <dgm:spPr/>
    </dgm:pt>
    <dgm:pt modelId="{41CA73B4-10F3-B34D-8301-48D48E6AFCF5}" type="pres">
      <dgm:prSet presAssocID="{79B480EF-CC57-4B43-881A-3B927EF1FA2B}" presName="composite" presStyleCnt="0"/>
      <dgm:spPr/>
    </dgm:pt>
    <dgm:pt modelId="{359C37AA-C268-524D-8472-239A59C88900}" type="pres">
      <dgm:prSet presAssocID="{79B480EF-CC57-4B43-881A-3B927EF1FA2B}" presName="ConnectorPoint" presStyleLbl="lnNode1" presStyleIdx="0" presStyleCnt="3"/>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33ADEE0-FA98-1B4E-9B63-4C1939FD6648}" type="pres">
      <dgm:prSet presAssocID="{79B480EF-CC57-4B43-881A-3B927EF1FA2B}" presName="DropPinPlaceHolder" presStyleCnt="0"/>
      <dgm:spPr/>
    </dgm:pt>
    <dgm:pt modelId="{ADA42DDB-4F34-444A-8621-E4C93585B4D5}" type="pres">
      <dgm:prSet presAssocID="{79B480EF-CC57-4B43-881A-3B927EF1FA2B}" presName="DropPin" presStyleLbl="alignNode1" presStyleIdx="0" presStyleCnt="3"/>
      <dgm:spPr/>
    </dgm:pt>
    <dgm:pt modelId="{1E7DA464-0670-6749-A37E-643A158D5B7C}" type="pres">
      <dgm:prSet presAssocID="{79B480EF-CC57-4B43-881A-3B927EF1FA2B}" presName="Ellipse" presStyleLbl="fgAcc1" presStyleIdx="1" presStyleCnt="4"/>
      <dgm:spPr>
        <a:solidFill>
          <a:schemeClr val="lt1">
            <a:alpha val="90000"/>
            <a:hueOff val="0"/>
            <a:satOff val="0"/>
            <a:lumOff val="0"/>
            <a:alphaOff val="0"/>
          </a:schemeClr>
        </a:solidFill>
        <a:ln w="12700" cap="flat" cmpd="sng" algn="ctr">
          <a:noFill/>
          <a:prstDash val="solid"/>
          <a:miter lim="800000"/>
        </a:ln>
        <a:effectLst/>
      </dgm:spPr>
    </dgm:pt>
    <dgm:pt modelId="{67F56DFB-5FA1-8D4B-BC75-866BCE34883F}" type="pres">
      <dgm:prSet presAssocID="{79B480EF-CC57-4B43-881A-3B927EF1FA2B}" presName="L2TextContainer" presStyleLbl="revTx" presStyleIdx="0" presStyleCnt="6">
        <dgm:presLayoutVars>
          <dgm:bulletEnabled val="1"/>
        </dgm:presLayoutVars>
      </dgm:prSet>
      <dgm:spPr/>
      <dgm:t>
        <a:bodyPr/>
        <a:lstStyle/>
        <a:p>
          <a:endParaRPr lang="en-US"/>
        </a:p>
      </dgm:t>
    </dgm:pt>
    <dgm:pt modelId="{D7884CCA-FC81-0A49-B4BF-98ACA18CD019}" type="pres">
      <dgm:prSet presAssocID="{79B480EF-CC57-4B43-881A-3B927EF1FA2B}" presName="L1TextContainer" presStyleLbl="revTx" presStyleIdx="1" presStyleCnt="6" custLinFactNeighborY="-2111">
        <dgm:presLayoutVars>
          <dgm:chMax val="1"/>
          <dgm:chPref val="1"/>
          <dgm:bulletEnabled val="1"/>
        </dgm:presLayoutVars>
      </dgm:prSet>
      <dgm:spPr/>
      <dgm:t>
        <a:bodyPr/>
        <a:lstStyle/>
        <a:p>
          <a:endParaRPr lang="en-US"/>
        </a:p>
      </dgm:t>
    </dgm:pt>
    <dgm:pt modelId="{D9EBD974-FBBB-6647-8783-B0C8748058CE}" type="pres">
      <dgm:prSet presAssocID="{79B480EF-CC57-4B43-881A-3B927EF1FA2B}" presName="ConnectLine" presStyleLbl="sibTrans1D1" presStyleIdx="0" presStyleCnt="3"/>
      <dgm:spPr>
        <a:noFill/>
        <a:ln w="12700" cap="flat" cmpd="sng" algn="ctr">
          <a:solidFill>
            <a:schemeClr val="accent2">
              <a:hueOff val="0"/>
              <a:satOff val="0"/>
              <a:lumOff val="0"/>
              <a:alphaOff val="0"/>
            </a:schemeClr>
          </a:solidFill>
          <a:prstDash val="dash"/>
          <a:miter lim="800000"/>
        </a:ln>
        <a:effectLst/>
      </dgm:spPr>
    </dgm:pt>
    <dgm:pt modelId="{72DD7CC3-CAA7-CA43-884B-B18EA2642BDA}" type="pres">
      <dgm:prSet presAssocID="{79B480EF-CC57-4B43-881A-3B927EF1FA2B}" presName="EmptyPlaceHolder" presStyleCnt="0"/>
      <dgm:spPr/>
    </dgm:pt>
    <dgm:pt modelId="{F38DFB62-A05E-6043-924D-A317ABE93FF7}" type="pres">
      <dgm:prSet presAssocID="{7603388E-FE36-4890-9D54-F6A26D802B6C}" presName="spaceBetweenRectangles" presStyleCnt="0"/>
      <dgm:spPr/>
    </dgm:pt>
    <dgm:pt modelId="{E0055BFF-275A-974B-9CBB-468B7E5B478D}" type="pres">
      <dgm:prSet presAssocID="{5FA6B136-CE65-4BF4-9FFC-5DA75FBBA125}" presName="composite" presStyleCnt="0"/>
      <dgm:spPr/>
    </dgm:pt>
    <dgm:pt modelId="{DF36C97C-58CB-344F-8B33-11939BFB2100}" type="pres">
      <dgm:prSet presAssocID="{5FA6B136-CE65-4BF4-9FFC-5DA75FBBA125}" presName="ConnectorPoint" presStyleLbl="lnNode1" presStyleIdx="1" presStyleCnt="3"/>
      <dgm:spPr>
        <a:solidFill>
          <a:schemeClr val="accent2">
            <a:hueOff val="-727682"/>
            <a:satOff val="-41964"/>
            <a:lumOff val="4314"/>
            <a:alphaOff val="0"/>
          </a:schemeClr>
        </a:solidFill>
        <a:ln w="6350" cap="flat" cmpd="sng" algn="ctr">
          <a:solidFill>
            <a:schemeClr val="lt1">
              <a:hueOff val="0"/>
              <a:satOff val="0"/>
              <a:lumOff val="0"/>
              <a:alphaOff val="0"/>
            </a:schemeClr>
          </a:solidFill>
          <a:prstDash val="solid"/>
          <a:miter lim="800000"/>
        </a:ln>
        <a:effectLst/>
      </dgm:spPr>
    </dgm:pt>
    <dgm:pt modelId="{3DC3B52A-7F38-7E49-BAA5-51F37EBB75B6}" type="pres">
      <dgm:prSet presAssocID="{5FA6B136-CE65-4BF4-9FFC-5DA75FBBA125}" presName="DropPinPlaceHolder" presStyleCnt="0"/>
      <dgm:spPr/>
    </dgm:pt>
    <dgm:pt modelId="{893EB22F-4473-8140-985F-626B20012977}" type="pres">
      <dgm:prSet presAssocID="{5FA6B136-CE65-4BF4-9FFC-5DA75FBBA125}" presName="DropPin" presStyleLbl="alignNode1" presStyleIdx="1" presStyleCnt="3"/>
      <dgm:spPr/>
    </dgm:pt>
    <dgm:pt modelId="{4C0543FB-7E89-3E41-8A2F-31A7720CC125}" type="pres">
      <dgm:prSet presAssocID="{5FA6B136-CE65-4BF4-9FFC-5DA75FBBA125}" presName="Ellipse" presStyleLbl="fgAcc1" presStyleIdx="2" presStyleCnt="4"/>
      <dgm:spPr>
        <a:solidFill>
          <a:schemeClr val="lt1">
            <a:alpha val="90000"/>
            <a:hueOff val="0"/>
            <a:satOff val="0"/>
            <a:lumOff val="0"/>
            <a:alphaOff val="0"/>
          </a:schemeClr>
        </a:solidFill>
        <a:ln w="12700" cap="flat" cmpd="sng" algn="ctr">
          <a:noFill/>
          <a:prstDash val="solid"/>
          <a:miter lim="800000"/>
        </a:ln>
        <a:effectLst/>
      </dgm:spPr>
    </dgm:pt>
    <dgm:pt modelId="{19CB5803-DE77-7542-AD02-E1482206E6D8}" type="pres">
      <dgm:prSet presAssocID="{5FA6B136-CE65-4BF4-9FFC-5DA75FBBA125}" presName="L2TextContainer" presStyleLbl="revTx" presStyleIdx="2" presStyleCnt="6">
        <dgm:presLayoutVars>
          <dgm:bulletEnabled val="1"/>
        </dgm:presLayoutVars>
      </dgm:prSet>
      <dgm:spPr/>
      <dgm:t>
        <a:bodyPr/>
        <a:lstStyle/>
        <a:p>
          <a:endParaRPr lang="en-US"/>
        </a:p>
      </dgm:t>
    </dgm:pt>
    <dgm:pt modelId="{D65440B7-AFF0-9348-9689-F379E0C38C84}" type="pres">
      <dgm:prSet presAssocID="{5FA6B136-CE65-4BF4-9FFC-5DA75FBBA125}" presName="L1TextContainer" presStyleLbl="revTx" presStyleIdx="3" presStyleCnt="6">
        <dgm:presLayoutVars>
          <dgm:chMax val="1"/>
          <dgm:chPref val="1"/>
          <dgm:bulletEnabled val="1"/>
        </dgm:presLayoutVars>
      </dgm:prSet>
      <dgm:spPr/>
      <dgm:t>
        <a:bodyPr/>
        <a:lstStyle/>
        <a:p>
          <a:endParaRPr lang="en-US"/>
        </a:p>
      </dgm:t>
    </dgm:pt>
    <dgm:pt modelId="{F304B100-D64C-7E42-B100-6058ACDBE6AE}" type="pres">
      <dgm:prSet presAssocID="{5FA6B136-CE65-4BF4-9FFC-5DA75FBBA125}" presName="ConnectLine" presStyleLbl="sibTrans1D1" presStyleIdx="1" presStyleCnt="3"/>
      <dgm:spPr>
        <a:noFill/>
        <a:ln w="12700" cap="flat" cmpd="sng" algn="ctr">
          <a:solidFill>
            <a:schemeClr val="accent2">
              <a:hueOff val="-727682"/>
              <a:satOff val="-41964"/>
              <a:lumOff val="4314"/>
              <a:alphaOff val="0"/>
            </a:schemeClr>
          </a:solidFill>
          <a:prstDash val="dash"/>
          <a:miter lim="800000"/>
        </a:ln>
        <a:effectLst/>
      </dgm:spPr>
    </dgm:pt>
    <dgm:pt modelId="{3C5F5B7F-4A98-9C4A-A412-E1C038589B79}" type="pres">
      <dgm:prSet presAssocID="{5FA6B136-CE65-4BF4-9FFC-5DA75FBBA125}" presName="EmptyPlaceHolder" presStyleCnt="0"/>
      <dgm:spPr/>
    </dgm:pt>
    <dgm:pt modelId="{DACE000C-098F-104C-A7D1-E0B4040B7F56}" type="pres">
      <dgm:prSet presAssocID="{ECCE1851-3C8D-4DF5-821A-8389DB903874}" presName="spaceBetweenRectangles" presStyleCnt="0"/>
      <dgm:spPr/>
    </dgm:pt>
    <dgm:pt modelId="{A3EF0E5A-7B34-0841-BD7B-7A9A26BF5932}" type="pres">
      <dgm:prSet presAssocID="{7EFA3B7A-5894-4A8A-8EA0-EFDE4506094B}" presName="composite" presStyleCnt="0"/>
      <dgm:spPr/>
    </dgm:pt>
    <dgm:pt modelId="{5EC14FA2-F079-714C-ADC6-DD7BD9C091DC}" type="pres">
      <dgm:prSet presAssocID="{7EFA3B7A-5894-4A8A-8EA0-EFDE4506094B}" presName="ConnectorPoint" presStyleLbl="lnNode1" presStyleIdx="2" presStyleCnt="3"/>
      <dgm:spPr>
        <a:solidFill>
          <a:schemeClr val="accent2">
            <a:hueOff val="-1455363"/>
            <a:satOff val="-83928"/>
            <a:lumOff val="8628"/>
            <a:alphaOff val="0"/>
          </a:schemeClr>
        </a:solidFill>
        <a:ln w="6350" cap="flat" cmpd="sng" algn="ctr">
          <a:solidFill>
            <a:schemeClr val="lt1">
              <a:hueOff val="0"/>
              <a:satOff val="0"/>
              <a:lumOff val="0"/>
              <a:alphaOff val="0"/>
            </a:schemeClr>
          </a:solidFill>
          <a:prstDash val="solid"/>
          <a:miter lim="800000"/>
        </a:ln>
        <a:effectLst/>
      </dgm:spPr>
    </dgm:pt>
    <dgm:pt modelId="{EEF9A4FA-06AF-ED4C-9CD3-F31AC7581993}" type="pres">
      <dgm:prSet presAssocID="{7EFA3B7A-5894-4A8A-8EA0-EFDE4506094B}" presName="DropPinPlaceHolder" presStyleCnt="0"/>
      <dgm:spPr/>
    </dgm:pt>
    <dgm:pt modelId="{AF3D75FA-141B-B345-80A9-7A7755720B16}" type="pres">
      <dgm:prSet presAssocID="{7EFA3B7A-5894-4A8A-8EA0-EFDE4506094B}" presName="DropPin" presStyleLbl="alignNode1" presStyleIdx="2" presStyleCnt="3"/>
      <dgm:spPr/>
    </dgm:pt>
    <dgm:pt modelId="{44ADC40A-8556-464F-A15C-FCC91DFA6A07}" type="pres">
      <dgm:prSet presAssocID="{7EFA3B7A-5894-4A8A-8EA0-EFDE4506094B}" presName="Ellipse" presStyleLbl="fgAcc1" presStyleIdx="3" presStyleCnt="4"/>
      <dgm:spPr>
        <a:solidFill>
          <a:schemeClr val="lt1">
            <a:alpha val="90000"/>
            <a:hueOff val="0"/>
            <a:satOff val="0"/>
            <a:lumOff val="0"/>
            <a:alphaOff val="0"/>
          </a:schemeClr>
        </a:solidFill>
        <a:ln w="12700" cap="flat" cmpd="sng" algn="ctr">
          <a:noFill/>
          <a:prstDash val="solid"/>
          <a:miter lim="800000"/>
        </a:ln>
        <a:effectLst/>
      </dgm:spPr>
    </dgm:pt>
    <dgm:pt modelId="{4E8F2595-2E1C-6647-A1B3-D0B604BE0868}" type="pres">
      <dgm:prSet presAssocID="{7EFA3B7A-5894-4A8A-8EA0-EFDE4506094B}" presName="L2TextContainer" presStyleLbl="revTx" presStyleIdx="4" presStyleCnt="6">
        <dgm:presLayoutVars>
          <dgm:bulletEnabled val="1"/>
        </dgm:presLayoutVars>
      </dgm:prSet>
      <dgm:spPr/>
      <dgm:t>
        <a:bodyPr/>
        <a:lstStyle/>
        <a:p>
          <a:endParaRPr lang="en-US"/>
        </a:p>
      </dgm:t>
    </dgm:pt>
    <dgm:pt modelId="{6237B5FC-113F-C34B-861A-9DA195A0AFF1}" type="pres">
      <dgm:prSet presAssocID="{7EFA3B7A-5894-4A8A-8EA0-EFDE4506094B}" presName="L1TextContainer" presStyleLbl="revTx" presStyleIdx="5" presStyleCnt="6" custScaleX="106835" custLinFactNeighborX="3467" custLinFactNeighborY="-6331">
        <dgm:presLayoutVars>
          <dgm:chMax val="1"/>
          <dgm:chPref val="1"/>
          <dgm:bulletEnabled val="1"/>
        </dgm:presLayoutVars>
      </dgm:prSet>
      <dgm:spPr/>
      <dgm:t>
        <a:bodyPr/>
        <a:lstStyle/>
        <a:p>
          <a:endParaRPr lang="en-US"/>
        </a:p>
      </dgm:t>
    </dgm:pt>
    <dgm:pt modelId="{AF6B01B0-79A8-CE49-B6FC-433761F4ABBD}" type="pres">
      <dgm:prSet presAssocID="{7EFA3B7A-5894-4A8A-8EA0-EFDE4506094B}" presName="ConnectLine" presStyleLbl="sibTrans1D1" presStyleIdx="2" presStyleCnt="3"/>
      <dgm:spPr>
        <a:noFill/>
        <a:ln w="12700" cap="flat" cmpd="sng" algn="ctr">
          <a:solidFill>
            <a:schemeClr val="accent2">
              <a:hueOff val="-1455363"/>
              <a:satOff val="-83928"/>
              <a:lumOff val="8628"/>
              <a:alphaOff val="0"/>
            </a:schemeClr>
          </a:solidFill>
          <a:prstDash val="dash"/>
          <a:miter lim="800000"/>
        </a:ln>
        <a:effectLst/>
      </dgm:spPr>
    </dgm:pt>
    <dgm:pt modelId="{60B4E17E-F3B5-864A-93A8-D47BED9FA4FE}" type="pres">
      <dgm:prSet presAssocID="{7EFA3B7A-5894-4A8A-8EA0-EFDE4506094B}" presName="EmptyPlaceHolder" presStyleCnt="0"/>
      <dgm:spPr/>
    </dgm:pt>
  </dgm:ptLst>
  <dgm:cxnLst>
    <dgm:cxn modelId="{CAAA3918-C2FD-FE48-92D9-7B625B01DCCC}" type="presOf" srcId="{6D00218D-AF8E-4BA9-99C0-90AD3D216875}" destId="{19CB5803-DE77-7542-AD02-E1482206E6D8}" srcOrd="0" destOrd="2" presId="urn:microsoft.com/office/officeart/2017/3/layout/DropPinTimeline"/>
    <dgm:cxn modelId="{9BC25F3D-FBC1-1146-BBBD-045E72322735}" type="presOf" srcId="{79B480EF-CC57-4B43-881A-3B927EF1FA2B}" destId="{D7884CCA-FC81-0A49-B4BF-98ACA18CD019}" srcOrd="0" destOrd="0" presId="urn:microsoft.com/office/officeart/2017/3/layout/DropPinTimeline"/>
    <dgm:cxn modelId="{6CD9E788-986D-BC4C-8DD2-BB199EF84329}" type="presOf" srcId="{D361A5EA-9E62-4E44-AC81-752F8B93CEF5}" destId="{67F56DFB-5FA1-8D4B-BC75-866BCE34883F}" srcOrd="0" destOrd="0" presId="urn:microsoft.com/office/officeart/2017/3/layout/DropPinTimeline"/>
    <dgm:cxn modelId="{DF852739-3830-4964-9776-96F2140D113A}" srcId="{79B480EF-CC57-4B43-881A-3B927EF1FA2B}" destId="{955863D1-1935-44E0-B16F-259823823F9C}" srcOrd="3" destOrd="0" parTransId="{7265E378-D183-4FDA-B36B-56A399391CCB}" sibTransId="{D61E316B-5C1E-4C01-ADE6-A299660DCEB7}"/>
    <dgm:cxn modelId="{63D3931D-E349-45B7-BE04-8583B3510793}" srcId="{770BFCA3-4887-4750-AEED-0549932B0BCF}" destId="{79B480EF-CC57-4B43-881A-3B927EF1FA2B}" srcOrd="0" destOrd="0" parTransId="{79314ECB-F41D-4ED0-8C14-928958AF929C}" sibTransId="{7603388E-FE36-4890-9D54-F6A26D802B6C}"/>
    <dgm:cxn modelId="{1924D5E9-5127-7C4C-9605-34A35AFE87C2}" type="presOf" srcId="{73A1AE0E-B682-4019-BA31-2421CE537354}" destId="{67F56DFB-5FA1-8D4B-BC75-866BCE34883F}" srcOrd="0" destOrd="1" presId="urn:microsoft.com/office/officeart/2017/3/layout/DropPinTimeline"/>
    <dgm:cxn modelId="{267CA23F-E764-DA4F-82B9-8FEEF6EB28B7}" type="presOf" srcId="{770BFCA3-4887-4750-AEED-0549932B0BCF}" destId="{C465CD45-55CF-DF44-896F-6BB55227D0BE}" srcOrd="0" destOrd="0" presId="urn:microsoft.com/office/officeart/2017/3/layout/DropPinTimeline"/>
    <dgm:cxn modelId="{4D3DBC04-3F50-44A5-9BE2-3098CB37E5CD}" srcId="{79B480EF-CC57-4B43-881A-3B927EF1FA2B}" destId="{852C087C-29D1-4508-81D1-73D9B97F025F}" srcOrd="2" destOrd="0" parTransId="{B2F403F3-7D85-4467-AD2A-19E698840319}" sibTransId="{29DFE2B9-A2DA-4BFA-A758-2827210DD1B0}"/>
    <dgm:cxn modelId="{D0C96F7D-17A7-6745-B93D-B7CC82444A8D}" type="presOf" srcId="{2E1E4597-9A41-44A7-A68C-BE626558DDA6}" destId="{19CB5803-DE77-7542-AD02-E1482206E6D8}" srcOrd="0" destOrd="0" presId="urn:microsoft.com/office/officeart/2017/3/layout/DropPinTimeline"/>
    <dgm:cxn modelId="{B5AF11CD-96EB-6F48-8CB2-A382638A6569}" type="presOf" srcId="{7EFA3B7A-5894-4A8A-8EA0-EFDE4506094B}" destId="{6237B5FC-113F-C34B-861A-9DA195A0AFF1}" srcOrd="0" destOrd="0" presId="urn:microsoft.com/office/officeart/2017/3/layout/DropPinTimeline"/>
    <dgm:cxn modelId="{5EB61512-234F-9B4E-94BC-965E0BC09CF8}" type="presOf" srcId="{5FA6B136-CE65-4BF4-9FFC-5DA75FBBA125}" destId="{D65440B7-AFF0-9348-9689-F379E0C38C84}" srcOrd="0" destOrd="0" presId="urn:microsoft.com/office/officeart/2017/3/layout/DropPinTimeline"/>
    <dgm:cxn modelId="{BEE822CC-E564-487F-9563-EF896C0CF737}" srcId="{5FA6B136-CE65-4BF4-9FFC-5DA75FBBA125}" destId="{2E1E4597-9A41-44A7-A68C-BE626558DDA6}" srcOrd="0" destOrd="0" parTransId="{C2F8238B-8703-43D9-82BF-E788EA0C2E9A}" sibTransId="{A2F7F729-ED5B-42AC-BDB7-75CBDB2DA654}"/>
    <dgm:cxn modelId="{CA962EEB-E21B-4F6D-886E-1F2D9BC1DDA1}" srcId="{7EFA3B7A-5894-4A8A-8EA0-EFDE4506094B}" destId="{F3E3E871-F8D2-4FAC-AEBC-79CA3AC67C1B}" srcOrd="1" destOrd="0" parTransId="{A35A20D7-B44E-4BFB-A676-660D65F6A671}" sibTransId="{F49ED79A-9E3D-4A27-8DE8-C12AD1D27D4D}"/>
    <dgm:cxn modelId="{629D5447-2EE6-584C-9231-F0461D606C2B}" type="presOf" srcId="{955863D1-1935-44E0-B16F-259823823F9C}" destId="{67F56DFB-5FA1-8D4B-BC75-866BCE34883F}" srcOrd="0" destOrd="3" presId="urn:microsoft.com/office/officeart/2017/3/layout/DropPinTimeline"/>
    <dgm:cxn modelId="{00A4B1B3-E751-4F90-9EA1-8FE459A5E11A}" srcId="{79B480EF-CC57-4B43-881A-3B927EF1FA2B}" destId="{73A1AE0E-B682-4019-BA31-2421CE537354}" srcOrd="1" destOrd="0" parTransId="{3ECBA87F-6709-4C5B-9967-DC4EA41D2600}" sibTransId="{EFFD609F-12B8-482B-80CB-75FEAA88C9A5}"/>
    <dgm:cxn modelId="{B91AA7EA-2402-4A8B-993B-37B2A4FB6EF4}" srcId="{5FA6B136-CE65-4BF4-9FFC-5DA75FBBA125}" destId="{D8C7F875-513E-4620-BB9F-4F588E35BF44}" srcOrd="1" destOrd="0" parTransId="{D9E7B741-B78B-44EE-AADB-C370D4707CC2}" sibTransId="{25136DD4-FFE4-479A-B6FD-743F236630E9}"/>
    <dgm:cxn modelId="{D2E7F77E-9670-43F1-BA0C-AA7247C25DFC}" srcId="{770BFCA3-4887-4750-AEED-0549932B0BCF}" destId="{7EFA3B7A-5894-4A8A-8EA0-EFDE4506094B}" srcOrd="2" destOrd="0" parTransId="{26C28DB6-A307-4C4B-84E0-01F92C99D222}" sibTransId="{2005DFC2-CF8D-447D-B223-C8F0330C33C5}"/>
    <dgm:cxn modelId="{AE58091B-5A19-B442-B270-E4634430CF85}" type="presOf" srcId="{D8C7F875-513E-4620-BB9F-4F588E35BF44}" destId="{19CB5803-DE77-7542-AD02-E1482206E6D8}" srcOrd="0" destOrd="1" presId="urn:microsoft.com/office/officeart/2017/3/layout/DropPinTimeline"/>
    <dgm:cxn modelId="{8AEA5763-DC71-2544-BA25-511BDACDC074}" type="presOf" srcId="{852C087C-29D1-4508-81D1-73D9B97F025F}" destId="{67F56DFB-5FA1-8D4B-BC75-866BCE34883F}" srcOrd="0" destOrd="2" presId="urn:microsoft.com/office/officeart/2017/3/layout/DropPinTimeline"/>
    <dgm:cxn modelId="{F63C41CC-CC2D-F74B-B320-A3CB00D3CF57}" type="presOf" srcId="{89E35AC7-1442-446A-B451-4B9E52FB3EAA}" destId="{4E8F2595-2E1C-6647-A1B3-D0B604BE0868}" srcOrd="0" destOrd="0" presId="urn:microsoft.com/office/officeart/2017/3/layout/DropPinTimeline"/>
    <dgm:cxn modelId="{AB428B94-D6A9-4438-984C-CD6FB16CA353}" srcId="{7EFA3B7A-5894-4A8A-8EA0-EFDE4506094B}" destId="{89E35AC7-1442-446A-B451-4B9E52FB3EAA}" srcOrd="0" destOrd="0" parTransId="{DB57D6C2-B3CC-4B8C-A396-82945E33423E}" sibTransId="{210C11D8-D365-4AB2-9475-28BB65F8BCDD}"/>
    <dgm:cxn modelId="{46670D61-1EE0-FF40-B404-EC0723E79584}" type="presOf" srcId="{F3E3E871-F8D2-4FAC-AEBC-79CA3AC67C1B}" destId="{4E8F2595-2E1C-6647-A1B3-D0B604BE0868}" srcOrd="0" destOrd="1" presId="urn:microsoft.com/office/officeart/2017/3/layout/DropPinTimeline"/>
    <dgm:cxn modelId="{F173C534-00CE-4144-9A07-F32BE4843944}" srcId="{770BFCA3-4887-4750-AEED-0549932B0BCF}" destId="{5FA6B136-CE65-4BF4-9FFC-5DA75FBBA125}" srcOrd="1" destOrd="0" parTransId="{592C10FD-42C0-4154-A8D2-27E6D89143B6}" sibTransId="{ECCE1851-3C8D-4DF5-821A-8389DB903874}"/>
    <dgm:cxn modelId="{2085E186-9D35-4DF4-9988-374874219495}" srcId="{79B480EF-CC57-4B43-881A-3B927EF1FA2B}" destId="{D361A5EA-9E62-4E44-AC81-752F8B93CEF5}" srcOrd="0" destOrd="0" parTransId="{E52F1D37-C8A2-47E2-9661-29097F554040}" sibTransId="{95E4B722-8D5B-45BE-9260-A8AEEA630489}"/>
    <dgm:cxn modelId="{5C1380AE-ED18-4039-B0C7-9742AD8127B8}" srcId="{5FA6B136-CE65-4BF4-9FFC-5DA75FBBA125}" destId="{6D00218D-AF8E-4BA9-99C0-90AD3D216875}" srcOrd="2" destOrd="0" parTransId="{480EBBCB-6DF7-40F9-BE21-3C76846B51C3}" sibTransId="{4EE9834B-F228-4875-B338-4570DFB3B7C3}"/>
    <dgm:cxn modelId="{657EEF34-8A08-BD49-9191-57D6581278BB}" type="presParOf" srcId="{C465CD45-55CF-DF44-896F-6BB55227D0BE}" destId="{D30A5EDD-84C8-C240-89DC-05D047C4BEB6}" srcOrd="0" destOrd="0" presId="urn:microsoft.com/office/officeart/2017/3/layout/DropPinTimeline"/>
    <dgm:cxn modelId="{50D81343-5602-8543-8766-2F072BDC1E9C}" type="presParOf" srcId="{C465CD45-55CF-DF44-896F-6BB55227D0BE}" destId="{AA796941-8EC8-D040-BD69-0C9F8B019612}" srcOrd="1" destOrd="0" presId="urn:microsoft.com/office/officeart/2017/3/layout/DropPinTimeline"/>
    <dgm:cxn modelId="{CBB8AC61-3B50-4C41-B1B4-4D9B2496A86D}" type="presParOf" srcId="{AA796941-8EC8-D040-BD69-0C9F8B019612}" destId="{41CA73B4-10F3-B34D-8301-48D48E6AFCF5}" srcOrd="0" destOrd="0" presId="urn:microsoft.com/office/officeart/2017/3/layout/DropPinTimeline"/>
    <dgm:cxn modelId="{C485B185-1B69-8D4B-8A91-D5742B0707A9}" type="presParOf" srcId="{41CA73B4-10F3-B34D-8301-48D48E6AFCF5}" destId="{359C37AA-C268-524D-8472-239A59C88900}" srcOrd="0" destOrd="0" presId="urn:microsoft.com/office/officeart/2017/3/layout/DropPinTimeline"/>
    <dgm:cxn modelId="{16264DC9-E893-924B-9F18-587BD7193BBD}" type="presParOf" srcId="{41CA73B4-10F3-B34D-8301-48D48E6AFCF5}" destId="{B33ADEE0-FA98-1B4E-9B63-4C1939FD6648}" srcOrd="1" destOrd="0" presId="urn:microsoft.com/office/officeart/2017/3/layout/DropPinTimeline"/>
    <dgm:cxn modelId="{D483792A-9119-BF40-8FA5-E5085CA3ABD5}" type="presParOf" srcId="{B33ADEE0-FA98-1B4E-9B63-4C1939FD6648}" destId="{ADA42DDB-4F34-444A-8621-E4C93585B4D5}" srcOrd="0" destOrd="0" presId="urn:microsoft.com/office/officeart/2017/3/layout/DropPinTimeline"/>
    <dgm:cxn modelId="{F7AB1F5E-6018-E146-AE80-C7E892A3B010}" type="presParOf" srcId="{B33ADEE0-FA98-1B4E-9B63-4C1939FD6648}" destId="{1E7DA464-0670-6749-A37E-643A158D5B7C}" srcOrd="1" destOrd="0" presId="urn:microsoft.com/office/officeart/2017/3/layout/DropPinTimeline"/>
    <dgm:cxn modelId="{7945B451-8772-534A-9F0E-D9B3DD936EC1}" type="presParOf" srcId="{41CA73B4-10F3-B34D-8301-48D48E6AFCF5}" destId="{67F56DFB-5FA1-8D4B-BC75-866BCE34883F}" srcOrd="2" destOrd="0" presId="urn:microsoft.com/office/officeart/2017/3/layout/DropPinTimeline"/>
    <dgm:cxn modelId="{662199CF-A567-1A49-A691-F933C8A0FCD1}" type="presParOf" srcId="{41CA73B4-10F3-B34D-8301-48D48E6AFCF5}" destId="{D7884CCA-FC81-0A49-B4BF-98ACA18CD019}" srcOrd="3" destOrd="0" presId="urn:microsoft.com/office/officeart/2017/3/layout/DropPinTimeline"/>
    <dgm:cxn modelId="{9235716D-C8F2-2B45-B2DE-E6201668F579}" type="presParOf" srcId="{41CA73B4-10F3-B34D-8301-48D48E6AFCF5}" destId="{D9EBD974-FBBB-6647-8783-B0C8748058CE}" srcOrd="4" destOrd="0" presId="urn:microsoft.com/office/officeart/2017/3/layout/DropPinTimeline"/>
    <dgm:cxn modelId="{45B5917C-17AA-0841-B363-F7DEF8DEF0BA}" type="presParOf" srcId="{41CA73B4-10F3-B34D-8301-48D48E6AFCF5}" destId="{72DD7CC3-CAA7-CA43-884B-B18EA2642BDA}" srcOrd="5" destOrd="0" presId="urn:microsoft.com/office/officeart/2017/3/layout/DropPinTimeline"/>
    <dgm:cxn modelId="{7A1B0E77-DB1E-6743-9E51-66904160398D}" type="presParOf" srcId="{AA796941-8EC8-D040-BD69-0C9F8B019612}" destId="{F38DFB62-A05E-6043-924D-A317ABE93FF7}" srcOrd="1" destOrd="0" presId="urn:microsoft.com/office/officeart/2017/3/layout/DropPinTimeline"/>
    <dgm:cxn modelId="{A7DED01A-65FB-C346-B690-75F397EE17A7}" type="presParOf" srcId="{AA796941-8EC8-D040-BD69-0C9F8B019612}" destId="{E0055BFF-275A-974B-9CBB-468B7E5B478D}" srcOrd="2" destOrd="0" presId="urn:microsoft.com/office/officeart/2017/3/layout/DropPinTimeline"/>
    <dgm:cxn modelId="{A44B32CE-C403-5E43-BD79-A555755AD2B9}" type="presParOf" srcId="{E0055BFF-275A-974B-9CBB-468B7E5B478D}" destId="{DF36C97C-58CB-344F-8B33-11939BFB2100}" srcOrd="0" destOrd="0" presId="urn:microsoft.com/office/officeart/2017/3/layout/DropPinTimeline"/>
    <dgm:cxn modelId="{CE2032EE-7477-C046-B6C9-F71D362EC765}" type="presParOf" srcId="{E0055BFF-275A-974B-9CBB-468B7E5B478D}" destId="{3DC3B52A-7F38-7E49-BAA5-51F37EBB75B6}" srcOrd="1" destOrd="0" presId="urn:microsoft.com/office/officeart/2017/3/layout/DropPinTimeline"/>
    <dgm:cxn modelId="{6EBB0019-EB69-BF4E-BA2A-747DFAD2A6B8}" type="presParOf" srcId="{3DC3B52A-7F38-7E49-BAA5-51F37EBB75B6}" destId="{893EB22F-4473-8140-985F-626B20012977}" srcOrd="0" destOrd="0" presId="urn:microsoft.com/office/officeart/2017/3/layout/DropPinTimeline"/>
    <dgm:cxn modelId="{1147D150-A269-8C4B-BF7D-6C0C04710DA4}" type="presParOf" srcId="{3DC3B52A-7F38-7E49-BAA5-51F37EBB75B6}" destId="{4C0543FB-7E89-3E41-8A2F-31A7720CC125}" srcOrd="1" destOrd="0" presId="urn:microsoft.com/office/officeart/2017/3/layout/DropPinTimeline"/>
    <dgm:cxn modelId="{31BB416B-66CB-AA42-BB5A-F7799BA68CE7}" type="presParOf" srcId="{E0055BFF-275A-974B-9CBB-468B7E5B478D}" destId="{19CB5803-DE77-7542-AD02-E1482206E6D8}" srcOrd="2" destOrd="0" presId="urn:microsoft.com/office/officeart/2017/3/layout/DropPinTimeline"/>
    <dgm:cxn modelId="{9B237F60-C5D2-0942-A423-25CCDF3380FD}" type="presParOf" srcId="{E0055BFF-275A-974B-9CBB-468B7E5B478D}" destId="{D65440B7-AFF0-9348-9689-F379E0C38C84}" srcOrd="3" destOrd="0" presId="urn:microsoft.com/office/officeart/2017/3/layout/DropPinTimeline"/>
    <dgm:cxn modelId="{8B271150-FCDB-CC4D-A4F3-5722CABB599B}" type="presParOf" srcId="{E0055BFF-275A-974B-9CBB-468B7E5B478D}" destId="{F304B100-D64C-7E42-B100-6058ACDBE6AE}" srcOrd="4" destOrd="0" presId="urn:microsoft.com/office/officeart/2017/3/layout/DropPinTimeline"/>
    <dgm:cxn modelId="{70BF9981-8C85-4944-B417-2924A9752861}" type="presParOf" srcId="{E0055BFF-275A-974B-9CBB-468B7E5B478D}" destId="{3C5F5B7F-4A98-9C4A-A412-E1C038589B79}" srcOrd="5" destOrd="0" presId="urn:microsoft.com/office/officeart/2017/3/layout/DropPinTimeline"/>
    <dgm:cxn modelId="{BFA7ACE6-1361-BC47-B598-93AE5421B270}" type="presParOf" srcId="{AA796941-8EC8-D040-BD69-0C9F8B019612}" destId="{DACE000C-098F-104C-A7D1-E0B4040B7F56}" srcOrd="3" destOrd="0" presId="urn:microsoft.com/office/officeart/2017/3/layout/DropPinTimeline"/>
    <dgm:cxn modelId="{27A54055-4A7B-354E-9583-3293EBA51301}" type="presParOf" srcId="{AA796941-8EC8-D040-BD69-0C9F8B019612}" destId="{A3EF0E5A-7B34-0841-BD7B-7A9A26BF5932}" srcOrd="4" destOrd="0" presId="urn:microsoft.com/office/officeart/2017/3/layout/DropPinTimeline"/>
    <dgm:cxn modelId="{C4275911-5519-8C46-BC73-56C35614C8B2}" type="presParOf" srcId="{A3EF0E5A-7B34-0841-BD7B-7A9A26BF5932}" destId="{5EC14FA2-F079-714C-ADC6-DD7BD9C091DC}" srcOrd="0" destOrd="0" presId="urn:microsoft.com/office/officeart/2017/3/layout/DropPinTimeline"/>
    <dgm:cxn modelId="{638CEFEF-955E-F94A-91BA-3639DBFCA2BA}" type="presParOf" srcId="{A3EF0E5A-7B34-0841-BD7B-7A9A26BF5932}" destId="{EEF9A4FA-06AF-ED4C-9CD3-F31AC7581993}" srcOrd="1" destOrd="0" presId="urn:microsoft.com/office/officeart/2017/3/layout/DropPinTimeline"/>
    <dgm:cxn modelId="{CFA497A6-4AC5-304F-87C1-F1A96ABA04CF}" type="presParOf" srcId="{EEF9A4FA-06AF-ED4C-9CD3-F31AC7581993}" destId="{AF3D75FA-141B-B345-80A9-7A7755720B16}" srcOrd="0" destOrd="0" presId="urn:microsoft.com/office/officeart/2017/3/layout/DropPinTimeline"/>
    <dgm:cxn modelId="{AD456C97-E7ED-2A4D-BF42-6C5714B1DAE3}" type="presParOf" srcId="{EEF9A4FA-06AF-ED4C-9CD3-F31AC7581993}" destId="{44ADC40A-8556-464F-A15C-FCC91DFA6A07}" srcOrd="1" destOrd="0" presId="urn:microsoft.com/office/officeart/2017/3/layout/DropPinTimeline"/>
    <dgm:cxn modelId="{E9DABC82-2F93-0546-90AF-0819D64F4288}" type="presParOf" srcId="{A3EF0E5A-7B34-0841-BD7B-7A9A26BF5932}" destId="{4E8F2595-2E1C-6647-A1B3-D0B604BE0868}" srcOrd="2" destOrd="0" presId="urn:microsoft.com/office/officeart/2017/3/layout/DropPinTimeline"/>
    <dgm:cxn modelId="{DF6E0123-7A1F-0147-82C1-D43A60699604}" type="presParOf" srcId="{A3EF0E5A-7B34-0841-BD7B-7A9A26BF5932}" destId="{6237B5FC-113F-C34B-861A-9DA195A0AFF1}" srcOrd="3" destOrd="0" presId="urn:microsoft.com/office/officeart/2017/3/layout/DropPinTimeline"/>
    <dgm:cxn modelId="{71C0013C-7067-2545-A323-C5B7782A7AFC}" type="presParOf" srcId="{A3EF0E5A-7B34-0841-BD7B-7A9A26BF5932}" destId="{AF6B01B0-79A8-CE49-B6FC-433761F4ABBD}" srcOrd="4" destOrd="0" presId="urn:microsoft.com/office/officeart/2017/3/layout/DropPinTimeline"/>
    <dgm:cxn modelId="{E9E14E93-1DF2-7E46-8784-BEA8D05366F6}" type="presParOf" srcId="{A3EF0E5A-7B34-0841-BD7B-7A9A26BF5932}" destId="{60B4E17E-F3B5-864A-93A8-D47BED9FA4FE}"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BBCA2-C426-4938-B1EE-9E33B64D4DE9}">
      <dsp:nvSpPr>
        <dsp:cNvPr id="0" name=""/>
        <dsp:cNvSpPr/>
      </dsp:nvSpPr>
      <dsp:spPr>
        <a:xfrm>
          <a:off x="409195" y="551647"/>
          <a:ext cx="795089" cy="7950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CFC8B0F0-DA50-4679-804E-304805250235}">
      <dsp:nvSpPr>
        <dsp:cNvPr id="0" name=""/>
        <dsp:cNvSpPr/>
      </dsp:nvSpPr>
      <dsp:spPr>
        <a:xfrm>
          <a:off x="3032265" y="1397791"/>
          <a:ext cx="2271685" cy="791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100000"/>
            </a:lnSpc>
            <a:spcBef>
              <a:spcPct val="0"/>
            </a:spcBef>
            <a:spcAft>
              <a:spcPct val="35000"/>
            </a:spcAft>
            <a:defRPr b="1"/>
          </a:pPr>
          <a:r>
            <a:rPr lang="en-US" sz="2000" kern="1200" dirty="0">
              <a:latin typeface="Times New Roman" panose="02020603050405020304" pitchFamily="18" charset="0"/>
              <a:cs typeface="Times New Roman" panose="02020603050405020304" pitchFamily="18" charset="0"/>
            </a:rPr>
            <a:t>Added to CIP</a:t>
          </a:r>
        </a:p>
      </dsp:txBody>
      <dsp:txXfrm>
        <a:off x="3032265" y="1397791"/>
        <a:ext cx="2271685" cy="791092"/>
      </dsp:txXfrm>
    </dsp:sp>
    <dsp:sp modelId="{399CDA4C-BA2C-4D90-88AB-FCEE2E5A0E0C}">
      <dsp:nvSpPr>
        <dsp:cNvPr id="0" name=""/>
        <dsp:cNvSpPr/>
      </dsp:nvSpPr>
      <dsp:spPr>
        <a:xfrm>
          <a:off x="2337220" y="2274094"/>
          <a:ext cx="3065367" cy="2289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ct val="35000"/>
            </a:spcAft>
          </a:pPr>
          <a:r>
            <a:rPr lang="en-US" sz="1600" b="0" kern="1200" dirty="0">
              <a:latin typeface="Times New Roman" panose="02020603050405020304" pitchFamily="18" charset="0"/>
              <a:cs typeface="Times New Roman" panose="02020603050405020304" pitchFamily="18" charset="0"/>
            </a:rPr>
            <a:t>Two New Elementary Schools</a:t>
          </a:r>
        </a:p>
        <a:p>
          <a:pPr lvl="0" algn="l" defTabSz="711200">
            <a:lnSpc>
              <a:spcPct val="100000"/>
            </a:lnSpc>
            <a:spcBef>
              <a:spcPct val="0"/>
            </a:spcBef>
            <a:spcAft>
              <a:spcPct val="35000"/>
            </a:spcAft>
          </a:pPr>
          <a:r>
            <a:rPr lang="en-US" sz="1600" b="0" kern="1200" dirty="0">
              <a:latin typeface="Times New Roman" panose="02020603050405020304" pitchFamily="18" charset="0"/>
              <a:cs typeface="Times New Roman" panose="02020603050405020304" pitchFamily="18" charset="0"/>
            </a:rPr>
            <a:t>Elementary School Additions – 13 Classrooms</a:t>
          </a:r>
        </a:p>
        <a:p>
          <a:pPr lvl="0" algn="l" defTabSz="711200">
            <a:lnSpc>
              <a:spcPct val="100000"/>
            </a:lnSpc>
            <a:spcBef>
              <a:spcPct val="0"/>
            </a:spcBef>
            <a:spcAft>
              <a:spcPct val="35000"/>
            </a:spcAft>
          </a:pPr>
          <a:r>
            <a:rPr lang="en-US" sz="1600" b="0" kern="1200" dirty="0">
              <a:latin typeface="Times New Roman" panose="02020603050405020304" pitchFamily="18" charset="0"/>
              <a:cs typeface="Times New Roman" panose="02020603050405020304" pitchFamily="18" charset="0"/>
            </a:rPr>
            <a:t>Site Acquisition Funds ES (TBD) </a:t>
          </a:r>
        </a:p>
        <a:p>
          <a:pPr lvl="0" algn="l" defTabSz="711200">
            <a:lnSpc>
              <a:spcPct val="100000"/>
            </a:lnSpc>
            <a:spcBef>
              <a:spcPct val="0"/>
            </a:spcBef>
            <a:spcAft>
              <a:spcPct val="35000"/>
            </a:spcAft>
          </a:pPr>
          <a:r>
            <a:rPr lang="en-US" sz="1600" b="0" kern="1200" dirty="0">
              <a:latin typeface="Times New Roman" panose="02020603050405020304" pitchFamily="18" charset="0"/>
              <a:cs typeface="Times New Roman" panose="02020603050405020304" pitchFamily="18" charset="0"/>
            </a:rPr>
            <a:t>Middle School Additions – 57 Classrooms</a:t>
          </a:r>
        </a:p>
        <a:p>
          <a:pPr lvl="0" algn="l" defTabSz="711200">
            <a:lnSpc>
              <a:spcPct val="100000"/>
            </a:lnSpc>
            <a:spcBef>
              <a:spcPct val="0"/>
            </a:spcBef>
            <a:spcAft>
              <a:spcPct val="35000"/>
            </a:spcAft>
          </a:pPr>
          <a:r>
            <a:rPr lang="en-US" sz="1600" b="0" kern="1200" dirty="0">
              <a:latin typeface="Times New Roman" panose="02020603050405020304" pitchFamily="18" charset="0"/>
              <a:cs typeface="Times New Roman" panose="02020603050405020304" pitchFamily="18" charset="0"/>
            </a:rPr>
            <a:t>Kelly Leadership Center Addition</a:t>
          </a:r>
        </a:p>
        <a:p>
          <a:pPr lvl="0" algn="l" defTabSz="711200">
            <a:lnSpc>
              <a:spcPct val="100000"/>
            </a:lnSpc>
            <a:spcBef>
              <a:spcPct val="0"/>
            </a:spcBef>
            <a:spcAft>
              <a:spcPct val="35000"/>
            </a:spcAft>
          </a:pPr>
          <a:r>
            <a:rPr lang="en-US" sz="1600" b="0" kern="1200" dirty="0">
              <a:latin typeface="Times New Roman" panose="02020603050405020304" pitchFamily="18" charset="0"/>
              <a:cs typeface="Times New Roman" panose="02020603050405020304" pitchFamily="18" charset="0"/>
            </a:rPr>
            <a:t>Auxiliary Gyms – Woodbridge and Gar-Field HS</a:t>
          </a:r>
        </a:p>
      </dsp:txBody>
      <dsp:txXfrm>
        <a:off x="2337220" y="2274094"/>
        <a:ext cx="3065367" cy="2289483"/>
      </dsp:txXfrm>
    </dsp:sp>
    <dsp:sp modelId="{E22CFE74-279B-4E4F-8158-501F5BEB110F}">
      <dsp:nvSpPr>
        <dsp:cNvPr id="0" name=""/>
        <dsp:cNvSpPr/>
      </dsp:nvSpPr>
      <dsp:spPr>
        <a:xfrm>
          <a:off x="3475266" y="604317"/>
          <a:ext cx="795089" cy="795089"/>
        </a:xfrm>
        <a:prstGeom prst="rect">
          <a:avLst/>
        </a:prstGeom>
        <a:blipFill>
          <a:blip xmlns:r="http://schemas.openxmlformats.org/officeDocument/2006/relationships" r:embed="rId3">
            <a:extLst>
              <a:ext uri="{96DAC541-7B7A-43D3-8B79-37D633B846F1}">
                <asvg:svgBlip xmlns:asvg="http://schemas.microsoft.com/office/drawing/2016/SVG/main" xmlns=""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A803C59-845F-4EFA-9311-826E7A5797E5}">
      <dsp:nvSpPr>
        <dsp:cNvPr id="0" name=""/>
        <dsp:cNvSpPr/>
      </dsp:nvSpPr>
      <dsp:spPr>
        <a:xfrm>
          <a:off x="144771" y="1397790"/>
          <a:ext cx="2271685" cy="791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00100">
            <a:lnSpc>
              <a:spcPct val="100000"/>
            </a:lnSpc>
            <a:spcBef>
              <a:spcPct val="0"/>
            </a:spcBef>
            <a:spcAft>
              <a:spcPct val="35000"/>
            </a:spcAft>
            <a:defRPr b="1"/>
          </a:pPr>
          <a:r>
            <a:rPr lang="en-US" sz="1800" kern="1200" dirty="0">
              <a:latin typeface="Times New Roman" panose="02020603050405020304" pitchFamily="18" charset="0"/>
              <a:cs typeface="Times New Roman" panose="02020603050405020304" pitchFamily="18" charset="0"/>
            </a:rPr>
            <a:t>Delayed Beyond Scope of current CIP</a:t>
          </a:r>
        </a:p>
      </dsp:txBody>
      <dsp:txXfrm>
        <a:off x="144771" y="1397790"/>
        <a:ext cx="2271685" cy="791092"/>
      </dsp:txXfrm>
    </dsp:sp>
    <dsp:sp modelId="{1005FB40-F576-4374-BF93-6381AA68A51B}">
      <dsp:nvSpPr>
        <dsp:cNvPr id="0" name=""/>
        <dsp:cNvSpPr/>
      </dsp:nvSpPr>
      <dsp:spPr>
        <a:xfrm>
          <a:off x="144788" y="2274102"/>
          <a:ext cx="1981490" cy="207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10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Two Middle Schools</a:t>
          </a:r>
        </a:p>
        <a:p>
          <a:pPr lvl="0" algn="l" defTabSz="889000">
            <a:lnSpc>
              <a:spcPct val="10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One High School</a:t>
          </a:r>
        </a:p>
      </dsp:txBody>
      <dsp:txXfrm>
        <a:off x="144788" y="2274102"/>
        <a:ext cx="1981490" cy="2079931"/>
      </dsp:txXfrm>
    </dsp:sp>
    <dsp:sp modelId="{3ACE225B-6D63-4B96-A832-5E88F3F97B35}">
      <dsp:nvSpPr>
        <dsp:cNvPr id="0" name=""/>
        <dsp:cNvSpPr/>
      </dsp:nvSpPr>
      <dsp:spPr>
        <a:xfrm>
          <a:off x="6144497" y="551647"/>
          <a:ext cx="795089" cy="795089"/>
        </a:xfrm>
        <a:prstGeom prst="rect">
          <a:avLst/>
        </a:prstGeom>
        <a:blipFill>
          <a:blip xmlns:r="http://schemas.openxmlformats.org/officeDocument/2006/relationships" r:embed="rId5">
            <a:extLst>
              <a:ext uri="{96DAC541-7B7A-43D3-8B79-37D633B846F1}">
                <asvg:svgBlip xmlns:asvg="http://schemas.microsoft.com/office/drawing/2016/SVG/main" xmlns=""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87F5E33-BCD1-461F-94E1-5119372504F0}">
      <dsp:nvSpPr>
        <dsp:cNvPr id="0" name=""/>
        <dsp:cNvSpPr/>
      </dsp:nvSpPr>
      <dsp:spPr>
        <a:xfrm>
          <a:off x="5961308" y="1397791"/>
          <a:ext cx="2271685" cy="791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00100">
            <a:lnSpc>
              <a:spcPct val="100000"/>
            </a:lnSpc>
            <a:spcBef>
              <a:spcPct val="0"/>
            </a:spcBef>
            <a:spcAft>
              <a:spcPct val="35000"/>
            </a:spcAft>
            <a:defRPr b="1"/>
          </a:pPr>
          <a:r>
            <a:rPr lang="en-US" sz="1800" kern="1200" dirty="0">
              <a:latin typeface="Times New Roman" panose="02020603050405020304" pitchFamily="18" charset="0"/>
              <a:cs typeface="Times New Roman" panose="02020603050405020304" pitchFamily="18" charset="0"/>
            </a:rPr>
            <a:t>Renewals and Renovations</a:t>
          </a:r>
        </a:p>
      </dsp:txBody>
      <dsp:txXfrm>
        <a:off x="5961308" y="1397791"/>
        <a:ext cx="2271685" cy="791092"/>
      </dsp:txXfrm>
    </dsp:sp>
    <dsp:sp modelId="{0DC0F23C-ABEC-4734-9454-74ACE3116877}">
      <dsp:nvSpPr>
        <dsp:cNvPr id="0" name=""/>
        <dsp:cNvSpPr/>
      </dsp:nvSpPr>
      <dsp:spPr>
        <a:xfrm>
          <a:off x="6126232" y="2238699"/>
          <a:ext cx="2271685" cy="2289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10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Funding totals adjusted to reflect changes in enrollment projections</a:t>
          </a:r>
        </a:p>
        <a:p>
          <a:pPr lvl="0" algn="l" defTabSz="889000">
            <a:lnSpc>
              <a:spcPct val="10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Increased funding for the Technology Improvements Program (TIP)</a:t>
          </a:r>
        </a:p>
      </dsp:txBody>
      <dsp:txXfrm>
        <a:off x="6126232" y="2238699"/>
        <a:ext cx="2271685" cy="2289483"/>
      </dsp:txXfrm>
    </dsp:sp>
    <dsp:sp modelId="{8C2D9061-18EA-4E07-897E-3C6E70CB07BF}">
      <dsp:nvSpPr>
        <dsp:cNvPr id="0" name=""/>
        <dsp:cNvSpPr/>
      </dsp:nvSpPr>
      <dsp:spPr>
        <a:xfrm>
          <a:off x="8813727" y="551647"/>
          <a:ext cx="795089" cy="7950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D6433F1-4016-48F8-A6BC-EDB45DA9393C}">
      <dsp:nvSpPr>
        <dsp:cNvPr id="0" name=""/>
        <dsp:cNvSpPr/>
      </dsp:nvSpPr>
      <dsp:spPr>
        <a:xfrm>
          <a:off x="8520430" y="1397791"/>
          <a:ext cx="2271685" cy="791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00100">
            <a:lnSpc>
              <a:spcPct val="100000"/>
            </a:lnSpc>
            <a:spcBef>
              <a:spcPct val="0"/>
            </a:spcBef>
            <a:spcAft>
              <a:spcPct val="35000"/>
            </a:spcAft>
            <a:defRPr b="1"/>
          </a:pPr>
          <a:r>
            <a:rPr lang="en-US" sz="1800" kern="1200" dirty="0">
              <a:latin typeface="Times New Roman" panose="02020603050405020304" pitchFamily="18" charset="0"/>
              <a:cs typeface="Times New Roman" panose="02020603050405020304" pitchFamily="18" charset="0"/>
            </a:rPr>
            <a:t>Property Acquisition (Final Settlement Pending)</a:t>
          </a:r>
        </a:p>
      </dsp:txBody>
      <dsp:txXfrm>
        <a:off x="8520430" y="1397791"/>
        <a:ext cx="2271685" cy="791092"/>
      </dsp:txXfrm>
    </dsp:sp>
    <dsp:sp modelId="{0BB8B631-3953-4961-A673-9CB50AB06D1F}">
      <dsp:nvSpPr>
        <dsp:cNvPr id="0" name=""/>
        <dsp:cNvSpPr/>
      </dsp:nvSpPr>
      <dsp:spPr>
        <a:xfrm>
          <a:off x="8580811" y="2238699"/>
          <a:ext cx="2271685" cy="2289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00100">
            <a:lnSpc>
              <a:spcPct val="10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Occoquan ES Adjacent Property</a:t>
          </a:r>
        </a:p>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.6144 Acres</a:t>
          </a:r>
        </a:p>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Purchase Price:  $865,000</a:t>
          </a:r>
        </a:p>
        <a:p>
          <a:pPr lvl="0" algn="l" defTabSz="800100">
            <a:lnSpc>
              <a:spcPct val="10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Potomac Shores ES #2</a:t>
          </a:r>
        </a:p>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Five Acres</a:t>
          </a:r>
        </a:p>
        <a:p>
          <a:pPr marL="171450" lvl="1" indent="-171450" algn="l" defTabSz="800100">
            <a:lnSpc>
              <a:spcPct val="90000"/>
            </a:lnSpc>
            <a:spcBef>
              <a:spcPct val="0"/>
            </a:spcBef>
            <a:spcAft>
              <a:spcPct val="15000"/>
            </a:spcAft>
            <a:buChar char="••"/>
          </a:pPr>
          <a:r>
            <a:rPr lang="en-US" sz="1800" kern="1200" dirty="0">
              <a:latin typeface="Times New Roman" panose="02020603050405020304" pitchFamily="18" charset="0"/>
              <a:cs typeface="Times New Roman" panose="02020603050405020304" pitchFamily="18" charset="0"/>
            </a:rPr>
            <a:t>Purchase Price:  $2,500,000</a:t>
          </a:r>
        </a:p>
      </dsp:txBody>
      <dsp:txXfrm>
        <a:off x="8580811" y="2238699"/>
        <a:ext cx="2271685" cy="22894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A5EDD-84C8-C240-89DC-05D047C4BEB6}">
      <dsp:nvSpPr>
        <dsp:cNvPr id="0" name=""/>
        <dsp:cNvSpPr/>
      </dsp:nvSpPr>
      <dsp:spPr>
        <a:xfrm>
          <a:off x="0" y="2450591"/>
          <a:ext cx="11195304"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ADA42DDB-4F34-444A-8621-E4C93585B4D5}">
      <dsp:nvSpPr>
        <dsp:cNvPr id="0" name=""/>
        <dsp:cNvSpPr/>
      </dsp:nvSpPr>
      <dsp:spPr>
        <a:xfrm rot="8100000">
          <a:off x="76315" y="564765"/>
          <a:ext cx="360428" cy="360428"/>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E7DA464-0670-6749-A37E-643A158D5B7C}">
      <dsp:nvSpPr>
        <dsp:cNvPr id="0" name=""/>
        <dsp:cNvSpPr/>
      </dsp:nvSpPr>
      <dsp:spPr>
        <a:xfrm>
          <a:off x="116355" y="604805"/>
          <a:ext cx="280347" cy="2803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7F56DFB-5FA1-8D4B-BC75-866BCE34883F}">
      <dsp:nvSpPr>
        <dsp:cNvPr id="0" name=""/>
        <dsp:cNvSpPr/>
      </dsp:nvSpPr>
      <dsp:spPr>
        <a:xfrm>
          <a:off x="511390" y="989081"/>
          <a:ext cx="4654202" cy="145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114300" bIns="171450" numCol="1" spcCol="1270" anchor="t"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6th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Presentation of Proposed Budget/CIP</a:t>
          </a:r>
        </a:p>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11th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Public Meeting on Budget/CIP at KLC</a:t>
          </a:r>
        </a:p>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20th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Public Hearing</a:t>
          </a:r>
        </a:p>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27th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Budget Work Session</a:t>
          </a:r>
        </a:p>
      </dsp:txBody>
      <dsp:txXfrm>
        <a:off x="511390" y="989081"/>
        <a:ext cx="4654202" cy="1450750"/>
      </dsp:txXfrm>
    </dsp:sp>
    <dsp:sp modelId="{D7884CCA-FC81-0A49-B4BF-98ACA18CD019}">
      <dsp:nvSpPr>
        <dsp:cNvPr id="0" name=""/>
        <dsp:cNvSpPr/>
      </dsp:nvSpPr>
      <dsp:spPr>
        <a:xfrm>
          <a:off x="511390" y="479358"/>
          <a:ext cx="4654202" cy="50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lvl="0" algn="l" defTabSz="889000">
            <a:lnSpc>
              <a:spcPct val="90000"/>
            </a:lnSpc>
            <a:spcBef>
              <a:spcPct val="0"/>
            </a:spcBef>
            <a:spcAft>
              <a:spcPct val="35000"/>
            </a:spcAft>
            <a:defRPr b="1"/>
          </a:pPr>
          <a:r>
            <a:rPr lang="en-US" sz="2000" kern="1200" dirty="0">
              <a:latin typeface="Times New Roman" panose="02020603050405020304" pitchFamily="18" charset="0"/>
              <a:cs typeface="Times New Roman" panose="02020603050405020304" pitchFamily="18" charset="0"/>
            </a:rPr>
            <a:t>February</a:t>
          </a:r>
        </a:p>
      </dsp:txBody>
      <dsp:txXfrm>
        <a:off x="511390" y="479358"/>
        <a:ext cx="4654202" cy="509723"/>
      </dsp:txXfrm>
    </dsp:sp>
    <dsp:sp modelId="{D9EBD974-FBBB-6647-8783-B0C8748058CE}">
      <dsp:nvSpPr>
        <dsp:cNvPr id="0" name=""/>
        <dsp:cNvSpPr/>
      </dsp:nvSpPr>
      <dsp:spPr>
        <a:xfrm>
          <a:off x="256529" y="999841"/>
          <a:ext cx="0" cy="1450750"/>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59C37AA-C268-524D-8472-239A59C88900}">
      <dsp:nvSpPr>
        <dsp:cNvPr id="0" name=""/>
        <dsp:cNvSpPr/>
      </dsp:nvSpPr>
      <dsp:spPr>
        <a:xfrm>
          <a:off x="210654" y="2404716"/>
          <a:ext cx="91750" cy="91750"/>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93EB22F-4473-8140-985F-626B20012977}">
      <dsp:nvSpPr>
        <dsp:cNvPr id="0" name=""/>
        <dsp:cNvSpPr/>
      </dsp:nvSpPr>
      <dsp:spPr>
        <a:xfrm rot="18900000">
          <a:off x="2868562" y="3975988"/>
          <a:ext cx="360428" cy="360428"/>
        </a:xfrm>
        <a:prstGeom prst="teardrop">
          <a:avLst>
            <a:gd name="adj" fmla="val 115000"/>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C0543FB-7E89-3E41-8A2F-31A7720CC125}">
      <dsp:nvSpPr>
        <dsp:cNvPr id="0" name=""/>
        <dsp:cNvSpPr/>
      </dsp:nvSpPr>
      <dsp:spPr>
        <a:xfrm>
          <a:off x="2908603" y="4016029"/>
          <a:ext cx="280347" cy="2803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9CB5803-DE77-7542-AD02-E1482206E6D8}">
      <dsp:nvSpPr>
        <dsp:cNvPr id="0" name=""/>
        <dsp:cNvSpPr/>
      </dsp:nvSpPr>
      <dsp:spPr>
        <a:xfrm>
          <a:off x="3303638" y="2450591"/>
          <a:ext cx="4654202" cy="145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1450" rIns="0" bIns="114300" numCol="1" spcCol="1270" anchor="b"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7th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Budget Work Session</a:t>
          </a:r>
        </a:p>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13th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Budget Work Session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Mark-Up</a:t>
          </a:r>
        </a:p>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20th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School Board Approves Budget/CIP</a:t>
          </a:r>
        </a:p>
      </dsp:txBody>
      <dsp:txXfrm>
        <a:off x="3303638" y="2450591"/>
        <a:ext cx="4654202" cy="1450750"/>
      </dsp:txXfrm>
    </dsp:sp>
    <dsp:sp modelId="{D65440B7-AFF0-9348-9689-F379E0C38C84}">
      <dsp:nvSpPr>
        <dsp:cNvPr id="0" name=""/>
        <dsp:cNvSpPr/>
      </dsp:nvSpPr>
      <dsp:spPr>
        <a:xfrm>
          <a:off x="3303638" y="3901341"/>
          <a:ext cx="4654202" cy="50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lvl="0" algn="l" defTabSz="889000">
            <a:lnSpc>
              <a:spcPct val="90000"/>
            </a:lnSpc>
            <a:spcBef>
              <a:spcPct val="0"/>
            </a:spcBef>
            <a:spcAft>
              <a:spcPct val="35000"/>
            </a:spcAft>
            <a:defRPr b="1"/>
          </a:pPr>
          <a:r>
            <a:rPr lang="en-US" sz="2000" kern="1200" dirty="0">
              <a:latin typeface="Times New Roman" panose="02020603050405020304" pitchFamily="18" charset="0"/>
              <a:cs typeface="Times New Roman" panose="02020603050405020304" pitchFamily="18" charset="0"/>
            </a:rPr>
            <a:t>March</a:t>
          </a:r>
        </a:p>
      </dsp:txBody>
      <dsp:txXfrm>
        <a:off x="3303638" y="3901341"/>
        <a:ext cx="4654202" cy="509723"/>
      </dsp:txXfrm>
    </dsp:sp>
    <dsp:sp modelId="{F304B100-D64C-7E42-B100-6058ACDBE6AE}">
      <dsp:nvSpPr>
        <dsp:cNvPr id="0" name=""/>
        <dsp:cNvSpPr/>
      </dsp:nvSpPr>
      <dsp:spPr>
        <a:xfrm>
          <a:off x="3048777" y="2450591"/>
          <a:ext cx="0" cy="1450750"/>
        </a:xfrm>
        <a:prstGeom prst="line">
          <a:avLst/>
        </a:prstGeom>
        <a:noFill/>
        <a:ln w="12700" cap="flat" cmpd="sng" algn="ctr">
          <a:solidFill>
            <a:schemeClr val="accent2">
              <a:hueOff val="-727682"/>
              <a:satOff val="-41964"/>
              <a:lumOff val="4314"/>
              <a:alphaOff val="0"/>
            </a:schemeClr>
          </a:solidFill>
          <a:prstDash val="dash"/>
          <a:miter lim="800000"/>
        </a:ln>
        <a:effectLst/>
      </dsp:spPr>
      <dsp:style>
        <a:lnRef idx="1">
          <a:scrgbClr r="0" g="0" b="0"/>
        </a:lnRef>
        <a:fillRef idx="0">
          <a:scrgbClr r="0" g="0" b="0"/>
        </a:fillRef>
        <a:effectRef idx="0">
          <a:scrgbClr r="0" g="0" b="0"/>
        </a:effectRef>
        <a:fontRef idx="minor"/>
      </dsp:style>
    </dsp:sp>
    <dsp:sp modelId="{DF36C97C-58CB-344F-8B33-11939BFB2100}">
      <dsp:nvSpPr>
        <dsp:cNvPr id="0" name=""/>
        <dsp:cNvSpPr/>
      </dsp:nvSpPr>
      <dsp:spPr>
        <a:xfrm>
          <a:off x="3002901" y="2404716"/>
          <a:ext cx="91750" cy="91750"/>
        </a:xfrm>
        <a:prstGeom prst="ellipse">
          <a:avLst/>
        </a:prstGeom>
        <a:solidFill>
          <a:schemeClr val="accent2">
            <a:hueOff val="-727682"/>
            <a:satOff val="-41964"/>
            <a:lumOff val="4314"/>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F3D75FA-141B-B345-80A9-7A7755720B16}">
      <dsp:nvSpPr>
        <dsp:cNvPr id="0" name=""/>
        <dsp:cNvSpPr/>
      </dsp:nvSpPr>
      <dsp:spPr>
        <a:xfrm rot="8100000">
          <a:off x="5660810" y="564765"/>
          <a:ext cx="360428" cy="360428"/>
        </a:xfrm>
        <a:prstGeom prst="teardrop">
          <a:avLst>
            <a:gd name="adj" fmla="val 115000"/>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4ADC40A-8556-464F-A15C-FCC91DFA6A07}">
      <dsp:nvSpPr>
        <dsp:cNvPr id="0" name=""/>
        <dsp:cNvSpPr/>
      </dsp:nvSpPr>
      <dsp:spPr>
        <a:xfrm>
          <a:off x="5700850" y="604805"/>
          <a:ext cx="280347" cy="2803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E8F2595-2E1C-6647-A1B3-D0B604BE0868}">
      <dsp:nvSpPr>
        <dsp:cNvPr id="0" name=""/>
        <dsp:cNvSpPr/>
      </dsp:nvSpPr>
      <dsp:spPr>
        <a:xfrm>
          <a:off x="6098189" y="967570"/>
          <a:ext cx="4972317" cy="145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114300" bIns="171450" numCol="1" spcCol="1270" anchor="t"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2nd </a:t>
          </a:r>
          <a:r>
            <a:rPr lang="en-US" sz="1800" b="1"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 School Board Budget Presentation to Prince  William Board of County Supervisors (BOCS)</a:t>
          </a:r>
        </a:p>
        <a:p>
          <a:pPr lvl="0" algn="l" defTabSz="800100">
            <a:lnSpc>
              <a:spcPct val="90000"/>
            </a:lnSpc>
            <a:spcBef>
              <a:spcPct val="0"/>
            </a:spcBef>
            <a:spcAft>
              <a:spcPct val="35000"/>
            </a:spcAft>
          </a:pPr>
          <a:r>
            <a:rPr lang="en-US" sz="1800" b="1" kern="1200" dirty="0">
              <a:latin typeface="Times New Roman" panose="02020603050405020304" pitchFamily="18" charset="0"/>
              <a:cs typeface="Times New Roman" panose="02020603050405020304" pitchFamily="18" charset="0"/>
            </a:rPr>
            <a:t>30th – Final Date for BOCS Budget Approval</a:t>
          </a:r>
        </a:p>
      </dsp:txBody>
      <dsp:txXfrm>
        <a:off x="6098189" y="967570"/>
        <a:ext cx="4972317" cy="1450750"/>
      </dsp:txXfrm>
    </dsp:sp>
    <dsp:sp modelId="{6237B5FC-113F-C34B-861A-9DA195A0AFF1}">
      <dsp:nvSpPr>
        <dsp:cNvPr id="0" name=""/>
        <dsp:cNvSpPr/>
      </dsp:nvSpPr>
      <dsp:spPr>
        <a:xfrm>
          <a:off x="6098189" y="457847"/>
          <a:ext cx="4972317" cy="50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lvl="0" algn="l" defTabSz="889000">
            <a:lnSpc>
              <a:spcPct val="90000"/>
            </a:lnSpc>
            <a:spcBef>
              <a:spcPct val="0"/>
            </a:spcBef>
            <a:spcAft>
              <a:spcPct val="35000"/>
            </a:spcAft>
            <a:defRPr b="1"/>
          </a:pPr>
          <a:r>
            <a:rPr lang="en-US" sz="2000" kern="1200" dirty="0">
              <a:latin typeface="Times New Roman" panose="02020603050405020304" pitchFamily="18" charset="0"/>
              <a:cs typeface="Times New Roman" panose="02020603050405020304" pitchFamily="18" charset="0"/>
            </a:rPr>
            <a:t>April</a:t>
          </a:r>
        </a:p>
      </dsp:txBody>
      <dsp:txXfrm>
        <a:off x="6098189" y="457847"/>
        <a:ext cx="4972317" cy="509723"/>
      </dsp:txXfrm>
    </dsp:sp>
    <dsp:sp modelId="{AF6B01B0-79A8-CE49-B6FC-433761F4ABBD}">
      <dsp:nvSpPr>
        <dsp:cNvPr id="0" name=""/>
        <dsp:cNvSpPr/>
      </dsp:nvSpPr>
      <dsp:spPr>
        <a:xfrm>
          <a:off x="5841024" y="999841"/>
          <a:ext cx="0" cy="1450750"/>
        </a:xfrm>
        <a:prstGeom prst="line">
          <a:avLst/>
        </a:prstGeom>
        <a:noFill/>
        <a:ln w="12700" cap="flat" cmpd="sng" algn="ctr">
          <a:solidFill>
            <a:schemeClr val="accent2">
              <a:hueOff val="-1455363"/>
              <a:satOff val="-83928"/>
              <a:lumOff val="8628"/>
              <a:alphaOff val="0"/>
            </a:schemeClr>
          </a:solidFill>
          <a:prstDash val="dash"/>
          <a:miter lim="800000"/>
        </a:ln>
        <a:effectLst/>
      </dsp:spPr>
      <dsp:style>
        <a:lnRef idx="1">
          <a:scrgbClr r="0" g="0" b="0"/>
        </a:lnRef>
        <a:fillRef idx="0">
          <a:scrgbClr r="0" g="0" b="0"/>
        </a:fillRef>
        <a:effectRef idx="0">
          <a:scrgbClr r="0" g="0" b="0"/>
        </a:effectRef>
        <a:fontRef idx="minor"/>
      </dsp:style>
    </dsp:sp>
    <dsp:sp modelId="{5EC14FA2-F079-714C-ADC6-DD7BD9C091DC}">
      <dsp:nvSpPr>
        <dsp:cNvPr id="0" name=""/>
        <dsp:cNvSpPr/>
      </dsp:nvSpPr>
      <dsp:spPr>
        <a:xfrm>
          <a:off x="5795149" y="2404716"/>
          <a:ext cx="91750" cy="91750"/>
        </a:xfrm>
        <a:prstGeom prst="ellipse">
          <a:avLst/>
        </a:prstGeom>
        <a:solidFill>
          <a:schemeClr val="accent2">
            <a:hueOff val="-1455363"/>
            <a:satOff val="-83928"/>
            <a:lumOff val="8628"/>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xmlns="">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xmlns="">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xmlns="">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xmlns="">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xmlns="">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xmlns="">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xmlns="">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xmlns="">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0.78205</cdr:x>
      <cdr:y>0.2983</cdr:y>
    </cdr:from>
    <cdr:to>
      <cdr:x>0.85732</cdr:x>
      <cdr:y>0.3661</cdr:y>
    </cdr:to>
    <cdr:sp macro="" textlink="">
      <cdr:nvSpPr>
        <cdr:cNvPr id="2" name="TextBox 1"/>
        <cdr:cNvSpPr txBox="1"/>
      </cdr:nvSpPr>
      <cdr:spPr>
        <a:xfrm xmlns:a="http://schemas.openxmlformats.org/drawingml/2006/main">
          <a:off x="4728238" y="1387462"/>
          <a:ext cx="455079" cy="3153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a:t>0.86%</a:t>
          </a:r>
        </a:p>
      </cdr:txBody>
    </cdr:sp>
  </cdr:relSizeAnchor>
  <cdr:relSizeAnchor xmlns:cdr="http://schemas.openxmlformats.org/drawingml/2006/chartDrawing">
    <cdr:from>
      <cdr:x>0.69393</cdr:x>
      <cdr:y>0.31695</cdr:y>
    </cdr:from>
    <cdr:to>
      <cdr:x>0.7692</cdr:x>
      <cdr:y>0.38474</cdr:y>
    </cdr:to>
    <cdr:sp macro="" textlink="">
      <cdr:nvSpPr>
        <cdr:cNvPr id="3" name="TextBox 1"/>
        <cdr:cNvSpPr txBox="1"/>
      </cdr:nvSpPr>
      <cdr:spPr>
        <a:xfrm xmlns:a="http://schemas.openxmlformats.org/drawingml/2006/main">
          <a:off x="4195478" y="1474179"/>
          <a:ext cx="455079" cy="31530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imes New Roman" panose="02020603050405020304" pitchFamily="18" charset="0"/>
              <a:cs typeface="Times New Roman" panose="02020603050405020304" pitchFamily="18" charset="0"/>
            </a:rPr>
            <a:t>0.94</a:t>
          </a:r>
          <a:r>
            <a:rPr lang="en-US" sz="1200" dirty="0"/>
            <a:t>%</a:t>
          </a:r>
        </a:p>
      </cdr:txBody>
    </cdr:sp>
  </cdr:relSizeAnchor>
  <cdr:relSizeAnchor xmlns:cdr="http://schemas.openxmlformats.org/drawingml/2006/chartDrawing">
    <cdr:from>
      <cdr:x>0.59622</cdr:x>
      <cdr:y>0.35676</cdr:y>
    </cdr:from>
    <cdr:to>
      <cdr:x>0.67149</cdr:x>
      <cdr:y>0.42456</cdr:y>
    </cdr:to>
    <cdr:sp macro="" textlink="">
      <cdr:nvSpPr>
        <cdr:cNvPr id="4" name="TextBox 1"/>
        <cdr:cNvSpPr txBox="1"/>
      </cdr:nvSpPr>
      <cdr:spPr>
        <a:xfrm xmlns:a="http://schemas.openxmlformats.org/drawingml/2006/main">
          <a:off x="5617493" y="1694421"/>
          <a:ext cx="709179" cy="32201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imes New Roman" panose="02020603050405020304" pitchFamily="18" charset="0"/>
              <a:cs typeface="Times New Roman" panose="02020603050405020304" pitchFamily="18" charset="0"/>
            </a:rPr>
            <a:t>0.87</a:t>
          </a:r>
          <a:r>
            <a:rPr lang="en-US" sz="1200" dirty="0"/>
            <a:t>%</a:t>
          </a:r>
        </a:p>
      </cdr:txBody>
    </cdr:sp>
  </cdr:relSizeAnchor>
  <cdr:relSizeAnchor xmlns:cdr="http://schemas.openxmlformats.org/drawingml/2006/chartDrawing">
    <cdr:from>
      <cdr:x>0.29669</cdr:x>
      <cdr:y>0.4661</cdr:y>
    </cdr:from>
    <cdr:to>
      <cdr:x>0.37196</cdr:x>
      <cdr:y>0.5339</cdr:y>
    </cdr:to>
    <cdr:sp macro="" textlink="">
      <cdr:nvSpPr>
        <cdr:cNvPr id="5" name="TextBox 1"/>
        <cdr:cNvSpPr txBox="1"/>
      </cdr:nvSpPr>
      <cdr:spPr>
        <a:xfrm xmlns:a="http://schemas.openxmlformats.org/drawingml/2006/main">
          <a:off x="1793761" y="2167937"/>
          <a:ext cx="455079" cy="3153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imes New Roman" panose="02020603050405020304" pitchFamily="18" charset="0"/>
              <a:cs typeface="Times New Roman" panose="02020603050405020304" pitchFamily="18" charset="0"/>
            </a:rPr>
            <a:t>1.06</a:t>
          </a:r>
          <a:r>
            <a:rPr lang="en-US" sz="1200" dirty="0"/>
            <a:t>%</a:t>
          </a:r>
        </a:p>
      </cdr:txBody>
    </cdr:sp>
  </cdr:relSizeAnchor>
  <cdr:relSizeAnchor xmlns:cdr="http://schemas.openxmlformats.org/drawingml/2006/chartDrawing">
    <cdr:from>
      <cdr:x>0.21119</cdr:x>
      <cdr:y>0.53313</cdr:y>
    </cdr:from>
    <cdr:to>
      <cdr:x>0.28646</cdr:x>
      <cdr:y>0.5926</cdr:y>
    </cdr:to>
    <cdr:sp macro="" textlink="">
      <cdr:nvSpPr>
        <cdr:cNvPr id="6" name="TextBox 1"/>
        <cdr:cNvSpPr txBox="1"/>
      </cdr:nvSpPr>
      <cdr:spPr>
        <a:xfrm xmlns:a="http://schemas.openxmlformats.org/drawingml/2006/main">
          <a:off x="1989803" y="2532090"/>
          <a:ext cx="709178" cy="28244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imes New Roman" panose="02020603050405020304" pitchFamily="18" charset="0"/>
              <a:cs typeface="Times New Roman" panose="02020603050405020304" pitchFamily="18" charset="0"/>
            </a:rPr>
            <a:t>1.91</a:t>
          </a:r>
          <a:r>
            <a:rPr lang="en-US" sz="1200" dirty="0"/>
            <a:t>%</a:t>
          </a:r>
        </a:p>
      </cdr:txBody>
    </cdr:sp>
  </cdr:relSizeAnchor>
  <cdr:relSizeAnchor xmlns:cdr="http://schemas.openxmlformats.org/drawingml/2006/chartDrawing">
    <cdr:from>
      <cdr:x>0.13829</cdr:x>
      <cdr:y>0.56922</cdr:y>
    </cdr:from>
    <cdr:to>
      <cdr:x>0.21355</cdr:x>
      <cdr:y>0.63702</cdr:y>
    </cdr:to>
    <cdr:sp macro="" textlink="">
      <cdr:nvSpPr>
        <cdr:cNvPr id="7" name="TextBox 1"/>
        <cdr:cNvSpPr txBox="1"/>
      </cdr:nvSpPr>
      <cdr:spPr>
        <a:xfrm xmlns:a="http://schemas.openxmlformats.org/drawingml/2006/main">
          <a:off x="836114" y="2647565"/>
          <a:ext cx="455019" cy="31535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latin typeface="Times New Roman" panose="02020603050405020304" pitchFamily="18" charset="0"/>
              <a:cs typeface="Times New Roman" panose="02020603050405020304" pitchFamily="18" charset="0"/>
            </a:rPr>
            <a:t>1.21</a:t>
          </a:r>
          <a:r>
            <a:rPr lang="en-US" sz="1200" dirty="0"/>
            <a:t>%</a:t>
          </a:r>
        </a:p>
      </cdr:txBody>
    </cdr:sp>
  </cdr:relSizeAnchor>
  <cdr:relSizeAnchor xmlns:cdr="http://schemas.openxmlformats.org/drawingml/2006/chartDrawing">
    <cdr:from>
      <cdr:x>0.38738</cdr:x>
      <cdr:y>0.45848</cdr:y>
    </cdr:from>
    <cdr:to>
      <cdr:x>0.46265</cdr:x>
      <cdr:y>0.52627</cdr:y>
    </cdr:to>
    <cdr:sp macro="" textlink="">
      <cdr:nvSpPr>
        <cdr:cNvPr id="8" name="TextBox 1">
          <a:extLst xmlns:a="http://schemas.openxmlformats.org/drawingml/2006/main">
            <a:ext uri="{FF2B5EF4-FFF2-40B4-BE49-F238E27FC236}">
              <a16:creationId xmlns:a16="http://schemas.microsoft.com/office/drawing/2014/main" xmlns="" id="{2E9AD469-38FE-4667-8F1D-22331D48FC81}"/>
            </a:ext>
          </a:extLst>
        </cdr:cNvPr>
        <cdr:cNvSpPr txBox="1"/>
      </cdr:nvSpPr>
      <cdr:spPr>
        <a:xfrm xmlns:a="http://schemas.openxmlformats.org/drawingml/2006/main">
          <a:off x="3649807" y="2177552"/>
          <a:ext cx="709178" cy="32196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0.38%</a:t>
          </a:r>
        </a:p>
      </cdr:txBody>
    </cdr:sp>
  </cdr:relSizeAnchor>
  <cdr:relSizeAnchor xmlns:cdr="http://schemas.openxmlformats.org/drawingml/2006/chartDrawing">
    <cdr:from>
      <cdr:x>0.86118</cdr:x>
      <cdr:y>0.24157</cdr:y>
    </cdr:from>
    <cdr:to>
      <cdr:x>0.93645</cdr:x>
      <cdr:y>0.30937</cdr:y>
    </cdr:to>
    <cdr:sp macro="" textlink="">
      <cdr:nvSpPr>
        <cdr:cNvPr id="9" name="TextBox 1">
          <a:extLst xmlns:a="http://schemas.openxmlformats.org/drawingml/2006/main">
            <a:ext uri="{FF2B5EF4-FFF2-40B4-BE49-F238E27FC236}">
              <a16:creationId xmlns:a16="http://schemas.microsoft.com/office/drawing/2014/main" xmlns="" id="{F4529476-1485-468C-A4E7-95BC05010469}"/>
            </a:ext>
          </a:extLst>
        </cdr:cNvPr>
        <cdr:cNvSpPr txBox="1"/>
      </cdr:nvSpPr>
      <cdr:spPr>
        <a:xfrm xmlns:a="http://schemas.openxmlformats.org/drawingml/2006/main">
          <a:off x="5206635" y="1123565"/>
          <a:ext cx="455079" cy="31535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1.05%</a:t>
          </a:r>
        </a:p>
      </cdr:txBody>
    </cdr:sp>
  </cdr:relSizeAnchor>
  <cdr:relSizeAnchor xmlns:cdr="http://schemas.openxmlformats.org/drawingml/2006/chartDrawing">
    <cdr:from>
      <cdr:x>0.4886</cdr:x>
      <cdr:y>0.4011</cdr:y>
    </cdr:from>
    <cdr:to>
      <cdr:x>0.56386</cdr:x>
      <cdr:y>0.4689</cdr:y>
    </cdr:to>
    <cdr:sp macro="" textlink="">
      <cdr:nvSpPr>
        <cdr:cNvPr id="10" name="TextBox 1">
          <a:extLst xmlns:a="http://schemas.openxmlformats.org/drawingml/2006/main">
            <a:ext uri="{FF2B5EF4-FFF2-40B4-BE49-F238E27FC236}">
              <a16:creationId xmlns:a16="http://schemas.microsoft.com/office/drawing/2014/main" xmlns="" id="{D2906D68-278B-49C1-A9BB-35C315FD9822}"/>
            </a:ext>
          </a:extLst>
        </cdr:cNvPr>
        <cdr:cNvSpPr txBox="1"/>
      </cdr:nvSpPr>
      <cdr:spPr>
        <a:xfrm xmlns:a="http://schemas.openxmlformats.org/drawingml/2006/main">
          <a:off x="4603472" y="1905001"/>
          <a:ext cx="709084" cy="32201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0.99%</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9E8888C-9463-4F50-ACC8-3E44846C8283}" type="datetimeFigureOut">
              <a:rPr lang="en-US" smtClean="0"/>
              <a:t>2/7/19</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AA560E1C-5207-4248-A6EF-DBB2D7B65574}" type="slidenum">
              <a:rPr lang="en-US" smtClean="0"/>
              <a:t>‹#›</a:t>
            </a:fld>
            <a:endParaRPr lang="en-US" dirty="0"/>
          </a:p>
        </p:txBody>
      </p:sp>
    </p:spTree>
    <p:extLst>
      <p:ext uri="{BB962C8B-B14F-4D97-AF65-F5344CB8AC3E}">
        <p14:creationId xmlns:p14="http://schemas.microsoft.com/office/powerpoint/2010/main" val="3399848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a:t>
            </a:r>
          </a:p>
          <a:p>
            <a:endParaRPr lang="en-US" dirty="0"/>
          </a:p>
          <a:p>
            <a:r>
              <a:rPr lang="en-US" dirty="0"/>
              <a:t>Tonight I will highlight some of the key areas of the Superintendent’s Budget Proposal as well as the context of the budget climate and the Capital Improvement Program. </a:t>
            </a:r>
          </a:p>
          <a:p>
            <a:endParaRPr lang="en-US" dirty="0"/>
          </a:p>
          <a:p>
            <a:r>
              <a:rPr lang="en-US" dirty="0"/>
              <a:t>I wont go through line-by-line but that detail is provided to you tonight, As the chairman said earlier, we will not be taking questions tonight and we are happy to address questions on those at future work sessions. </a:t>
            </a:r>
          </a:p>
          <a:p>
            <a:endParaRPr lang="en-US" dirty="0"/>
          </a:p>
          <a:p>
            <a:r>
              <a:rPr lang="en-US" dirty="0"/>
              <a:t>As you know Virginia Code 22.1-92 requires that the Superintendent develop a Proposed Budget which meets the needs of the School Division.</a:t>
            </a:r>
          </a:p>
          <a:p>
            <a:endParaRPr lang="en-US" dirty="0"/>
          </a:p>
          <a:p>
            <a:r>
              <a:rPr lang="en-US" dirty="0"/>
              <a:t>Then the School Board reviews, revises, approves, and submits a budget to the County which meets the needs of the School Division.</a:t>
            </a:r>
          </a:p>
          <a:p>
            <a:pPr lvl="1"/>
            <a:endParaRPr lang="en-US" dirty="0"/>
          </a:p>
          <a:p>
            <a:r>
              <a:rPr lang="en-US" dirty="0"/>
              <a:t>The Board of County Supervisors (BOCS) is responsible for funding the School Division upon request of the School Board:</a:t>
            </a:r>
          </a:p>
          <a:p>
            <a:pPr lvl="1">
              <a:buFont typeface="Times New Roman" panose="02020603050405020304" pitchFamily="18" charset="0"/>
              <a:buChar char="-"/>
            </a:pPr>
            <a:r>
              <a:rPr lang="en-US" dirty="0"/>
              <a:t>BOCS is responsible for setting tax rates</a:t>
            </a:r>
          </a:p>
          <a:p>
            <a:pPr lvl="1">
              <a:buFont typeface="Times New Roman" panose="02020603050405020304" pitchFamily="18" charset="0"/>
              <a:buChar char="-"/>
            </a:pPr>
            <a:r>
              <a:rPr lang="en-US" dirty="0"/>
              <a:t>BOCS does not have line item authority and may only budget by lump-sum appropriation or broad state categories</a:t>
            </a:r>
          </a:p>
          <a:p>
            <a:endParaRPr lang="en-US" dirty="0"/>
          </a:p>
        </p:txBody>
      </p:sp>
      <p:sp>
        <p:nvSpPr>
          <p:cNvPr id="4" name="Slide Number Placeholder 3"/>
          <p:cNvSpPr>
            <a:spLocks noGrp="1"/>
          </p:cNvSpPr>
          <p:nvPr>
            <p:ph type="sldNum" sz="quarter" idx="10"/>
          </p:nvPr>
        </p:nvSpPr>
        <p:spPr/>
        <p:txBody>
          <a:bodyPr/>
          <a:lstStyle/>
          <a:p>
            <a:fld id="{AA560E1C-5207-4248-A6EF-DBB2D7B65574}" type="slidenum">
              <a:rPr lang="en-US" smtClean="0"/>
              <a:t>1</a:t>
            </a:fld>
            <a:endParaRPr lang="en-US" dirty="0"/>
          </a:p>
        </p:txBody>
      </p:sp>
    </p:spTree>
    <p:extLst>
      <p:ext uri="{BB962C8B-B14F-4D97-AF65-F5344CB8AC3E}">
        <p14:creationId xmlns:p14="http://schemas.microsoft.com/office/powerpoint/2010/main" val="4170545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tonight a few key highlights:</a:t>
            </a:r>
          </a:p>
          <a:p>
            <a:endParaRPr lang="en-US" dirty="0"/>
          </a:p>
          <a:p>
            <a:pPr marL="171450" indent="-171450">
              <a:buFontTx/>
              <a:buChar char="-"/>
            </a:pPr>
            <a:r>
              <a:rPr lang="en-US" dirty="0"/>
              <a:t>Proposing an operating budget of $1.1.4 billion, that is an increase of 4.4% over the current fiscal year. </a:t>
            </a:r>
          </a:p>
          <a:p>
            <a:pPr marL="171450" indent="-171450">
              <a:buFontTx/>
              <a:buChar char="-"/>
            </a:pPr>
            <a:r>
              <a:rPr lang="en-US" dirty="0"/>
              <a:t>This budget is built on projected enrollment of 91,095</a:t>
            </a:r>
          </a:p>
          <a:p>
            <a:pPr marL="171450" indent="-171450">
              <a:buFontTx/>
              <a:buChar char="-"/>
            </a:pPr>
            <a:r>
              <a:rPr lang="en-US" dirty="0"/>
              <a:t>It funds each of the Superintendent’s Priorities – more on that in just a minute</a:t>
            </a:r>
          </a:p>
          <a:p>
            <a:pPr marL="171450" indent="-171450">
              <a:buFontTx/>
              <a:buChar char="-"/>
            </a:pPr>
            <a:r>
              <a:rPr lang="en-US" dirty="0"/>
              <a:t>This budget funds the opening of the Prince William Parkway elementary and the Western Transportation Bus Center.</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AA560E1C-5207-4248-A6EF-DBB2D7B65574}" type="slidenum">
              <a:rPr lang="en-US" smtClean="0"/>
              <a:t>2</a:t>
            </a:fld>
            <a:endParaRPr lang="en-US" dirty="0"/>
          </a:p>
        </p:txBody>
      </p:sp>
    </p:spTree>
    <p:extLst>
      <p:ext uri="{BB962C8B-B14F-4D97-AF65-F5344CB8AC3E}">
        <p14:creationId xmlns:p14="http://schemas.microsoft.com/office/powerpoint/2010/main" val="3644535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mentioned this budget is built on a projected enrollment of 91,095 – as you can see we continue to expect an increasing student population although it is flattening. </a:t>
            </a:r>
          </a:p>
          <a:p>
            <a:endParaRPr lang="en-US" dirty="0"/>
          </a:p>
          <a:p>
            <a:r>
              <a:rPr lang="en-US" dirty="0"/>
              <a:t>We are seeing significant growth in certain areas – such as students receiving free and reduced lunch, students receiving  special education services, and English language learners.   All of which have higher coasts associated with their learning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8CA284-6BB0-4719-A36E-FDE2253998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0991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 are fortunate we have begun the climb out from the great recession – when adjusted for inflation we remain well below where we were 15 years ago. </a:t>
            </a:r>
          </a:p>
        </p:txBody>
      </p:sp>
      <p:sp>
        <p:nvSpPr>
          <p:cNvPr id="4" name="Slide Number Placeholder 3"/>
          <p:cNvSpPr>
            <a:spLocks noGrp="1"/>
          </p:cNvSpPr>
          <p:nvPr>
            <p:ph type="sldNum" sz="quarter" idx="5"/>
          </p:nvPr>
        </p:nvSpPr>
        <p:spPr/>
        <p:txBody>
          <a:bodyPr/>
          <a:lstStyle/>
          <a:p>
            <a:fld id="{AC8CA284-6BB0-4719-A36E-FDE2253998B7}" type="slidenum">
              <a:rPr lang="en-US" smtClean="0"/>
              <a:t>4</a:t>
            </a:fld>
            <a:endParaRPr lang="en-US" dirty="0"/>
          </a:p>
        </p:txBody>
      </p:sp>
    </p:spTree>
    <p:extLst>
      <p:ext uri="{BB962C8B-B14F-4D97-AF65-F5344CB8AC3E}">
        <p14:creationId xmlns:p14="http://schemas.microsoft.com/office/powerpoint/2010/main" val="426424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near the bottom of the barrel when it comes to per pupil spending among the Washington area school systems. </a:t>
            </a:r>
          </a:p>
        </p:txBody>
      </p:sp>
      <p:sp>
        <p:nvSpPr>
          <p:cNvPr id="4" name="Slide Number Placeholder 3"/>
          <p:cNvSpPr>
            <a:spLocks noGrp="1"/>
          </p:cNvSpPr>
          <p:nvPr>
            <p:ph type="sldNum" sz="quarter" idx="10"/>
          </p:nvPr>
        </p:nvSpPr>
        <p:spPr/>
        <p:txBody>
          <a:bodyPr/>
          <a:lstStyle/>
          <a:p>
            <a:fld id="{1E93C446-2E34-46A0-B9D2-83662942075F}" type="slidenum">
              <a:rPr lang="en-US" smtClean="0"/>
              <a:t>5</a:t>
            </a:fld>
            <a:endParaRPr lang="en-US" dirty="0"/>
          </a:p>
        </p:txBody>
      </p:sp>
    </p:spTree>
    <p:extLst>
      <p:ext uri="{BB962C8B-B14F-4D97-AF65-F5344CB8AC3E}">
        <p14:creationId xmlns:p14="http://schemas.microsoft.com/office/powerpoint/2010/main" val="2126216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provide a the high-level summary of the budget of each of the Superintendent’s Budget priorities. Please note that further line item detail will be provided to you tonight. These do not encompass every line item or every budget item, but do include the major investments. </a:t>
            </a:r>
          </a:p>
          <a:p>
            <a:endParaRPr lang="en-US" dirty="0"/>
          </a:p>
          <a:p>
            <a:r>
              <a:rPr lang="en-US" dirty="0"/>
              <a:t>Beginning with Teacher and employee compensation…</a:t>
            </a:r>
          </a:p>
        </p:txBody>
      </p:sp>
      <p:sp>
        <p:nvSpPr>
          <p:cNvPr id="4" name="Slide Number Placeholder 3"/>
          <p:cNvSpPr>
            <a:spLocks noGrp="1"/>
          </p:cNvSpPr>
          <p:nvPr>
            <p:ph type="sldNum" sz="quarter" idx="5"/>
          </p:nvPr>
        </p:nvSpPr>
        <p:spPr/>
        <p:txBody>
          <a:bodyPr/>
          <a:lstStyle/>
          <a:p>
            <a:fld id="{AA560E1C-5207-4248-A6EF-DBB2D7B65574}" type="slidenum">
              <a:rPr lang="en-US" smtClean="0"/>
              <a:t>6</a:t>
            </a:fld>
            <a:endParaRPr lang="en-US" dirty="0"/>
          </a:p>
        </p:txBody>
      </p:sp>
    </p:spTree>
    <p:extLst>
      <p:ext uri="{BB962C8B-B14F-4D97-AF65-F5344CB8AC3E}">
        <p14:creationId xmlns:p14="http://schemas.microsoft.com/office/powerpoint/2010/main" val="84141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560E1C-5207-4248-A6EF-DBB2D7B65574}" type="slidenum">
              <a:rPr lang="en-US" smtClean="0"/>
              <a:t>8</a:t>
            </a:fld>
            <a:endParaRPr lang="en-US" dirty="0"/>
          </a:p>
        </p:txBody>
      </p:sp>
    </p:spTree>
    <p:extLst>
      <p:ext uri="{BB962C8B-B14F-4D97-AF65-F5344CB8AC3E}">
        <p14:creationId xmlns:p14="http://schemas.microsoft.com/office/powerpoint/2010/main" val="3542033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560E1C-5207-4248-A6EF-DBB2D7B65574}" type="slidenum">
              <a:rPr lang="en-US" smtClean="0"/>
              <a:t>9</a:t>
            </a:fld>
            <a:endParaRPr lang="en-US" dirty="0"/>
          </a:p>
        </p:txBody>
      </p:sp>
    </p:spTree>
    <p:extLst>
      <p:ext uri="{BB962C8B-B14F-4D97-AF65-F5344CB8AC3E}">
        <p14:creationId xmlns:p14="http://schemas.microsoft.com/office/powerpoint/2010/main" val="3201495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8CA284-6BB0-4719-A36E-FDE2253998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46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CA284-6BB0-4719-A36E-FDE2253998B7}" type="slidenum">
              <a:rPr lang="en-US" smtClean="0"/>
              <a:t>11</a:t>
            </a:fld>
            <a:endParaRPr lang="en-US" dirty="0"/>
          </a:p>
        </p:txBody>
      </p:sp>
    </p:spTree>
    <p:extLst>
      <p:ext uri="{BB962C8B-B14F-4D97-AF65-F5344CB8AC3E}">
        <p14:creationId xmlns:p14="http://schemas.microsoft.com/office/powerpoint/2010/main" val="2697588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summary….</a:t>
            </a:r>
          </a:p>
          <a:p>
            <a:endParaRPr lang="en-US" dirty="0"/>
          </a:p>
          <a:p>
            <a:r>
              <a:rPr lang="en-US" dirty="0"/>
              <a:t>PWC Revenue up, primarily from Data Warehouses</a:t>
            </a:r>
          </a:p>
          <a:p>
            <a:r>
              <a:rPr lang="en-US" dirty="0"/>
              <a:t>State revenue – 1</a:t>
            </a:r>
            <a:r>
              <a:rPr lang="en-US" baseline="30000" dirty="0"/>
              <a:t>st</a:t>
            </a:r>
            <a:r>
              <a:rPr lang="en-US" dirty="0"/>
              <a:t> year of biennium; does not include a state share of a pay raise</a:t>
            </a:r>
          </a:p>
          <a:p>
            <a:r>
              <a:rPr lang="en-US" dirty="0"/>
              <a:t>Federal – adjusted for grant programs</a:t>
            </a:r>
          </a:p>
          <a:p>
            <a:r>
              <a:rPr lang="en-US" dirty="0"/>
              <a:t>Beginning balance remains high – significant EOY funds projected from PWC</a:t>
            </a:r>
          </a:p>
          <a:p>
            <a:endParaRPr lang="en-US" dirty="0"/>
          </a:p>
          <a:p>
            <a:r>
              <a:rPr lang="en-US" dirty="0"/>
              <a:t>County Revenue - per Revenue Sharing Agreement</a:t>
            </a:r>
          </a:p>
          <a:p>
            <a:r>
              <a:rPr lang="en-US" dirty="0"/>
              <a:t>State - Based on Governor’s Amended Budget</a:t>
            </a:r>
          </a:p>
          <a:p>
            <a:pPr lvl="1"/>
            <a:r>
              <a:rPr lang="en-US" dirty="0"/>
              <a:t>State share of the compensation supplement for funded SOQ instructional and support personnel increased from 3% to 5% (applies across FY 2019 and FY 2020)</a:t>
            </a:r>
          </a:p>
          <a:p>
            <a:pPr lvl="1"/>
            <a:r>
              <a:rPr lang="en-US" dirty="0"/>
              <a:t>Increases state funding in the SOQs for School Guidance Counselors in FY 2020; first in 3-year phase to reduce staffing standard to 1:250 in all schools by FY 2022</a:t>
            </a:r>
          </a:p>
          <a:p>
            <a:pPr lvl="1"/>
            <a:r>
              <a:rPr lang="en-US" dirty="0"/>
              <a:t>Provides partial state funding to continue support for the Federal Virginia Preschool Initiative Plus (VPI+) Program in FY 2020.</a:t>
            </a:r>
          </a:p>
          <a:p>
            <a:pPr lvl="1"/>
            <a:r>
              <a:rPr lang="en-US" dirty="0"/>
              <a:t>Reduction for Northern Virginia Regional Special Education Program</a:t>
            </a:r>
          </a:p>
          <a:p>
            <a:r>
              <a:rPr lang="en-US" dirty="0"/>
              <a:t>Federal – Changes in Grants/Programs</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A560E1C-5207-4248-A6EF-DBB2D7B65574}" type="slidenum">
              <a:rPr lang="en-US" smtClean="0"/>
              <a:t>12</a:t>
            </a:fld>
            <a:endParaRPr lang="en-US" dirty="0"/>
          </a:p>
        </p:txBody>
      </p:sp>
    </p:spTree>
    <p:extLst>
      <p:ext uri="{BB962C8B-B14F-4D97-AF65-F5344CB8AC3E}">
        <p14:creationId xmlns:p14="http://schemas.microsoft.com/office/powerpoint/2010/main" val="1241885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upon BOCS Five-Year Revenue Plan</a:t>
            </a:r>
          </a:p>
          <a:p>
            <a:pPr lvl="1"/>
            <a:r>
              <a:rPr lang="en-US" dirty="0"/>
              <a:t>Average increase of 3.7% in FY2020-2024</a:t>
            </a:r>
          </a:p>
          <a:p>
            <a:pPr lvl="1"/>
            <a:r>
              <a:rPr lang="en-US" dirty="0"/>
              <a:t>Assumptions - Continuation of $6M, per year, in Proffers or County Funds</a:t>
            </a:r>
          </a:p>
          <a:p>
            <a:pPr marL="228600" lvl="1">
              <a:spcBef>
                <a:spcPts val="1000"/>
              </a:spcBef>
            </a:pPr>
            <a:r>
              <a:rPr lang="en-US" sz="2800" dirty="0"/>
              <a:t>Northern Virginia Regional School revenue declines by </a:t>
            </a:r>
            <a:r>
              <a:rPr lang="en-US" sz="2800" dirty="0">
                <a:solidFill>
                  <a:srgbClr val="FF0000"/>
                </a:solidFill>
              </a:rPr>
              <a:t>$3M </a:t>
            </a:r>
            <a:r>
              <a:rPr lang="en-US" sz="2800" dirty="0"/>
              <a:t>more, each year</a:t>
            </a:r>
            <a:endParaRPr lang="en-US" dirty="0"/>
          </a:p>
          <a:p>
            <a:r>
              <a:rPr lang="en-US" dirty="0"/>
              <a:t>Salary – Pay Plan Adjustments – 2.0%: FY2020, FY2022, FY2024</a:t>
            </a:r>
          </a:p>
          <a:p>
            <a:r>
              <a:rPr lang="en-US" dirty="0"/>
              <a:t>Salary – Step Increase Averaging – 2.8%: FY2020, FY2021, FY2023</a:t>
            </a:r>
          </a:p>
          <a:p>
            <a:pPr marL="228600" lvl="1">
              <a:spcBef>
                <a:spcPts val="1000"/>
              </a:spcBef>
            </a:pPr>
            <a:r>
              <a:rPr lang="en-US" sz="2800" dirty="0"/>
              <a:t>Health Insurance – Increase of 5%, per year after FY 2020</a:t>
            </a:r>
          </a:p>
          <a:p>
            <a:pPr marL="228600" lvl="1">
              <a:spcBef>
                <a:spcPts val="1000"/>
              </a:spcBef>
            </a:pPr>
            <a:r>
              <a:rPr lang="en-US" sz="2800" dirty="0"/>
              <a:t>Virginia Retirement System (VRS) have been returned to fully-funded rates</a:t>
            </a:r>
          </a:p>
          <a:p>
            <a:pPr marL="228600" lvl="1">
              <a:spcBef>
                <a:spcPts val="1000"/>
              </a:spcBef>
            </a:pPr>
            <a:r>
              <a:rPr lang="en-US" sz="2800" dirty="0"/>
              <a:t>Capital Improvements Program maintained</a:t>
            </a:r>
          </a:p>
          <a:p>
            <a:pPr marL="685800" lvl="2">
              <a:spcBef>
                <a:spcPts val="1000"/>
              </a:spcBef>
            </a:pPr>
            <a:r>
              <a:rPr lang="en-US" sz="2400" dirty="0"/>
              <a:t>Requires bond funding for a portion of traditionally cash-funded projects</a:t>
            </a:r>
          </a:p>
          <a:p>
            <a:endParaRPr lang="en-US" dirty="0"/>
          </a:p>
        </p:txBody>
      </p:sp>
      <p:sp>
        <p:nvSpPr>
          <p:cNvPr id="4" name="Slide Number Placeholder 3"/>
          <p:cNvSpPr>
            <a:spLocks noGrp="1"/>
          </p:cNvSpPr>
          <p:nvPr>
            <p:ph type="sldNum" sz="quarter" idx="10"/>
          </p:nvPr>
        </p:nvSpPr>
        <p:spPr/>
        <p:txBody>
          <a:bodyPr/>
          <a:lstStyle/>
          <a:p>
            <a:fld id="{AC8CA284-6BB0-4719-A36E-FDE2253998B7}" type="slidenum">
              <a:rPr lang="en-US" smtClean="0"/>
              <a:t>13</a:t>
            </a:fld>
            <a:endParaRPr lang="en-US" dirty="0"/>
          </a:p>
        </p:txBody>
      </p:sp>
    </p:spTree>
    <p:extLst>
      <p:ext uri="{BB962C8B-B14F-4D97-AF65-F5344CB8AC3E}">
        <p14:creationId xmlns:p14="http://schemas.microsoft.com/office/powerpoint/2010/main" val="118413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8CA284-6BB0-4719-A36E-FDE2253998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9471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560E1C-5207-4248-A6EF-DBB2D7B65574}" type="slidenum">
              <a:rPr lang="en-US" smtClean="0"/>
              <a:t>15</a:t>
            </a:fld>
            <a:endParaRPr lang="en-US" dirty="0"/>
          </a:p>
        </p:txBody>
      </p:sp>
    </p:spTree>
    <p:extLst>
      <p:ext uri="{BB962C8B-B14F-4D97-AF65-F5344CB8AC3E}">
        <p14:creationId xmlns:p14="http://schemas.microsoft.com/office/powerpoint/2010/main" val="3468189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560E1C-5207-4248-A6EF-DBB2D7B65574}" type="slidenum">
              <a:rPr lang="en-US" smtClean="0"/>
              <a:t>16</a:t>
            </a:fld>
            <a:endParaRPr lang="en-US" dirty="0"/>
          </a:p>
        </p:txBody>
      </p:sp>
    </p:spTree>
    <p:extLst>
      <p:ext uri="{BB962C8B-B14F-4D97-AF65-F5344CB8AC3E}">
        <p14:creationId xmlns:p14="http://schemas.microsoft.com/office/powerpoint/2010/main" val="2958141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1524000" y="299403"/>
            <a:ext cx="9144000" cy="2387600"/>
          </a:xfrm>
        </p:spPr>
        <p:txBody>
          <a:bodyPr anchor="b">
            <a:normAutofit/>
          </a:bodyPr>
          <a:lstStyle>
            <a:lvl1pPr algn="ctr">
              <a:defRPr sz="5400">
                <a:latin typeface="Times New Roman" panose="02020603050405020304" pitchFamily="18" charset="0"/>
                <a:cs typeface="Times New Roman" panose="02020603050405020304" pitchFamily="18" charset="0"/>
              </a:defRPr>
            </a:lvl1pPr>
          </a:lstStyle>
          <a:p>
            <a:r>
              <a:rPr lang="en-US" dirty="0"/>
              <a:t>Click to edit </a:t>
            </a:r>
            <a:br>
              <a:rPr lang="en-US" dirty="0"/>
            </a:br>
            <a:r>
              <a:rPr lang="en-US" dirty="0"/>
              <a:t>Master title style</a:t>
            </a:r>
          </a:p>
        </p:txBody>
      </p:sp>
      <p:sp>
        <p:nvSpPr>
          <p:cNvPr id="3" name="Subtitle 2"/>
          <p:cNvSpPr>
            <a:spLocks noGrp="1"/>
          </p:cNvSpPr>
          <p:nvPr>
            <p:ph type="subTitle" idx="1" hasCustomPrompt="1"/>
          </p:nvPr>
        </p:nvSpPr>
        <p:spPr>
          <a:xfrm>
            <a:off x="1524000" y="2986406"/>
            <a:ext cx="9144000" cy="1655762"/>
          </a:xfrm>
        </p:spPr>
        <p:txBody>
          <a:bodyPr/>
          <a:lstStyle>
            <a:lvl1pPr marL="0" indent="0" algn="ctr">
              <a:buNone/>
              <a:defRPr sz="2000">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dirty="0"/>
              <a:t>Prince William County School Board Meeting</a:t>
            </a:r>
          </a:p>
          <a:p>
            <a:r>
              <a:rPr lang="en-US" sz="2800" dirty="0"/>
              <a:t>November 2, 2016</a:t>
            </a:r>
            <a:endParaRPr lang="en-US" sz="1400" dirty="0"/>
          </a:p>
          <a:p>
            <a:r>
              <a:rPr lang="en-US" sz="2400" dirty="0"/>
              <a:t>Dave Cline, Associate Superintendent for Finance &amp; Support Services</a:t>
            </a:r>
          </a:p>
          <a:p>
            <a:endParaRPr lang="en-US" sz="2400"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098B12DC-4B23-479D-AB64-3AE84D49E487}" type="slidenum">
              <a:rPr lang="en-US" smtClean="0"/>
              <a:pPr/>
              <a:t>‹#›</a:t>
            </a:fld>
            <a:endParaRPr lang="en-US" dirty="0"/>
          </a:p>
        </p:txBody>
      </p:sp>
    </p:spTree>
    <p:extLst>
      <p:ext uri="{BB962C8B-B14F-4D97-AF65-F5344CB8AC3E}">
        <p14:creationId xmlns:p14="http://schemas.microsoft.com/office/powerpoint/2010/main" val="2544436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3770908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314855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3705615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365125"/>
            <a:ext cx="10515600" cy="1325563"/>
          </a:xfrm>
        </p:spPr>
        <p:txBody>
          <a:bodyPr/>
          <a:lstStyle>
            <a:lvl1pPr>
              <a:defRPr>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Times New Roman" panose="02020603050405020304" pitchFamily="18" charset="0"/>
                <a:cs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1902799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1648106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570348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Times New Roman" panose="02020603050405020304" pitchFamily="18" charset="0"/>
                <a:cs typeface="Times New Roman" panose="02020603050405020304" pitchFamily="18" charset="0"/>
              </a:defRPr>
            </a:lvl1pPr>
            <a:lvl2pPr>
              <a:defRPr sz="2800">
                <a:latin typeface="Times New Roman" panose="02020603050405020304" pitchFamily="18" charset="0"/>
                <a:cs typeface="Times New Roman" panose="02020603050405020304" pitchFamily="18" charset="0"/>
              </a:defRPr>
            </a:lvl2pPr>
            <a:lvl3pPr>
              <a:defRPr sz="24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Times New Roman" panose="02020603050405020304" pitchFamily="18" charset="0"/>
                <a:cs typeface="Times New Roman" panose="0202060305040502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4148837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Times New Roman" panose="02020603050405020304" pitchFamily="18" charset="0"/>
                <a:cs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Times New Roman" panose="02020603050405020304" pitchFamily="18" charset="0"/>
                <a:cs typeface="Times New Roman" panose="0202060305040502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583726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3241191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365125"/>
            <a:ext cx="2628900" cy="5811838"/>
          </a:xfrm>
        </p:spPr>
        <p:txBody>
          <a:bodyPr vert="eaVert"/>
          <a:lstStyle>
            <a:lvl1pPr>
              <a:defRPr>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a:t>10/7/2016</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fld id="{D980E5A3-8741-49F0-97D7-0D811D341194}" type="slidenum">
              <a:rPr lang="en-US" smtClean="0"/>
              <a:pPr/>
              <a:t>‹#›</a:t>
            </a:fld>
            <a:endParaRPr lang="en-US" dirty="0"/>
          </a:p>
        </p:txBody>
      </p:sp>
    </p:spTree>
    <p:extLst>
      <p:ext uri="{BB962C8B-B14F-4D97-AF65-F5344CB8AC3E}">
        <p14:creationId xmlns:p14="http://schemas.microsoft.com/office/powerpoint/2010/main" val="30508569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8"/>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10/7/2016</a:t>
            </a:r>
            <a:endParaRPr lang="en-US" dirty="0"/>
          </a:p>
        </p:txBody>
      </p:sp>
      <p:sp>
        <p:nvSpPr>
          <p:cNvPr id="10" name="Footer Placeholder 9"/>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1" name="Slide Number Placeholder 10"/>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50E0DA-B48F-4148-97B8-6EBDDA23C7F2}" type="slidenum">
              <a:rPr lang="en-US" smtClean="0"/>
              <a:t>‹#›</a:t>
            </a:fld>
            <a:endParaRPr lang="en-US" dirty="0"/>
          </a:p>
        </p:txBody>
      </p:sp>
    </p:spTree>
    <p:extLst>
      <p:ext uri="{BB962C8B-B14F-4D97-AF65-F5344CB8AC3E}">
        <p14:creationId xmlns:p14="http://schemas.microsoft.com/office/powerpoint/2010/main" val="3812873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99403"/>
            <a:ext cx="12192000" cy="2401852"/>
          </a:xfrm>
        </p:spPr>
        <p:txBody>
          <a:bodyPr/>
          <a:lstStyle/>
          <a:p>
            <a:r>
              <a:rPr lang="en-US" b="1" dirty="0"/>
              <a:t>Proposed Budget</a:t>
            </a:r>
            <a:br>
              <a:rPr lang="en-US" b="1" dirty="0"/>
            </a:br>
            <a:r>
              <a:rPr lang="en-US" b="1" dirty="0"/>
              <a:t>Fiscal Year 2020</a:t>
            </a:r>
            <a:r>
              <a:rPr lang="en-US" dirty="0"/>
              <a:t/>
            </a:r>
            <a:br>
              <a:rPr lang="en-US" dirty="0"/>
            </a:br>
            <a:endParaRPr lang="en-US" dirty="0"/>
          </a:p>
        </p:txBody>
      </p:sp>
      <p:sp>
        <p:nvSpPr>
          <p:cNvPr id="3" name="Subtitle 2"/>
          <p:cNvSpPr>
            <a:spLocks noGrp="1"/>
          </p:cNvSpPr>
          <p:nvPr>
            <p:ph type="subTitle" idx="1"/>
          </p:nvPr>
        </p:nvSpPr>
        <p:spPr>
          <a:xfrm>
            <a:off x="0" y="2701255"/>
            <a:ext cx="12192000" cy="2105637"/>
          </a:xfrm>
        </p:spPr>
        <p:txBody>
          <a:bodyPr>
            <a:normAutofit/>
          </a:bodyPr>
          <a:lstStyle/>
          <a:p>
            <a:r>
              <a:rPr lang="en-US" sz="2800" dirty="0"/>
              <a:t>Prince William County School Board Meeting</a:t>
            </a:r>
          </a:p>
          <a:p>
            <a:r>
              <a:rPr lang="en-US" sz="2800" dirty="0"/>
              <a:t>February 6, 2019</a:t>
            </a:r>
          </a:p>
          <a:p>
            <a:r>
              <a:rPr lang="en-US" sz="2400" dirty="0"/>
              <a:t>John M. Wallingford</a:t>
            </a:r>
          </a:p>
          <a:p>
            <a:r>
              <a:rPr lang="en-US" sz="2400" dirty="0"/>
              <a:t>Associate Superintendent for Finance &amp; Risk Management</a:t>
            </a:r>
          </a:p>
        </p:txBody>
      </p:sp>
      <p:sp>
        <p:nvSpPr>
          <p:cNvPr id="4" name="Footer Placeholder 3">
            <a:extLst>
              <a:ext uri="{FF2B5EF4-FFF2-40B4-BE49-F238E27FC236}">
                <a16:creationId xmlns:a16="http://schemas.microsoft.com/office/drawing/2014/main" xmlns="" id="{65188D6F-ADE1-4967-A6A9-BA6135916C1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92682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5"/>
            <a:ext cx="5120114" cy="1692794"/>
          </a:xfrm>
        </p:spPr>
        <p:txBody>
          <a:bodyPr>
            <a:normAutofit/>
          </a:bodyPr>
          <a:lstStyle/>
          <a:p>
            <a:r>
              <a:rPr lang="en-US" b="1" dirty="0"/>
              <a:t>Fiscal Year 2020 Budget Highlights</a:t>
            </a:r>
          </a:p>
        </p:txBody>
      </p:sp>
      <p:cxnSp>
        <p:nvCxnSpPr>
          <p:cNvPr id="15" name="Straight Arrow Connector 14">
            <a:extLst>
              <a:ext uri="{FF2B5EF4-FFF2-40B4-BE49-F238E27FC236}">
                <a16:creationId xmlns:a16="http://schemas.microsoft.com/office/drawing/2014/main" xmlns=""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123835" y="2106692"/>
            <a:ext cx="6286500" cy="4249658"/>
          </a:xfrm>
        </p:spPr>
        <p:txBody>
          <a:bodyPr>
            <a:normAutofit/>
          </a:bodyPr>
          <a:lstStyle/>
          <a:p>
            <a:endParaRPr lang="en-US" sz="2400" dirty="0"/>
          </a:p>
          <a:p>
            <a:r>
              <a:rPr lang="en-US" sz="2400" dirty="0"/>
              <a:t>Overall Operating Budget of $1.13 billion</a:t>
            </a:r>
          </a:p>
          <a:p>
            <a:r>
              <a:rPr lang="en-US" sz="2400" dirty="0"/>
              <a:t>Increase of 4.4% over FY 2019</a:t>
            </a:r>
          </a:p>
          <a:p>
            <a:r>
              <a:rPr lang="en-US" sz="2400" dirty="0"/>
              <a:t>Projected Enrollment 91,095 </a:t>
            </a:r>
          </a:p>
          <a:p>
            <a:r>
              <a:rPr lang="en-US" sz="2400" dirty="0"/>
              <a:t>Funds each of the Superintendent’s Priorities</a:t>
            </a:r>
          </a:p>
          <a:p>
            <a:r>
              <a:rPr lang="en-US" sz="2400" dirty="0"/>
              <a:t>Includes opening of “Prince William Parkway” Elementary and Western Transportation Bus Center</a:t>
            </a:r>
          </a:p>
          <a:p>
            <a:pPr lvl="8"/>
            <a:endParaRPr lang="en-US" dirty="0"/>
          </a:p>
        </p:txBody>
      </p:sp>
      <p:sp>
        <p:nvSpPr>
          <p:cNvPr id="5" name="Slide Number Placeholder 4"/>
          <p:cNvSpPr>
            <a:spLocks noGrp="1"/>
          </p:cNvSpPr>
          <p:nvPr>
            <p:ph type="sldNum" sz="quarter" idx="12"/>
          </p:nvPr>
        </p:nvSpPr>
        <p:spPr>
          <a:xfrm>
            <a:off x="6941820" y="6356350"/>
            <a:ext cx="116586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D980E5A3-8741-49F0-97D7-0D811D341194}" type="slidenum">
              <a:rPr kumimoji="0" lang="en-US" b="0" i="0" u="none" strike="noStrike" kern="1200" cap="none" spc="0" normalizeH="0" baseline="0" noProof="0" smtClean="0">
                <a:ln>
                  <a:noFill/>
                </a:ln>
                <a:effectLst/>
                <a:uLnTx/>
                <a:uFillTx/>
                <a:latin typeface="Times New Roman" panose="02020603050405020304" pitchFamily="18" charset="0"/>
                <a:ea typeface="+mn-ea"/>
                <a:cs typeface="Times New Roman" panose="02020603050405020304" pitchFamily="18" charset="0"/>
              </a:rPr>
              <a:pPr marL="0" marR="0" lvl="0" indent="0" defTabSz="914400" rtl="0" eaLnBrk="1" fontAlgn="auto" latinLnBrk="0" hangingPunct="1">
                <a:spcBef>
                  <a:spcPts val="0"/>
                </a:spcBef>
                <a:spcAft>
                  <a:spcPts val="600"/>
                </a:spcAft>
                <a:buClrTx/>
                <a:buSzTx/>
                <a:buFontTx/>
                <a:buNone/>
                <a:tabLst/>
                <a:defRPr/>
              </a:pPr>
              <a:t>2</a:t>
            </a:fld>
            <a:endParaRPr kumimoji="0" lang="en-US"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pic>
        <p:nvPicPr>
          <p:cNvPr id="4" name="Picture 3">
            <a:extLst>
              <a:ext uri="{FF2B5EF4-FFF2-40B4-BE49-F238E27FC236}">
                <a16:creationId xmlns:a16="http://schemas.microsoft.com/office/drawing/2014/main" xmlns="" id="{906CB54A-FFE3-7C44-AB29-0C20F5BA7A85}"/>
              </a:ext>
            </a:extLst>
          </p:cNvPr>
          <p:cNvPicPr>
            <a:picLocks noChangeAspect="1"/>
          </p:cNvPicPr>
          <p:nvPr/>
        </p:nvPicPr>
        <p:blipFill rotWithShape="1">
          <a:blip r:embed="rId3"/>
          <a:srcRect l="15984" r="22568" b="-1"/>
          <a:stretch/>
        </p:blipFill>
        <p:spPr>
          <a:xfrm>
            <a:off x="5878850" y="1"/>
            <a:ext cx="6313150" cy="6857998"/>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Footer Placeholder 5">
            <a:extLst>
              <a:ext uri="{FF2B5EF4-FFF2-40B4-BE49-F238E27FC236}">
                <a16:creationId xmlns:a16="http://schemas.microsoft.com/office/drawing/2014/main" xmlns="" id="{37768AC2-E921-4E63-8201-99D1A8B872C9}"/>
              </a:ext>
            </a:extLst>
          </p:cNvPr>
          <p:cNvSpPr>
            <a:spLocks noGrp="1"/>
          </p:cNvSpPr>
          <p:nvPr>
            <p:ph type="ftr" sz="quarter" idx="11"/>
          </p:nvPr>
        </p:nvSpPr>
        <p:spPr>
          <a:xfrm>
            <a:off x="4580496" y="6356350"/>
            <a:ext cx="4114800" cy="365125"/>
          </a:xfrm>
        </p:spPr>
        <p:txBody>
          <a:bodyPr/>
          <a:lstStyle/>
          <a:p>
            <a:pPr algn="r"/>
            <a:endParaRPr lang="en-US" dirty="0">
              <a:solidFill>
                <a:schemeClr val="tx1"/>
              </a:solidFill>
            </a:endParaRPr>
          </a:p>
        </p:txBody>
      </p:sp>
    </p:spTree>
    <p:extLst>
      <p:ext uri="{BB962C8B-B14F-4D97-AF65-F5344CB8AC3E}">
        <p14:creationId xmlns:p14="http://schemas.microsoft.com/office/powerpoint/2010/main" val="874675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86800" y="635634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0E5A3-8741-49F0-97D7-0D811D341194}" type="slidenum">
              <a:rPr kumimoji="0" 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6" name="Chart 5"/>
          <p:cNvGraphicFramePr/>
          <p:nvPr>
            <p:extLst>
              <p:ext uri="{D42A27DB-BD31-4B8C-83A1-F6EECF244321}">
                <p14:modId xmlns:p14="http://schemas.microsoft.com/office/powerpoint/2010/main" val="1281716289"/>
              </p:ext>
            </p:extLst>
          </p:nvPr>
        </p:nvGraphicFramePr>
        <p:xfrm>
          <a:off x="2" y="781435"/>
          <a:ext cx="6045956" cy="4651178"/>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xmlns="" id="{3A9088D5-F1AB-4FD6-AB08-7116A29D55F0}"/>
              </a:ext>
            </a:extLst>
          </p:cNvPr>
          <p:cNvSpPr>
            <a:spLocks noGrp="1"/>
          </p:cNvSpPr>
          <p:nvPr>
            <p:ph type="title"/>
          </p:nvPr>
        </p:nvSpPr>
        <p:spPr>
          <a:xfrm>
            <a:off x="0" y="2"/>
            <a:ext cx="12192000" cy="1014516"/>
          </a:xfrm>
        </p:spPr>
        <p:txBody>
          <a:bodyPr/>
          <a:lstStyle/>
          <a:p>
            <a:pPr algn="ctr"/>
            <a:r>
              <a:rPr lang="en-US" b="1" dirty="0"/>
              <a:t>Enrollment Trends</a:t>
            </a:r>
          </a:p>
        </p:txBody>
      </p:sp>
      <p:graphicFrame>
        <p:nvGraphicFramePr>
          <p:cNvPr id="8" name="Content Placeholder 3">
            <a:extLst>
              <a:ext uri="{FF2B5EF4-FFF2-40B4-BE49-F238E27FC236}">
                <a16:creationId xmlns:a16="http://schemas.microsoft.com/office/drawing/2014/main" xmlns="" id="{A587D981-DD84-F044-A2B8-934DC66AD7A3}"/>
              </a:ext>
            </a:extLst>
          </p:cNvPr>
          <p:cNvGraphicFramePr>
            <a:graphicFrameLocks/>
          </p:cNvGraphicFramePr>
          <p:nvPr>
            <p:extLst>
              <p:ext uri="{D42A27DB-BD31-4B8C-83A1-F6EECF244321}">
                <p14:modId xmlns:p14="http://schemas.microsoft.com/office/powerpoint/2010/main" val="1585636473"/>
              </p:ext>
            </p:extLst>
          </p:nvPr>
        </p:nvGraphicFramePr>
        <p:xfrm>
          <a:off x="5711053" y="1361527"/>
          <a:ext cx="7699393" cy="4418093"/>
        </p:xfrm>
        <a:graphic>
          <a:graphicData uri="http://schemas.openxmlformats.org/drawingml/2006/chart">
            <c:chart xmlns:c="http://schemas.openxmlformats.org/drawingml/2006/chart" xmlns:r="http://schemas.openxmlformats.org/officeDocument/2006/relationships" r:id="rId4"/>
          </a:graphicData>
        </a:graphic>
      </p:graphicFrame>
      <p:cxnSp>
        <p:nvCxnSpPr>
          <p:cNvPr id="10" name="Straight Connector 9">
            <a:extLst>
              <a:ext uri="{FF2B5EF4-FFF2-40B4-BE49-F238E27FC236}">
                <a16:creationId xmlns:a16="http://schemas.microsoft.com/office/drawing/2014/main" xmlns="" id="{E967773D-BA25-264F-981D-8F56C50C2183}"/>
              </a:ext>
            </a:extLst>
          </p:cNvPr>
          <p:cNvCxnSpPr/>
          <p:nvPr/>
        </p:nvCxnSpPr>
        <p:spPr>
          <a:xfrm>
            <a:off x="6096000" y="1014520"/>
            <a:ext cx="0" cy="584348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2AAB0CD8-CD36-8744-9B4A-BF6ECFAB2E84}"/>
              </a:ext>
            </a:extLst>
          </p:cNvPr>
          <p:cNvSpPr/>
          <p:nvPr/>
        </p:nvSpPr>
        <p:spPr>
          <a:xfrm>
            <a:off x="7643882" y="5612565"/>
            <a:ext cx="3833737" cy="646331"/>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Growth in Student Membership</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Past Five Years</a:t>
            </a:r>
            <a:endParaRPr lang="en-US"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xmlns="" id="{D3810BF0-9333-4A93-8D4D-188CD3962BF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79138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461246"/>
          </a:xfrm>
        </p:spPr>
        <p:txBody>
          <a:bodyPr/>
          <a:lstStyle/>
          <a:p>
            <a:pPr algn="ctr"/>
            <a:r>
              <a:rPr lang="en-US" b="1" dirty="0"/>
              <a:t>Cost per Pupil Change Over Time</a:t>
            </a:r>
            <a:br>
              <a:rPr lang="en-US" b="1" dirty="0"/>
            </a:br>
            <a:r>
              <a:rPr lang="en-US" sz="3200" b="1" dirty="0"/>
              <a:t>(Unadjusted </a:t>
            </a:r>
            <a:r>
              <a:rPr lang="en-US" sz="3200" b="1"/>
              <a:t>and Adjusted</a:t>
            </a:r>
            <a:r>
              <a:rPr lang="en-US" sz="3200" b="1" dirty="0"/>
              <a:t> for Inflation)</a:t>
            </a:r>
            <a:endParaRPr lang="en-US" b="1" dirty="0"/>
          </a:p>
        </p:txBody>
      </p:sp>
      <p:sp>
        <p:nvSpPr>
          <p:cNvPr id="5" name="Slide Number Placeholder 4"/>
          <p:cNvSpPr>
            <a:spLocks noGrp="1"/>
          </p:cNvSpPr>
          <p:nvPr>
            <p:ph type="sldNum" sz="quarter" idx="12"/>
          </p:nvPr>
        </p:nvSpPr>
        <p:spPr>
          <a:xfrm>
            <a:off x="8686800" y="6365053"/>
            <a:ext cx="2743200" cy="365125"/>
          </a:xfrm>
        </p:spPr>
        <p:txBody>
          <a:bodyPr/>
          <a:lstStyle/>
          <a:p>
            <a:fld id="{D980E5A3-8741-49F0-97D7-0D811D341194}" type="slidenum">
              <a:rPr lang="en-US" smtClean="0">
                <a:solidFill>
                  <a:schemeClr val="tx1"/>
                </a:solidFill>
              </a:rPr>
              <a:pPr/>
              <a:t>4</a:t>
            </a:fld>
            <a:endParaRPr lang="en-US" dirty="0">
              <a:solidFill>
                <a:schemeClr val="tx1"/>
              </a:solidFill>
            </a:endParaRPr>
          </a:p>
        </p:txBody>
      </p:sp>
      <p:graphicFrame>
        <p:nvGraphicFramePr>
          <p:cNvPr id="6" name="Content Placeholder 4"/>
          <p:cNvGraphicFramePr>
            <a:graphicFrameLocks noGrp="1"/>
          </p:cNvGraphicFramePr>
          <p:nvPr>
            <p:ph idx="1"/>
            <p:extLst>
              <p:ext uri="{D42A27DB-BD31-4B8C-83A1-F6EECF244321}">
                <p14:modId xmlns:p14="http://schemas.microsoft.com/office/powerpoint/2010/main" val="837526213"/>
              </p:ext>
            </p:extLst>
          </p:nvPr>
        </p:nvGraphicFramePr>
        <p:xfrm>
          <a:off x="902241" y="1362636"/>
          <a:ext cx="10387519" cy="4034118"/>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a:extLst>
              <a:ext uri="{FF2B5EF4-FFF2-40B4-BE49-F238E27FC236}">
                <a16:creationId xmlns:a16="http://schemas.microsoft.com/office/drawing/2014/main" xmlns="" id="{2B7FD0C1-4921-406C-8BD6-28C4FAA57D2C}"/>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1699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1D9F2F7-74FD-4DE4-8AFE-F8B4153D7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7" name="Content Placeholder 6"/>
          <p:cNvGraphicFramePr>
            <a:graphicFrameLocks noGrp="1"/>
          </p:cNvGraphicFramePr>
          <p:nvPr>
            <p:ph idx="1"/>
            <p:extLst>
              <p:ext uri="{D42A27DB-BD31-4B8C-83A1-F6EECF244321}">
                <p14:modId xmlns:p14="http://schemas.microsoft.com/office/powerpoint/2010/main" val="693374207"/>
              </p:ext>
            </p:extLst>
          </p:nvPr>
        </p:nvGraphicFramePr>
        <p:xfrm>
          <a:off x="842772" y="1692709"/>
          <a:ext cx="10506456" cy="4288536"/>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a:xfrm>
            <a:off x="8686800" y="6343538"/>
            <a:ext cx="2743200" cy="365125"/>
          </a:xfrm>
        </p:spPr>
        <p:txBody>
          <a:bodyPr/>
          <a:lstStyle/>
          <a:p>
            <a:fld id="{21386981-7C34-411F-906A-8D5977B0B304}" type="slidenum">
              <a:rPr lang="en-US" smtClean="0">
                <a:solidFill>
                  <a:schemeClr val="tx1"/>
                </a:solidFill>
              </a:rPr>
              <a:pPr/>
              <a:t>5</a:t>
            </a:fld>
            <a:endParaRPr lang="en-US" dirty="0">
              <a:solidFill>
                <a:schemeClr val="tx1"/>
              </a:solidFill>
            </a:endParaRPr>
          </a:p>
        </p:txBody>
      </p:sp>
      <p:sp>
        <p:nvSpPr>
          <p:cNvPr id="8" name="Title 1">
            <a:extLst>
              <a:ext uri="{FF2B5EF4-FFF2-40B4-BE49-F238E27FC236}">
                <a16:creationId xmlns:a16="http://schemas.microsoft.com/office/drawing/2014/main" xmlns="" id="{F089D54A-5EEE-43DF-A12B-2EB9267DCFC1}"/>
              </a:ext>
            </a:extLst>
          </p:cNvPr>
          <p:cNvSpPr>
            <a:spLocks noGrp="1"/>
          </p:cNvSpPr>
          <p:nvPr>
            <p:ph type="title"/>
          </p:nvPr>
        </p:nvSpPr>
        <p:spPr>
          <a:xfrm>
            <a:off x="0" y="1"/>
            <a:ext cx="12192000" cy="1066799"/>
          </a:xfrm>
        </p:spPr>
        <p:txBody>
          <a:bodyPr/>
          <a:lstStyle/>
          <a:p>
            <a:pPr algn="ctr"/>
            <a:r>
              <a:rPr lang="en-US" b="1" dirty="0">
                <a:latin typeface="Times New Roman" panose="02020603050405020304" pitchFamily="18" charset="0"/>
                <a:cs typeface="Times New Roman" panose="02020603050405020304" pitchFamily="18" charset="0"/>
              </a:rPr>
              <a:t>FY 2019 Cost per Pupil Comparison</a:t>
            </a:r>
          </a:p>
        </p:txBody>
      </p:sp>
      <p:sp>
        <p:nvSpPr>
          <p:cNvPr id="2" name="Footer Placeholder 1">
            <a:extLst>
              <a:ext uri="{FF2B5EF4-FFF2-40B4-BE49-F238E27FC236}">
                <a16:creationId xmlns:a16="http://schemas.microsoft.com/office/drawing/2014/main" xmlns="" id="{6750768C-4C40-475E-B28B-B561AB00514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3937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xmlns="" id="{D12DDE76-C203-4047-9998-63900085B5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7F474D0-BEFC-4398-B144-37C706FEA9D9}"/>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2800" b="1" kern="1200" dirty="0">
                <a:solidFill>
                  <a:srgbClr val="FFFFFF"/>
                </a:solidFill>
              </a:rPr>
              <a:t>Superintendent’s Budget Priorities</a:t>
            </a:r>
          </a:p>
        </p:txBody>
      </p:sp>
      <p:sp>
        <p:nvSpPr>
          <p:cNvPr id="3" name="TextBox 2">
            <a:extLst>
              <a:ext uri="{FF2B5EF4-FFF2-40B4-BE49-F238E27FC236}">
                <a16:creationId xmlns:a16="http://schemas.microsoft.com/office/drawing/2014/main" xmlns="" id="{49D0A93E-BD6D-4B47-A029-C48F2F68B6FD}"/>
              </a:ext>
            </a:extLst>
          </p:cNvPr>
          <p:cNvSpPr txBox="1"/>
          <p:nvPr/>
        </p:nvSpPr>
        <p:spPr>
          <a:xfrm>
            <a:off x="4086225" y="148471"/>
            <a:ext cx="8105775" cy="6278642"/>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Teacher &amp; Employee Compensation – $24.8 million </a:t>
            </a:r>
            <a:endParaRPr lang="en-US"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4.8% Step increase and pay plan adjustment</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2% increase supplemental pay and substitutes/temporary pay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 health care or VRS increases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School Board salary adjustment</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Staff Reclassifications</a:t>
            </a:r>
          </a:p>
          <a:p>
            <a:pPr marL="457200" indent="-457200">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Special Education – $5.9 million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Fully funds Special Education Audit recommendations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Fully funds Regional School state reductions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Special Ed preschool and counselors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Associate Superintendent for Special Education and Student Services</a:t>
            </a:r>
          </a:p>
        </p:txBody>
      </p:sp>
      <p:sp>
        <p:nvSpPr>
          <p:cNvPr id="5" name="Footer Placeholder 4">
            <a:extLst>
              <a:ext uri="{FF2B5EF4-FFF2-40B4-BE49-F238E27FC236}">
                <a16:creationId xmlns:a16="http://schemas.microsoft.com/office/drawing/2014/main" xmlns="" id="{F7C49E91-8FDB-4E98-8139-D79E114A91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B908761F-5074-4FA4-9457-3787D1FD404B}"/>
              </a:ext>
            </a:extLst>
          </p:cNvPr>
          <p:cNvSpPr>
            <a:spLocks noGrp="1"/>
          </p:cNvSpPr>
          <p:nvPr>
            <p:ph type="sldNum" sz="quarter" idx="12"/>
          </p:nvPr>
        </p:nvSpPr>
        <p:spPr>
          <a:xfrm>
            <a:off x="8686800" y="6356350"/>
            <a:ext cx="2743200" cy="365125"/>
          </a:xfrm>
        </p:spPr>
        <p:txBody>
          <a:bodyPr/>
          <a:lstStyle/>
          <a:p>
            <a:fld id="{D980E5A3-8741-49F0-97D7-0D811D341194}" type="slidenum">
              <a:rPr lang="en-US" smtClean="0">
                <a:solidFill>
                  <a:schemeClr val="tx1"/>
                </a:solidFill>
              </a:rPr>
              <a:pPr/>
              <a:t>6</a:t>
            </a:fld>
            <a:endParaRPr lang="en-US" dirty="0">
              <a:solidFill>
                <a:schemeClr val="tx1"/>
              </a:solidFill>
            </a:endParaRPr>
          </a:p>
        </p:txBody>
      </p:sp>
    </p:spTree>
    <p:extLst>
      <p:ext uri="{BB962C8B-B14F-4D97-AF65-F5344CB8AC3E}">
        <p14:creationId xmlns:p14="http://schemas.microsoft.com/office/powerpoint/2010/main" val="3182055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xmlns="" id="{D12DDE76-C203-4047-9998-63900085B5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7F474D0-BEFC-4398-B144-37C706FEA9D9}"/>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2800" b="1" kern="1200" dirty="0">
                <a:solidFill>
                  <a:srgbClr val="FFFFFF"/>
                </a:solidFill>
              </a:rPr>
              <a:t>Superintendent’s Budget Priorities</a:t>
            </a:r>
          </a:p>
        </p:txBody>
      </p:sp>
      <p:sp>
        <p:nvSpPr>
          <p:cNvPr id="3" name="TextBox 2">
            <a:extLst>
              <a:ext uri="{FF2B5EF4-FFF2-40B4-BE49-F238E27FC236}">
                <a16:creationId xmlns:a16="http://schemas.microsoft.com/office/drawing/2014/main" xmlns="" id="{49D0A93E-BD6D-4B47-A029-C48F2F68B6FD}"/>
              </a:ext>
            </a:extLst>
          </p:cNvPr>
          <p:cNvSpPr txBox="1"/>
          <p:nvPr/>
        </p:nvSpPr>
        <p:spPr>
          <a:xfrm>
            <a:off x="4086225" y="858701"/>
            <a:ext cx="8105775" cy="4401205"/>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Mental Health – $4.6 million</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Counselors, Psychologists, Nurses,                          and Social Workers </a:t>
            </a:r>
          </a:p>
          <a:p>
            <a:pPr lvl="1"/>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Career and Technical Education (CTE) and other instruction –</a:t>
            </a:r>
            <a:r>
              <a:rPr lang="ja-JP" altLang="en-US" sz="2800" b="1"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$5.6 million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First year of the new CTE expansion plan</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Robotics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Technology labs at Cedar Point and River Oaks</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Instructional coaches</a:t>
            </a:r>
          </a:p>
        </p:txBody>
      </p:sp>
      <p:sp>
        <p:nvSpPr>
          <p:cNvPr id="4" name="Footer Placeholder 3">
            <a:extLst>
              <a:ext uri="{FF2B5EF4-FFF2-40B4-BE49-F238E27FC236}">
                <a16:creationId xmlns:a16="http://schemas.microsoft.com/office/drawing/2014/main" xmlns="" id="{5C949376-386C-43CF-8059-45509E72E43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8BBB7065-E90C-43AD-B995-630DD3068E5D}"/>
              </a:ext>
            </a:extLst>
          </p:cNvPr>
          <p:cNvSpPr>
            <a:spLocks noGrp="1"/>
          </p:cNvSpPr>
          <p:nvPr>
            <p:ph type="sldNum" sz="quarter" idx="12"/>
          </p:nvPr>
        </p:nvSpPr>
        <p:spPr>
          <a:xfrm>
            <a:off x="8686800" y="6356350"/>
            <a:ext cx="2743200" cy="365125"/>
          </a:xfrm>
        </p:spPr>
        <p:txBody>
          <a:bodyPr/>
          <a:lstStyle/>
          <a:p>
            <a:fld id="{D980E5A3-8741-49F0-97D7-0D811D341194}" type="slidenum">
              <a:rPr lang="en-US" smtClean="0">
                <a:solidFill>
                  <a:schemeClr val="tx1"/>
                </a:solidFill>
              </a:rPr>
              <a:pPr/>
              <a:t>7</a:t>
            </a:fld>
            <a:endParaRPr lang="en-US" dirty="0">
              <a:solidFill>
                <a:schemeClr val="tx1"/>
              </a:solidFill>
            </a:endParaRPr>
          </a:p>
        </p:txBody>
      </p:sp>
    </p:spTree>
    <p:extLst>
      <p:ext uri="{BB962C8B-B14F-4D97-AF65-F5344CB8AC3E}">
        <p14:creationId xmlns:p14="http://schemas.microsoft.com/office/powerpoint/2010/main" val="151438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xmlns="" id="{D12DDE76-C203-4047-9998-63900085B5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7F474D0-BEFC-4398-B144-37C706FEA9D9}"/>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2800" b="1" kern="1200" dirty="0">
                <a:solidFill>
                  <a:srgbClr val="FFFFFF"/>
                </a:solidFill>
              </a:rPr>
              <a:t>Superintendent’s Budget Priorities</a:t>
            </a:r>
          </a:p>
        </p:txBody>
      </p:sp>
      <p:sp>
        <p:nvSpPr>
          <p:cNvPr id="3" name="TextBox 2">
            <a:extLst>
              <a:ext uri="{FF2B5EF4-FFF2-40B4-BE49-F238E27FC236}">
                <a16:creationId xmlns:a16="http://schemas.microsoft.com/office/drawing/2014/main" xmlns="" id="{49D0A93E-BD6D-4B47-A029-C48F2F68B6FD}"/>
              </a:ext>
            </a:extLst>
          </p:cNvPr>
          <p:cNvSpPr txBox="1"/>
          <p:nvPr/>
        </p:nvSpPr>
        <p:spPr>
          <a:xfrm>
            <a:off x="3994195" y="984343"/>
            <a:ext cx="8105775" cy="538609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Class Size – $3.2 million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Economically disadvantaged funding </a:t>
            </a:r>
          </a:p>
          <a:p>
            <a:pPr marL="457200" indent="-45720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PreK – $1.8 million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Restores VPI + funding </a:t>
            </a:r>
          </a:p>
          <a:p>
            <a:pPr marL="457200" indent="-457200">
              <a:buFont typeface="Arial" panose="020B0604020202020204" pitchFamily="34" charset="0"/>
              <a:buChar char="•"/>
            </a:pPr>
            <a:endParaRPr lang="en-US" sz="2800" dirty="0"/>
          </a:p>
          <a:p>
            <a:endParaRPr lang="en-US" sz="2800" b="1" dirty="0"/>
          </a:p>
          <a:p>
            <a:pPr marL="457200" indent="-457200">
              <a:buFont typeface="Arial" panose="020B0604020202020204" pitchFamily="34" charset="0"/>
              <a:buChar char="•"/>
            </a:pPr>
            <a:endParaRPr lang="en-US" sz="2800" b="1" dirty="0"/>
          </a:p>
          <a:p>
            <a:endParaRPr lang="en-US" sz="2800" b="1" dirty="0"/>
          </a:p>
          <a:p>
            <a:pPr marL="457200" indent="-457200">
              <a:buFont typeface="Arial" panose="020B0604020202020204" pitchFamily="34" charset="0"/>
              <a:buChar char="•"/>
            </a:pPr>
            <a:endParaRPr lang="en-US" sz="2800" dirty="0"/>
          </a:p>
          <a:p>
            <a:endParaRPr lang="en-US" sz="2800" dirty="0"/>
          </a:p>
          <a:p>
            <a:endParaRPr lang="en-US" dirty="0"/>
          </a:p>
          <a:p>
            <a:endParaRPr lang="en-US" dirty="0"/>
          </a:p>
        </p:txBody>
      </p:sp>
      <p:sp>
        <p:nvSpPr>
          <p:cNvPr id="4" name="Footer Placeholder 3">
            <a:extLst>
              <a:ext uri="{FF2B5EF4-FFF2-40B4-BE49-F238E27FC236}">
                <a16:creationId xmlns:a16="http://schemas.microsoft.com/office/drawing/2014/main" xmlns="" id="{C9A99332-051B-45FF-95CD-32052E8AC7C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3FF82385-AA82-4D80-B824-91051E11264B}"/>
              </a:ext>
            </a:extLst>
          </p:cNvPr>
          <p:cNvSpPr>
            <a:spLocks noGrp="1"/>
          </p:cNvSpPr>
          <p:nvPr>
            <p:ph type="sldNum" sz="quarter" idx="12"/>
          </p:nvPr>
        </p:nvSpPr>
        <p:spPr>
          <a:xfrm>
            <a:off x="8686800" y="6356350"/>
            <a:ext cx="2743200" cy="365125"/>
          </a:xfrm>
        </p:spPr>
        <p:txBody>
          <a:bodyPr/>
          <a:lstStyle/>
          <a:p>
            <a:fld id="{D980E5A3-8741-49F0-97D7-0D811D341194}" type="slidenum">
              <a:rPr lang="en-US" smtClean="0">
                <a:solidFill>
                  <a:schemeClr val="tx1"/>
                </a:solidFill>
              </a:rPr>
              <a:pPr/>
              <a:t>8</a:t>
            </a:fld>
            <a:endParaRPr lang="en-US" dirty="0">
              <a:solidFill>
                <a:schemeClr val="tx1"/>
              </a:solidFill>
            </a:endParaRPr>
          </a:p>
        </p:txBody>
      </p:sp>
      <p:pic>
        <p:nvPicPr>
          <p:cNvPr id="7" name="Picture 6">
            <a:extLst>
              <a:ext uri="{FF2B5EF4-FFF2-40B4-BE49-F238E27FC236}">
                <a16:creationId xmlns:a16="http://schemas.microsoft.com/office/drawing/2014/main" xmlns="" id="{E9CD8ECE-E088-4069-A9D1-D6AD5315DF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8662" y="3400426"/>
            <a:ext cx="3512115" cy="2634086"/>
          </a:xfrm>
          <a:prstGeom prst="rect">
            <a:avLst/>
          </a:prstGeom>
        </p:spPr>
      </p:pic>
    </p:spTree>
    <p:extLst>
      <p:ext uri="{BB962C8B-B14F-4D97-AF65-F5344CB8AC3E}">
        <p14:creationId xmlns:p14="http://schemas.microsoft.com/office/powerpoint/2010/main" val="3575922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xmlns="" id="{D12DDE76-C203-4047-9998-63900085B5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7F474D0-BEFC-4398-B144-37C706FEA9D9}"/>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lgn="ctr"/>
            <a:r>
              <a:rPr lang="en-US" sz="3000" b="1" kern="1200" dirty="0">
                <a:solidFill>
                  <a:srgbClr val="FFFFFF"/>
                </a:solidFill>
              </a:rPr>
              <a:t>Additional Investments</a:t>
            </a:r>
          </a:p>
        </p:txBody>
      </p:sp>
      <p:sp>
        <p:nvSpPr>
          <p:cNvPr id="3" name="TextBox 2">
            <a:extLst>
              <a:ext uri="{FF2B5EF4-FFF2-40B4-BE49-F238E27FC236}">
                <a16:creationId xmlns:a16="http://schemas.microsoft.com/office/drawing/2014/main" xmlns="" id="{49D0A93E-BD6D-4B47-A029-C48F2F68B6FD}"/>
              </a:ext>
            </a:extLst>
          </p:cNvPr>
          <p:cNvSpPr txBox="1"/>
          <p:nvPr/>
        </p:nvSpPr>
        <p:spPr>
          <a:xfrm>
            <a:off x="4445335" y="171162"/>
            <a:ext cx="8105775" cy="9571851"/>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Security – $3.2 million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School security enhancements</a:t>
            </a:r>
          </a:p>
          <a:p>
            <a:pPr marL="457200" indent="-45720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New Students and Schools – $10.9 million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Changes in demographics, new parkway school</a:t>
            </a:r>
          </a:p>
          <a:p>
            <a:pPr marL="457200" indent="-45720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School Technology – $1.5 million</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School Technology Improvement Program </a:t>
            </a:r>
          </a:p>
          <a:p>
            <a:pPr marL="457200" indent="-45720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Athletics and other support – $7.0 million</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Two turf fields (Battlefield, Forest Park), athletic trainers</a:t>
            </a:r>
          </a:p>
          <a:p>
            <a:endParaRPr lang="en-US" sz="16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Other Support – $1.7 million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Human resource support, CIP accounting support</a:t>
            </a:r>
          </a:p>
          <a:p>
            <a:endParaRPr lang="en-US" sz="2800" dirty="0"/>
          </a:p>
          <a:p>
            <a:pPr marL="457200" indent="-457200">
              <a:buFont typeface="Arial" panose="020B0604020202020204" pitchFamily="34" charset="0"/>
              <a:buChar char="•"/>
            </a:pPr>
            <a:endParaRPr lang="en-US" sz="2800" dirty="0"/>
          </a:p>
          <a:p>
            <a:endParaRPr lang="en-US" sz="2800" b="1" dirty="0"/>
          </a:p>
          <a:p>
            <a:pPr marL="457200" indent="-457200">
              <a:buFont typeface="Arial" panose="020B0604020202020204" pitchFamily="34" charset="0"/>
              <a:buChar char="•"/>
            </a:pPr>
            <a:endParaRPr lang="en-US" sz="2800" b="1" dirty="0"/>
          </a:p>
          <a:p>
            <a:endParaRPr lang="en-US" sz="2800" b="1" dirty="0"/>
          </a:p>
          <a:p>
            <a:pPr marL="457200" indent="-457200">
              <a:buFont typeface="Arial" panose="020B0604020202020204" pitchFamily="34" charset="0"/>
              <a:buChar char="•"/>
            </a:pPr>
            <a:endParaRPr lang="en-US" sz="2800" dirty="0"/>
          </a:p>
          <a:p>
            <a:endParaRPr lang="en-US" sz="2800" dirty="0"/>
          </a:p>
          <a:p>
            <a:endParaRPr lang="en-US" dirty="0"/>
          </a:p>
          <a:p>
            <a:endParaRPr lang="en-US" dirty="0"/>
          </a:p>
        </p:txBody>
      </p:sp>
      <p:sp>
        <p:nvSpPr>
          <p:cNvPr id="4" name="Footer Placeholder 3">
            <a:extLst>
              <a:ext uri="{FF2B5EF4-FFF2-40B4-BE49-F238E27FC236}">
                <a16:creationId xmlns:a16="http://schemas.microsoft.com/office/drawing/2014/main" xmlns="" id="{FDCC959D-CB73-4282-85E3-DFFC5E8DCD5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2FD97EC6-B42F-4135-A3AF-7405A10B3571}"/>
              </a:ext>
            </a:extLst>
          </p:cNvPr>
          <p:cNvSpPr>
            <a:spLocks noGrp="1"/>
          </p:cNvSpPr>
          <p:nvPr>
            <p:ph type="sldNum" sz="quarter" idx="12"/>
          </p:nvPr>
        </p:nvSpPr>
        <p:spPr>
          <a:xfrm>
            <a:off x="8686800" y="6356350"/>
            <a:ext cx="2743200" cy="365125"/>
          </a:xfrm>
        </p:spPr>
        <p:txBody>
          <a:bodyPr/>
          <a:lstStyle/>
          <a:p>
            <a:fld id="{D980E5A3-8741-49F0-97D7-0D811D341194}" type="slidenum">
              <a:rPr lang="en-US" smtClean="0">
                <a:solidFill>
                  <a:schemeClr val="tx1"/>
                </a:solidFill>
              </a:rPr>
              <a:pPr/>
              <a:t>9</a:t>
            </a:fld>
            <a:endParaRPr lang="en-US" dirty="0">
              <a:solidFill>
                <a:schemeClr val="tx1"/>
              </a:solidFill>
            </a:endParaRPr>
          </a:p>
        </p:txBody>
      </p:sp>
    </p:spTree>
    <p:extLst>
      <p:ext uri="{BB962C8B-B14F-4D97-AF65-F5344CB8AC3E}">
        <p14:creationId xmlns:p14="http://schemas.microsoft.com/office/powerpoint/2010/main" val="968821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F130BAC1-256D-4F95-9650-457459746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xmlns="" id="{B4A7697C-0967-4467-9E26-766282ABAA3B}"/>
              </a:ext>
            </a:extLst>
          </p:cNvPr>
          <p:cNvSpPr txBox="1">
            <a:spLocks/>
          </p:cNvSpPr>
          <p:nvPr/>
        </p:nvSpPr>
        <p:spPr>
          <a:xfrm>
            <a:off x="838200" y="1464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pPr marL="0" marR="0" lvl="0" indent="0" algn="ctr" fontAlgn="auto">
              <a:spcAft>
                <a:spcPts val="600"/>
              </a:spcAft>
              <a:buClrTx/>
              <a:buSzTx/>
              <a:tabLst/>
              <a:defRPr/>
            </a:pPr>
            <a:r>
              <a:rPr kumimoji="0" lang="en-US" b="1" i="0" u="none" strike="noStrike" kern="1200" cap="none" spc="0" normalizeH="0" baseline="0" noProof="0" dirty="0">
                <a:ln>
                  <a:noFill/>
                </a:ln>
                <a:solidFill>
                  <a:schemeClr val="tx1"/>
                </a:solidFill>
                <a:effectLst/>
                <a:uLnTx/>
                <a:uFillTx/>
              </a:rPr>
              <a:t>Capital Improvements Program (CIP)</a:t>
            </a:r>
            <a:br>
              <a:rPr kumimoji="0" lang="en-US" b="1" i="0" u="none" strike="noStrike" kern="1200" cap="none" spc="0" normalizeH="0" baseline="0" noProof="0" dirty="0">
                <a:ln>
                  <a:noFill/>
                </a:ln>
                <a:solidFill>
                  <a:schemeClr val="tx1"/>
                </a:solidFill>
                <a:effectLst/>
                <a:uLnTx/>
                <a:uFillTx/>
              </a:rPr>
            </a:br>
            <a:r>
              <a:rPr kumimoji="0" lang="en-US" b="1" i="0" u="none" strike="noStrike" kern="1200" cap="none" spc="0" normalizeH="0" baseline="0" noProof="0" dirty="0">
                <a:ln>
                  <a:noFill/>
                </a:ln>
                <a:solidFill>
                  <a:schemeClr val="tx1"/>
                </a:solidFill>
                <a:effectLst/>
                <a:uLnTx/>
                <a:uFillTx/>
              </a:rPr>
              <a:t>Summary of Major Changes</a:t>
            </a:r>
          </a:p>
        </p:txBody>
      </p:sp>
      <p:sp>
        <p:nvSpPr>
          <p:cNvPr id="5" name="Slide Number Placeholder 4"/>
          <p:cNvSpPr>
            <a:spLocks noGrp="1"/>
          </p:cNvSpPr>
          <p:nvPr>
            <p:ph type="sldNum" sz="quarter" idx="12"/>
          </p:nvPr>
        </p:nvSpPr>
        <p:spPr>
          <a:xfrm>
            <a:off x="86868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980E5A3-8741-49F0-97D7-0D811D341194}" type="slidenum">
              <a:rPr kumimoji="0" lang="en-US" b="0" i="0" u="none" strike="noStrike" cap="none" spc="0" normalizeH="0" baseline="0" noProof="0" smtClean="0">
                <a:ln>
                  <a:noFill/>
                </a:ln>
                <a:solidFill>
                  <a:schemeClr val="tx1"/>
                </a:solidFill>
                <a:effectLst/>
                <a:uLnTx/>
                <a:uFillTx/>
              </a:rPr>
              <a:pPr marR="0" lvl="0" indent="0" fontAlgn="auto">
                <a:spcBef>
                  <a:spcPts val="0"/>
                </a:spcBef>
                <a:spcAft>
                  <a:spcPts val="600"/>
                </a:spcAft>
                <a:buClrTx/>
                <a:buSzTx/>
                <a:buFontTx/>
                <a:buNone/>
                <a:tabLst/>
                <a:defRPr/>
              </a:pPr>
              <a:t>10</a:t>
            </a:fld>
            <a:endParaRPr kumimoji="0" lang="en-US" b="0" i="0" u="none" strike="noStrike" cap="none" spc="0" normalizeH="0" baseline="0" noProof="0" dirty="0">
              <a:ln>
                <a:noFill/>
              </a:ln>
              <a:solidFill>
                <a:schemeClr val="tx1"/>
              </a:solidFill>
              <a:effectLst/>
              <a:uLnTx/>
              <a:uFillTx/>
            </a:endParaRPr>
          </a:p>
        </p:txBody>
      </p:sp>
      <p:graphicFrame>
        <p:nvGraphicFramePr>
          <p:cNvPr id="2" name="Diagram 1">
            <a:extLst>
              <a:ext uri="{FF2B5EF4-FFF2-40B4-BE49-F238E27FC236}">
                <a16:creationId xmlns:a16="http://schemas.microsoft.com/office/drawing/2014/main" xmlns="" id="{4642637A-CA0D-49A1-82C5-C151B0EEA0DC}"/>
              </a:ext>
            </a:extLst>
          </p:cNvPr>
          <p:cNvGraphicFramePr/>
          <p:nvPr>
            <p:extLst>
              <p:ext uri="{D42A27DB-BD31-4B8C-83A1-F6EECF244321}">
                <p14:modId xmlns:p14="http://schemas.microsoft.com/office/powerpoint/2010/main" val="2868472606"/>
              </p:ext>
            </p:extLst>
          </p:nvPr>
        </p:nvGraphicFramePr>
        <p:xfrm>
          <a:off x="693420" y="1116806"/>
          <a:ext cx="11097768" cy="5239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ooter Placeholder 2">
            <a:extLst>
              <a:ext uri="{FF2B5EF4-FFF2-40B4-BE49-F238E27FC236}">
                <a16:creationId xmlns:a16="http://schemas.microsoft.com/office/drawing/2014/main" xmlns="" id="{4BAC7E3B-333A-4909-8F18-BDA28C9255A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27201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dirty="0"/>
              <a:t>Annual Debt Service*</a:t>
            </a:r>
            <a:br>
              <a:rPr lang="en-US" b="1" dirty="0"/>
            </a:br>
            <a:r>
              <a:rPr lang="en-US" sz="3600" b="1" dirty="0"/>
              <a:t>Debt Payment on School Bonds – “The Mortgage”</a:t>
            </a:r>
          </a:p>
        </p:txBody>
      </p:sp>
      <p:sp>
        <p:nvSpPr>
          <p:cNvPr id="5" name="Slide Number Placeholder 4"/>
          <p:cNvSpPr>
            <a:spLocks noGrp="1"/>
          </p:cNvSpPr>
          <p:nvPr>
            <p:ph type="sldNum" sz="quarter" idx="12"/>
          </p:nvPr>
        </p:nvSpPr>
        <p:spPr>
          <a:xfrm>
            <a:off x="8686800" y="6354296"/>
            <a:ext cx="2743200" cy="365125"/>
          </a:xfrm>
        </p:spPr>
        <p:txBody>
          <a:bodyPr/>
          <a:lstStyle/>
          <a:p>
            <a:fld id="{D980E5A3-8741-49F0-97D7-0D811D341194}" type="slidenum">
              <a:rPr lang="en-US" smtClean="0">
                <a:solidFill>
                  <a:schemeClr val="tx1"/>
                </a:solidFill>
              </a:rPr>
              <a:pPr/>
              <a:t>11</a:t>
            </a:fld>
            <a:endParaRPr lang="en-US" dirty="0">
              <a:solidFill>
                <a:schemeClr val="tx1"/>
              </a:solidFill>
            </a:endParaRPr>
          </a:p>
        </p:txBody>
      </p:sp>
      <p:sp>
        <p:nvSpPr>
          <p:cNvPr id="6" name="Rectangle 5"/>
          <p:cNvSpPr/>
          <p:nvPr/>
        </p:nvSpPr>
        <p:spPr>
          <a:xfrm>
            <a:off x="1920240" y="1631482"/>
            <a:ext cx="9302931" cy="4410088"/>
          </a:xfrm>
          <a:prstGeom prst="rect">
            <a:avLst/>
          </a:prstGeom>
        </p:spPr>
        <p:txBody>
          <a:bodyPr wrap="square">
            <a:normAutofit/>
          </a:bodyPr>
          <a:lstStyle/>
          <a:p>
            <a:pPr>
              <a:tabLst>
                <a:tab pos="461963" algn="l"/>
                <a:tab pos="8637588" algn="r"/>
                <a:tab pos="10058400" algn="r"/>
              </a:tabLst>
            </a:pPr>
            <a:endParaRPr lang="en-US" sz="2400" dirty="0">
              <a:solidFill>
                <a:prstClr val="black"/>
              </a:solidFill>
              <a:latin typeface="Times New Roman" panose="02020603050405020304" pitchFamily="18" charset="0"/>
              <a:cs typeface="Times New Roman" panose="02020603050405020304" pitchFamily="18" charset="0"/>
            </a:endParaRPr>
          </a:p>
        </p:txBody>
      </p:sp>
      <p:graphicFrame>
        <p:nvGraphicFramePr>
          <p:cNvPr id="9" name="Chart 8">
            <a:extLst>
              <a:ext uri="{FF2B5EF4-FFF2-40B4-BE49-F238E27FC236}">
                <a16:creationId xmlns:a16="http://schemas.microsoft.com/office/drawing/2014/main" xmlns="" id="{DFDA1359-03FD-4B8F-819E-09AADBE5064D}"/>
              </a:ext>
            </a:extLst>
          </p:cNvPr>
          <p:cNvGraphicFramePr/>
          <p:nvPr>
            <p:extLst>
              <p:ext uri="{D42A27DB-BD31-4B8C-83A1-F6EECF244321}">
                <p14:modId xmlns:p14="http://schemas.microsoft.com/office/powerpoint/2010/main" val="2728322633"/>
              </p:ext>
            </p:extLst>
          </p:nvPr>
        </p:nvGraphicFramePr>
        <p:xfrm>
          <a:off x="1202320" y="1609424"/>
          <a:ext cx="9787359" cy="405223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xmlns="" id="{09B73F49-4070-4B12-9A13-DA336AD30799}"/>
              </a:ext>
            </a:extLst>
          </p:cNvPr>
          <p:cNvSpPr txBox="1"/>
          <p:nvPr/>
        </p:nvSpPr>
        <p:spPr>
          <a:xfrm>
            <a:off x="6498077" y="3871607"/>
            <a:ext cx="2694562" cy="58477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12.6% annual growth rate</a:t>
            </a:r>
          </a:p>
          <a:p>
            <a:r>
              <a:rPr lang="en-US" sz="1600" b="1" dirty="0">
                <a:latin typeface="Times New Roman" panose="02020603050405020304" pitchFamily="18" charset="0"/>
                <a:cs typeface="Times New Roman" panose="02020603050405020304" pitchFamily="18" charset="0"/>
              </a:rPr>
              <a:t>6.6% increase in FY 2019</a:t>
            </a:r>
          </a:p>
        </p:txBody>
      </p:sp>
      <p:sp>
        <p:nvSpPr>
          <p:cNvPr id="10" name="TextBox 9">
            <a:extLst>
              <a:ext uri="{FF2B5EF4-FFF2-40B4-BE49-F238E27FC236}">
                <a16:creationId xmlns:a16="http://schemas.microsoft.com/office/drawing/2014/main" xmlns="" id="{AF4FFE9F-3A3D-4676-91BB-3B095D5A47A3}"/>
              </a:ext>
            </a:extLst>
          </p:cNvPr>
          <p:cNvSpPr txBox="1"/>
          <p:nvPr/>
        </p:nvSpPr>
        <p:spPr>
          <a:xfrm>
            <a:off x="2223569" y="6311316"/>
            <a:ext cx="8549015" cy="307777"/>
          </a:xfrm>
          <a:prstGeom prst="rect">
            <a:avLst/>
          </a:prstGeom>
          <a:noFill/>
        </p:spPr>
        <p:txBody>
          <a:bodyPr wrap="square" rtlCol="0">
            <a:spAutoFit/>
          </a:bodyPr>
          <a:lstStyle/>
          <a:p>
            <a:r>
              <a:rPr lang="en-US" sz="1400" i="1" dirty="0"/>
              <a:t>*Debt service may not exceed 10% of annual revenues, per PWC Principles of Sound Financial Management</a:t>
            </a:r>
          </a:p>
        </p:txBody>
      </p:sp>
      <p:sp>
        <p:nvSpPr>
          <p:cNvPr id="3" name="Footer Placeholder 2">
            <a:extLst>
              <a:ext uri="{FF2B5EF4-FFF2-40B4-BE49-F238E27FC236}">
                <a16:creationId xmlns:a16="http://schemas.microsoft.com/office/drawing/2014/main" xmlns="" id="{6E0B62D0-1E16-4C28-8D19-12B5ADF640B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44746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lowchart: Document 21">
            <a:extLst>
              <a:ext uri="{FF2B5EF4-FFF2-40B4-BE49-F238E27FC236}">
                <a16:creationId xmlns:a16="http://schemas.microsoft.com/office/drawing/2014/main" xmlns="" id="{D12DDE76-C203-4047-9998-63900085B5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171162"/>
            <a:ext cx="2840182" cy="2371148"/>
          </a:xfrm>
        </p:spPr>
        <p:txBody>
          <a:bodyPr vert="horz" lIns="91440" tIns="45720" rIns="91440" bIns="45720" rtlCol="0" anchor="ctr">
            <a:normAutofit/>
          </a:bodyPr>
          <a:lstStyle/>
          <a:p>
            <a:r>
              <a:rPr lang="en-US" sz="2400" b="1" kern="1200" dirty="0">
                <a:solidFill>
                  <a:srgbClr val="FFFFFF"/>
                </a:solidFill>
              </a:rPr>
              <a:t>Summary of Proposed</a:t>
            </a:r>
            <a:br>
              <a:rPr lang="en-US" sz="2400" b="1" kern="1200" dirty="0">
                <a:solidFill>
                  <a:srgbClr val="FFFFFF"/>
                </a:solidFill>
              </a:rPr>
            </a:br>
            <a:r>
              <a:rPr lang="en-US" sz="2400" b="1" kern="1200" dirty="0">
                <a:solidFill>
                  <a:srgbClr val="FFFFFF"/>
                </a:solidFill>
              </a:rPr>
              <a:t>Operating &amp; </a:t>
            </a:r>
            <a:br>
              <a:rPr lang="en-US" sz="2400" b="1" kern="1200" dirty="0">
                <a:solidFill>
                  <a:srgbClr val="FFFFFF"/>
                </a:solidFill>
              </a:rPr>
            </a:br>
            <a:r>
              <a:rPr lang="en-US" sz="2400" b="1" kern="1200" dirty="0">
                <a:solidFill>
                  <a:srgbClr val="FFFFFF"/>
                </a:solidFill>
              </a:rPr>
              <a:t>Debt Service Fund </a:t>
            </a:r>
            <a:br>
              <a:rPr lang="en-US" sz="2400" b="1" kern="1200" dirty="0">
                <a:solidFill>
                  <a:srgbClr val="FFFFFF"/>
                </a:solidFill>
              </a:rPr>
            </a:br>
            <a:r>
              <a:rPr lang="en-US" sz="2400" b="1" kern="1200" dirty="0">
                <a:solidFill>
                  <a:srgbClr val="FFFFFF"/>
                </a:solidFill>
              </a:rPr>
              <a:t>Fiscal Year 2020</a:t>
            </a:r>
          </a:p>
        </p:txBody>
      </p:sp>
      <p:sp>
        <p:nvSpPr>
          <p:cNvPr id="5" name="Slide Number Placeholder 4"/>
          <p:cNvSpPr>
            <a:spLocks noGrp="1"/>
          </p:cNvSpPr>
          <p:nvPr>
            <p:ph type="sldNum" sz="quarter" idx="12"/>
          </p:nvPr>
        </p:nvSpPr>
        <p:spPr>
          <a:xfrm>
            <a:off x="10155219" y="6362700"/>
            <a:ext cx="1274781" cy="365125"/>
          </a:xfrm>
          <a:noFill/>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980E5A3-8741-49F0-97D7-0D811D341194}" type="slidenum">
              <a:rPr kumimoji="0" lang="en-US" b="0" i="0" u="none" strike="noStrike" cap="none" spc="0" normalizeH="0" baseline="0" noProof="0">
                <a:ln>
                  <a:noFill/>
                </a:ln>
                <a:solidFill>
                  <a:schemeClr val="tx1"/>
                </a:solidFill>
                <a:effectLst/>
                <a:uLnTx/>
                <a:uFillTx/>
              </a:rPr>
              <a:pPr marR="0" lvl="0" indent="0" fontAlgn="auto">
                <a:spcBef>
                  <a:spcPts val="0"/>
                </a:spcBef>
                <a:spcAft>
                  <a:spcPts val="600"/>
                </a:spcAft>
                <a:buClrTx/>
                <a:buSzTx/>
                <a:buFontTx/>
                <a:buNone/>
                <a:tabLst/>
                <a:defRPr/>
              </a:pPr>
              <a:t>12</a:t>
            </a:fld>
            <a:endParaRPr kumimoji="0" lang="en-US" b="0" i="0" u="none" strike="noStrike" cap="none" spc="0" normalizeH="0" baseline="0" noProof="0" dirty="0">
              <a:ln>
                <a:noFill/>
              </a:ln>
              <a:solidFill>
                <a:schemeClr val="tx1"/>
              </a:solidFill>
              <a:effectLst/>
              <a:uLnTx/>
              <a:uFillTx/>
            </a:endParaRPr>
          </a:p>
        </p:txBody>
      </p:sp>
      <p:graphicFrame>
        <p:nvGraphicFramePr>
          <p:cNvPr id="3" name="Table 2">
            <a:extLst>
              <a:ext uri="{FF2B5EF4-FFF2-40B4-BE49-F238E27FC236}">
                <a16:creationId xmlns:a16="http://schemas.microsoft.com/office/drawing/2014/main" xmlns="" id="{F041AB2F-F6BC-45A1-ABB6-47A2D459D5C1}"/>
              </a:ext>
            </a:extLst>
          </p:cNvPr>
          <p:cNvGraphicFramePr>
            <a:graphicFrameLocks noGrp="1"/>
          </p:cNvGraphicFramePr>
          <p:nvPr>
            <p:extLst>
              <p:ext uri="{D42A27DB-BD31-4B8C-83A1-F6EECF244321}">
                <p14:modId xmlns:p14="http://schemas.microsoft.com/office/powerpoint/2010/main" val="368445497"/>
              </p:ext>
            </p:extLst>
          </p:nvPr>
        </p:nvGraphicFramePr>
        <p:xfrm>
          <a:off x="3975866" y="1257300"/>
          <a:ext cx="8046720" cy="3889886"/>
        </p:xfrm>
        <a:graphic>
          <a:graphicData uri="http://schemas.openxmlformats.org/drawingml/2006/table">
            <a:tbl>
              <a:tblPr firstRow="1" bandRow="1">
                <a:tableStyleId>{8799B23B-EC83-4686-B30A-512413B5E67A}</a:tableStyleId>
              </a:tblPr>
              <a:tblGrid>
                <a:gridCol w="2011680">
                  <a:extLst>
                    <a:ext uri="{9D8B030D-6E8A-4147-A177-3AD203B41FA5}">
                      <a16:colId xmlns:a16="http://schemas.microsoft.com/office/drawing/2014/main" xmlns="" val="1428181330"/>
                    </a:ext>
                  </a:extLst>
                </a:gridCol>
                <a:gridCol w="1828800">
                  <a:extLst>
                    <a:ext uri="{9D8B030D-6E8A-4147-A177-3AD203B41FA5}">
                      <a16:colId xmlns:a16="http://schemas.microsoft.com/office/drawing/2014/main" xmlns="" val="2581689795"/>
                    </a:ext>
                  </a:extLst>
                </a:gridCol>
                <a:gridCol w="1828800">
                  <a:extLst>
                    <a:ext uri="{9D8B030D-6E8A-4147-A177-3AD203B41FA5}">
                      <a16:colId xmlns:a16="http://schemas.microsoft.com/office/drawing/2014/main" xmlns="" val="3570350998"/>
                    </a:ext>
                  </a:extLst>
                </a:gridCol>
                <a:gridCol w="1371600">
                  <a:extLst>
                    <a:ext uri="{9D8B030D-6E8A-4147-A177-3AD203B41FA5}">
                      <a16:colId xmlns:a16="http://schemas.microsoft.com/office/drawing/2014/main" xmlns="" val="3156582063"/>
                    </a:ext>
                  </a:extLst>
                </a:gridCol>
                <a:gridCol w="1005840">
                  <a:extLst>
                    <a:ext uri="{9D8B030D-6E8A-4147-A177-3AD203B41FA5}">
                      <a16:colId xmlns:a16="http://schemas.microsoft.com/office/drawing/2014/main" xmlns="" val="2346701067"/>
                    </a:ext>
                  </a:extLst>
                </a:gridCol>
              </a:tblGrid>
              <a:tr h="774905">
                <a:tc>
                  <a:txBody>
                    <a:bodyPr/>
                    <a:lstStyle/>
                    <a:p>
                      <a:pPr algn="l" rtl="0" fontAlgn="ct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ctr" rtl="0" fontAlgn="ctr"/>
                      <a:r>
                        <a:rPr lang="en-US" sz="1800" u="none" strike="noStrike" dirty="0">
                          <a:effectLst/>
                          <a:latin typeface="Times New Roman" panose="02020603050405020304" pitchFamily="18" charset="0"/>
                          <a:cs typeface="Times New Roman" panose="02020603050405020304" pitchFamily="18" charset="0"/>
                        </a:rPr>
                        <a:t>FY 2019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rtl="0" fontAlgn="ctr"/>
                      <a:r>
                        <a:rPr lang="en-US" sz="1800" u="none" strike="noStrike" dirty="0">
                          <a:effectLst/>
                          <a:latin typeface="Times New Roman" panose="02020603050405020304" pitchFamily="18" charset="0"/>
                          <a:cs typeface="Times New Roman" panose="02020603050405020304" pitchFamily="18" charset="0"/>
                        </a:rPr>
                        <a:t>FY 2020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800" u="none" strike="noStrike" dirty="0">
                          <a:effectLst/>
                          <a:latin typeface="Times New Roman" panose="02020603050405020304" pitchFamily="18" charset="0"/>
                          <a:cs typeface="Times New Roman" panose="02020603050405020304" pitchFamily="18" charset="0"/>
                        </a:rPr>
                        <a:t>Change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rtl="0" fontAlgn="ctr"/>
                      <a:r>
                        <a:rPr lang="en-US" sz="1800" u="none" strike="noStrike" dirty="0">
                          <a:effectLst/>
                          <a:latin typeface="Times New Roman" panose="02020603050405020304" pitchFamily="18" charset="0"/>
                          <a:cs typeface="Times New Roman" panose="02020603050405020304" pitchFamily="18" charset="0"/>
                        </a:rPr>
                        <a:t>Percent Change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xmlns="" val="366054203"/>
                  </a:ext>
                </a:extLst>
              </a:tr>
              <a:tr h="346109">
                <a:tc>
                  <a:txBody>
                    <a:bodyPr/>
                    <a:lstStyle/>
                    <a:p>
                      <a:pPr algn="l" rtl="0" fontAlgn="ctr"/>
                      <a:r>
                        <a:rPr lang="en-US" sz="1800" u="none" strike="noStrike" dirty="0">
                          <a:effectLst/>
                          <a:latin typeface="Times New Roman" panose="02020603050405020304" pitchFamily="18" charset="0"/>
                          <a:cs typeface="Times New Roman" panose="02020603050405020304" pitchFamily="18" charset="0"/>
                        </a:rPr>
                        <a:t>County</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$584,197,716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$612,627,838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fontAlgn="b"/>
                      <a:r>
                        <a:rPr lang="en-US" sz="1800" u="none" strike="noStrike" dirty="0">
                          <a:effectLst/>
                          <a:latin typeface="Times New Roman" panose="02020603050405020304" pitchFamily="18" charset="0"/>
                          <a:cs typeface="Times New Roman" panose="02020603050405020304" pitchFamily="18" charset="0"/>
                        </a:rPr>
                        <a:t>$28,430,122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4.9%</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extLst>
                  <a:ext uri="{0D108BD9-81ED-4DB2-BD59-A6C34878D82A}">
                    <a16:rowId xmlns:a16="http://schemas.microsoft.com/office/drawing/2014/main" xmlns="" val="2457371889"/>
                  </a:ext>
                </a:extLst>
              </a:tr>
              <a:tr h="346109">
                <a:tc>
                  <a:txBody>
                    <a:bodyPr/>
                    <a:lstStyle/>
                    <a:p>
                      <a:pPr algn="l" rtl="0" fontAlgn="ctr"/>
                      <a:r>
                        <a:rPr lang="en-US" sz="1800" u="none" strike="noStrike" dirty="0">
                          <a:effectLst/>
                          <a:latin typeface="Times New Roman" panose="02020603050405020304" pitchFamily="18" charset="0"/>
                          <a:cs typeface="Times New Roman" panose="02020603050405020304" pitchFamily="18" charset="0"/>
                        </a:rPr>
                        <a:t>State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$534,513,421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$560,986,466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fontAlgn="b"/>
                      <a:r>
                        <a:rPr lang="en-US" sz="1800" u="none" strike="noStrike" dirty="0">
                          <a:effectLst/>
                          <a:latin typeface="Times New Roman" panose="02020603050405020304" pitchFamily="18" charset="0"/>
                          <a:cs typeface="Times New Roman" panose="02020603050405020304" pitchFamily="18" charset="0"/>
                        </a:rPr>
                        <a:t>$26,473,045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5.0%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extLst>
                  <a:ext uri="{0D108BD9-81ED-4DB2-BD59-A6C34878D82A}">
                    <a16:rowId xmlns:a16="http://schemas.microsoft.com/office/drawing/2014/main" xmlns="" val="82513438"/>
                  </a:ext>
                </a:extLst>
              </a:tr>
              <a:tr h="346109">
                <a:tc>
                  <a:txBody>
                    <a:bodyPr/>
                    <a:lstStyle/>
                    <a:p>
                      <a:pPr algn="l" rtl="0" fontAlgn="ctr"/>
                      <a:r>
                        <a:rPr lang="en-US" sz="1800" u="none" strike="noStrike" dirty="0">
                          <a:effectLst/>
                          <a:latin typeface="Times New Roman" panose="02020603050405020304" pitchFamily="18" charset="0"/>
                          <a:cs typeface="Times New Roman" panose="02020603050405020304" pitchFamily="18" charset="0"/>
                        </a:rPr>
                        <a:t>Federal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$38,121,179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$36,989,663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fontAlgn="b"/>
                      <a:r>
                        <a:rPr lang="en-US" sz="1800" u="none" strike="noStrike" dirty="0">
                          <a:effectLst/>
                          <a:latin typeface="Times New Roman" panose="02020603050405020304" pitchFamily="18" charset="0"/>
                          <a:cs typeface="Times New Roman" panose="02020603050405020304" pitchFamily="18" charset="0"/>
                        </a:rPr>
                        <a:t>-$1,131,516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-3.0%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extLst>
                  <a:ext uri="{0D108BD9-81ED-4DB2-BD59-A6C34878D82A}">
                    <a16:rowId xmlns:a16="http://schemas.microsoft.com/office/drawing/2014/main" xmlns="" val="1049824954"/>
                  </a:ext>
                </a:extLst>
              </a:tr>
              <a:tr h="346109">
                <a:tc>
                  <a:txBody>
                    <a:bodyPr/>
                    <a:lstStyle/>
                    <a:p>
                      <a:pPr algn="l" rtl="0" fontAlgn="ctr"/>
                      <a:r>
                        <a:rPr lang="en-US" sz="1800" u="none" strike="noStrike" dirty="0">
                          <a:effectLst/>
                          <a:latin typeface="Times New Roman" panose="02020603050405020304" pitchFamily="18" charset="0"/>
                          <a:cs typeface="Times New Roman" panose="02020603050405020304" pitchFamily="18" charset="0"/>
                        </a:rPr>
                        <a:t>Other</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$9,195,333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$8,949,617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fontAlgn="b"/>
                      <a:r>
                        <a:rPr lang="en-US" sz="1800" u="none" strike="noStrike" dirty="0">
                          <a:effectLst/>
                          <a:latin typeface="Times New Roman" panose="02020603050405020304" pitchFamily="18" charset="0"/>
                          <a:cs typeface="Times New Roman" panose="02020603050405020304" pitchFamily="18" charset="0"/>
                        </a:rPr>
                        <a:t>-$245,716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-2.7%</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extLst>
                  <a:ext uri="{0D108BD9-81ED-4DB2-BD59-A6C34878D82A}">
                    <a16:rowId xmlns:a16="http://schemas.microsoft.com/office/drawing/2014/main" xmlns="" val="1637770090"/>
                  </a:ext>
                </a:extLst>
              </a:tr>
              <a:tr h="346109">
                <a:tc>
                  <a:txBody>
                    <a:bodyPr/>
                    <a:lstStyle/>
                    <a:p>
                      <a:pPr algn="l" rtl="0" fontAlgn="ctr"/>
                      <a:r>
                        <a:rPr lang="en-US" sz="1800" u="none" strike="noStrike" dirty="0">
                          <a:effectLst/>
                          <a:latin typeface="Times New Roman" panose="02020603050405020304" pitchFamily="18" charset="0"/>
                          <a:cs typeface="Times New Roman" panose="02020603050405020304" pitchFamily="18" charset="0"/>
                        </a:rPr>
                        <a:t>Beginning Balance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$26,476,567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$24,098,187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fontAlgn="b"/>
                      <a:r>
                        <a:rPr lang="en-US" sz="1800" u="none" strike="noStrike" dirty="0">
                          <a:effectLst/>
                          <a:latin typeface="Times New Roman" panose="02020603050405020304" pitchFamily="18" charset="0"/>
                          <a:cs typeface="Times New Roman" panose="02020603050405020304" pitchFamily="18" charset="0"/>
                        </a:rPr>
                        <a:t>-$2,378,380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-9.0%</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extLst>
                  <a:ext uri="{0D108BD9-81ED-4DB2-BD59-A6C34878D82A}">
                    <a16:rowId xmlns:a16="http://schemas.microsoft.com/office/drawing/2014/main" xmlns="" val="1870707176"/>
                  </a:ext>
                </a:extLst>
              </a:tr>
              <a:tr h="346109">
                <a:tc>
                  <a:txBody>
                    <a:bodyPr/>
                    <a:lstStyle/>
                    <a:p>
                      <a:pPr algn="l" rtl="0" fontAlgn="ctr"/>
                      <a:r>
                        <a:rPr lang="en-US" sz="1800" b="1" u="none" strike="noStrike" dirty="0">
                          <a:effectLst/>
                          <a:latin typeface="Times New Roman" panose="02020603050405020304" pitchFamily="18" charset="0"/>
                          <a:cs typeface="Times New Roman" panose="02020603050405020304" pitchFamily="18" charset="0"/>
                        </a:rPr>
                        <a:t>Total</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r" rtl="0" fontAlgn="ctr"/>
                      <a:r>
                        <a:rPr lang="en-US" sz="1800" b="1" u="none" strike="noStrike" dirty="0">
                          <a:effectLst/>
                          <a:latin typeface="Times New Roman" panose="02020603050405020304" pitchFamily="18" charset="0"/>
                          <a:cs typeface="Times New Roman" panose="02020603050405020304" pitchFamily="18" charset="0"/>
                        </a:rPr>
                        <a:t>$1,192,504,216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rtl="0" fontAlgn="ctr"/>
                      <a:r>
                        <a:rPr lang="en-US" sz="1800" b="1" u="none" strike="noStrike" dirty="0">
                          <a:effectLst/>
                          <a:latin typeface="Times New Roman" panose="02020603050405020304" pitchFamily="18" charset="0"/>
                          <a:cs typeface="Times New Roman" panose="02020603050405020304" pitchFamily="18" charset="0"/>
                        </a:rPr>
                        <a:t>$1,243,651,771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fontAlgn="b"/>
                      <a:r>
                        <a:rPr lang="en-US" sz="1800" u="none" strike="noStrike" dirty="0">
                          <a:effectLst/>
                          <a:latin typeface="Times New Roman" panose="02020603050405020304" pitchFamily="18" charset="0"/>
                          <a:cs typeface="Times New Roman" panose="02020603050405020304" pitchFamily="18" charset="0"/>
                        </a:rPr>
                        <a:t>$</a:t>
                      </a:r>
                      <a:r>
                        <a:rPr lang="en-US" sz="1800" b="1" u="none" strike="noStrike" dirty="0">
                          <a:effectLst/>
                          <a:latin typeface="Times New Roman" panose="02020603050405020304" pitchFamily="18" charset="0"/>
                          <a:cs typeface="Times New Roman" panose="02020603050405020304" pitchFamily="18" charset="0"/>
                        </a:rPr>
                        <a:t>51,147,555</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T="0" marB="0" anchor="ctr"/>
                </a:tc>
                <a:tc>
                  <a:txBody>
                    <a:bodyPr/>
                    <a:lstStyle/>
                    <a:p>
                      <a:pPr algn="r" rtl="0" fontAlgn="ctr"/>
                      <a:r>
                        <a:rPr lang="en-US" sz="1800" b="1" u="none" strike="noStrike" dirty="0">
                          <a:effectLst/>
                          <a:latin typeface="Times New Roman" panose="02020603050405020304" pitchFamily="18" charset="0"/>
                          <a:cs typeface="Times New Roman" panose="02020603050405020304" pitchFamily="18" charset="0"/>
                        </a:rPr>
                        <a:t>4.3%</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extLst>
                  <a:ext uri="{0D108BD9-81ED-4DB2-BD59-A6C34878D82A}">
                    <a16:rowId xmlns:a16="http://schemas.microsoft.com/office/drawing/2014/main" xmlns="" val="3634103897"/>
                  </a:ext>
                </a:extLst>
              </a:tr>
              <a:tr h="346109">
                <a:tc>
                  <a:txBody>
                    <a:bodyPr/>
                    <a:lstStyle/>
                    <a:p>
                      <a:pPr algn="l" rtl="0" fontAlgn="ct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noFill/>
                  </a:tcPr>
                </a:tc>
                <a:tc>
                  <a:txBody>
                    <a:bodyPr/>
                    <a:lstStyle/>
                    <a:p>
                      <a:pPr algn="r" fontAlgn="b"/>
                      <a:endParaRPr lang="en-US" sz="1800" b="0" i="0" u="none" strike="noStrike" dirty="0">
                        <a:effectLst/>
                        <a:latin typeface="Times New Roman" panose="02020603050405020304" pitchFamily="18" charset="0"/>
                        <a:cs typeface="Times New Roman" panose="02020603050405020304" pitchFamily="18" charset="0"/>
                      </a:endParaRPr>
                    </a:p>
                  </a:txBody>
                  <a:tcPr marL="0" marT="0" marB="0" anchor="ctr">
                    <a:noFill/>
                  </a:tcPr>
                </a:tc>
                <a:tc>
                  <a:txBody>
                    <a:bodyPr/>
                    <a:lstStyle/>
                    <a:p>
                      <a:pPr algn="r" fontAlgn="b"/>
                      <a:endParaRPr lang="en-US" sz="1800" b="0" i="0" u="none" strike="noStrike" dirty="0">
                        <a:effectLst/>
                        <a:latin typeface="Times New Roman" panose="02020603050405020304" pitchFamily="18" charset="0"/>
                        <a:cs typeface="Times New Roman" panose="02020603050405020304" pitchFamily="18" charset="0"/>
                      </a:endParaRPr>
                    </a:p>
                  </a:txBody>
                  <a:tcPr marL="0" marT="0" marB="0" anchor="ctr">
                    <a:noFill/>
                  </a:tcPr>
                </a:tc>
                <a:tc>
                  <a:txBody>
                    <a:bodyPr/>
                    <a:lstStyle/>
                    <a:p>
                      <a:pPr algn="l" fontAlgn="b"/>
                      <a:endParaRPr lang="en-US" sz="1800" b="0" i="0" u="none" strike="noStrike" dirty="0">
                        <a:effectLst/>
                        <a:latin typeface="Times New Roman" panose="02020603050405020304" pitchFamily="18" charset="0"/>
                        <a:cs typeface="Times New Roman" panose="02020603050405020304" pitchFamily="18" charset="0"/>
                      </a:endParaRPr>
                    </a:p>
                  </a:txBody>
                  <a:tcPr marL="0" marT="0" marB="0" anchor="ctr">
                    <a:noFill/>
                  </a:tcPr>
                </a:tc>
                <a:tc>
                  <a:txBody>
                    <a:bodyPr/>
                    <a:lstStyle/>
                    <a:p>
                      <a:pPr algn="r" fontAlgn="b"/>
                      <a:endParaRPr lang="en-US" sz="1800" b="0" i="0" u="none" strike="noStrike" dirty="0">
                        <a:effectLst/>
                        <a:latin typeface="Times New Roman" panose="02020603050405020304" pitchFamily="18" charset="0"/>
                        <a:cs typeface="Times New Roman" panose="02020603050405020304" pitchFamily="18" charset="0"/>
                      </a:endParaRPr>
                    </a:p>
                  </a:txBody>
                  <a:tcPr marL="0" marT="0" marB="0" anchor="ctr">
                    <a:noFill/>
                  </a:tcPr>
                </a:tc>
                <a:extLst>
                  <a:ext uri="{0D108BD9-81ED-4DB2-BD59-A6C34878D82A}">
                    <a16:rowId xmlns:a16="http://schemas.microsoft.com/office/drawing/2014/main" xmlns="" val="796139636"/>
                  </a:ext>
                </a:extLst>
              </a:tr>
              <a:tr h="346109">
                <a:tc>
                  <a:txBody>
                    <a:bodyPr/>
                    <a:lstStyle/>
                    <a:p>
                      <a:pPr algn="l" rtl="0" fontAlgn="ctr"/>
                      <a:r>
                        <a:rPr lang="en-US" sz="1800" u="none" strike="noStrike" dirty="0">
                          <a:effectLst/>
                          <a:latin typeface="Times New Roman" panose="02020603050405020304" pitchFamily="18" charset="0"/>
                          <a:cs typeface="Times New Roman" panose="02020603050405020304" pitchFamily="18" charset="0"/>
                        </a:rPr>
                        <a:t>Debt Service</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$107,730,113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$111,590,305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fontAlgn="b"/>
                      <a:r>
                        <a:rPr lang="en-US" sz="1800" u="none" strike="noStrike" dirty="0">
                          <a:effectLst/>
                          <a:latin typeface="Times New Roman" panose="02020603050405020304" pitchFamily="18" charset="0"/>
                          <a:cs typeface="Times New Roman" panose="02020603050405020304" pitchFamily="18" charset="0"/>
                        </a:rPr>
                        <a:t>$3,860,192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3.6%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extLst>
                  <a:ext uri="{0D108BD9-81ED-4DB2-BD59-A6C34878D82A}">
                    <a16:rowId xmlns:a16="http://schemas.microsoft.com/office/drawing/2014/main" xmlns="" val="3650755879"/>
                  </a:ext>
                </a:extLst>
              </a:tr>
              <a:tr h="346109">
                <a:tc>
                  <a:txBody>
                    <a:bodyPr/>
                    <a:lstStyle/>
                    <a:p>
                      <a:pPr algn="l" rtl="0" fontAlgn="ctr"/>
                      <a:r>
                        <a:rPr lang="en-US" sz="1800" u="none" strike="noStrike" dirty="0">
                          <a:effectLst/>
                          <a:latin typeface="Times New Roman" panose="02020603050405020304" pitchFamily="18" charset="0"/>
                          <a:cs typeface="Times New Roman" panose="02020603050405020304" pitchFamily="18" charset="0"/>
                        </a:rPr>
                        <a:t>Operating</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R="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$1,084,774,103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$1,132,061,466 </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tc>
                  <a:txBody>
                    <a:bodyPr/>
                    <a:lstStyle/>
                    <a:p>
                      <a:pPr algn="r" fontAlgn="b"/>
                      <a:r>
                        <a:rPr lang="en-US" sz="1800" u="none" strike="noStrike" dirty="0">
                          <a:effectLst/>
                          <a:latin typeface="Times New Roman" panose="02020603050405020304" pitchFamily="18" charset="0"/>
                          <a:cs typeface="Times New Roman" panose="02020603050405020304" pitchFamily="18" charset="0"/>
                        </a:rPr>
                        <a:t>$47,287,363</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T="0" marB="0" anchor="ctr"/>
                </a:tc>
                <a:tc>
                  <a:txBody>
                    <a:bodyPr/>
                    <a:lstStyle/>
                    <a:p>
                      <a:pPr algn="r" rtl="0" fontAlgn="ctr"/>
                      <a:r>
                        <a:rPr lang="en-US" sz="1800" u="none" strike="noStrike" dirty="0">
                          <a:effectLst/>
                          <a:latin typeface="Times New Roman" panose="02020603050405020304" pitchFamily="18" charset="0"/>
                          <a:cs typeface="Times New Roman" panose="02020603050405020304" pitchFamily="18" charset="0"/>
                        </a:rPr>
                        <a:t>4.4%</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11735" marT="0" marB="0" anchor="ctr"/>
                </a:tc>
                <a:extLst>
                  <a:ext uri="{0D108BD9-81ED-4DB2-BD59-A6C34878D82A}">
                    <a16:rowId xmlns:a16="http://schemas.microsoft.com/office/drawing/2014/main" xmlns="" val="221760992"/>
                  </a:ext>
                </a:extLst>
              </a:tr>
            </a:tbl>
          </a:graphicData>
        </a:graphic>
      </p:graphicFrame>
      <p:sp>
        <p:nvSpPr>
          <p:cNvPr id="4" name="Footer Placeholder 3">
            <a:extLst>
              <a:ext uri="{FF2B5EF4-FFF2-40B4-BE49-F238E27FC236}">
                <a16:creationId xmlns:a16="http://schemas.microsoft.com/office/drawing/2014/main" xmlns="" id="{322B3F6B-6532-4F4D-9AD8-02C695C68070}"/>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25870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29" y="629266"/>
            <a:ext cx="3505495" cy="1622321"/>
          </a:xfrm>
        </p:spPr>
        <p:txBody>
          <a:bodyPr vert="horz" lIns="91440" tIns="45720" rIns="91440" bIns="45720" rtlCol="0" anchor="ctr">
            <a:normAutofit fontScale="90000"/>
          </a:bodyPr>
          <a:lstStyle/>
          <a:p>
            <a:r>
              <a:rPr lang="en-US" sz="4100" b="1" kern="1200" dirty="0">
                <a:solidFill>
                  <a:schemeClr val="tx1"/>
                </a:solidFill>
              </a:rPr>
              <a:t>Five-Year Plan FY 2020 – 2024</a:t>
            </a:r>
          </a:p>
        </p:txBody>
      </p:sp>
      <p:sp>
        <p:nvSpPr>
          <p:cNvPr id="4" name="TextBox 3"/>
          <p:cNvSpPr txBox="1"/>
          <p:nvPr/>
        </p:nvSpPr>
        <p:spPr>
          <a:xfrm>
            <a:off x="648931" y="2438400"/>
            <a:ext cx="3505494"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i="1" dirty="0">
                <a:latin typeface="Times New Roman" panose="02020603050405020304" pitchFamily="18" charset="0"/>
                <a:cs typeface="Times New Roman" panose="02020603050405020304" pitchFamily="18" charset="0"/>
              </a:rPr>
              <a:t>The balanced Five-Year Plan is an indication of the School Board’s commitment to fiscal responsibility. </a:t>
            </a:r>
          </a:p>
          <a:p>
            <a:pPr indent="-228600">
              <a:lnSpc>
                <a:spcPct val="90000"/>
              </a:lnSpc>
              <a:spcAft>
                <a:spcPts val="600"/>
              </a:spcAft>
              <a:buFont typeface="Arial" panose="020B0604020202020204" pitchFamily="34" charset="0"/>
              <a:buChar char="•"/>
            </a:pPr>
            <a:r>
              <a:rPr lang="en-US" sz="2000" i="1" dirty="0">
                <a:latin typeface="Times New Roman" panose="02020603050405020304" pitchFamily="18" charset="0"/>
                <a:cs typeface="Times New Roman" panose="02020603050405020304" pitchFamily="18" charset="0"/>
              </a:rPr>
              <a:t>The annual budgets continue to have significant additional needs.</a:t>
            </a:r>
          </a:p>
        </p:txBody>
      </p:sp>
      <p:sp>
        <p:nvSpPr>
          <p:cNvPr id="15" name="Rectangle 14">
            <a:extLst>
              <a:ext uri="{FF2B5EF4-FFF2-40B4-BE49-F238E27FC236}">
                <a16:creationId xmlns:a16="http://schemas.microsoft.com/office/drawing/2014/main" xmlns="" id="{5E39A796-BE83-48B1-B33F-35C4A32AAB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9">
            <a:extLst>
              <a:ext uri="{FF2B5EF4-FFF2-40B4-BE49-F238E27FC236}">
                <a16:creationId xmlns:a16="http://schemas.microsoft.com/office/drawing/2014/main" xmlns="" id="{72F84B47-E267-4194-8194-831DB7B55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a:xfrm>
            <a:off x="8686800" y="6356350"/>
            <a:ext cx="2743200" cy="365125"/>
          </a:xfrm>
        </p:spPr>
        <p:txBody>
          <a:bodyPr vert="horz" lIns="91440" tIns="45720" rIns="91440" bIns="45720" rtlCol="0" anchor="ctr">
            <a:normAutofit/>
          </a:bodyPr>
          <a:lstStyle/>
          <a:p>
            <a:pPr>
              <a:spcAft>
                <a:spcPts val="600"/>
              </a:spcAft>
            </a:pPr>
            <a:fld id="{D980E5A3-8741-49F0-97D7-0D811D341194}" type="slidenum">
              <a:rPr lang="en-US">
                <a:solidFill>
                  <a:schemeClr val="tx1"/>
                </a:solidFill>
              </a:rPr>
              <a:pPr>
                <a:spcAft>
                  <a:spcPts val="600"/>
                </a:spcAft>
              </a:pPr>
              <a:t>13</a:t>
            </a:fld>
            <a:endParaRPr lang="en-US" dirty="0">
              <a:solidFill>
                <a:schemeClr val="tx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949815840"/>
              </p:ext>
            </p:extLst>
          </p:nvPr>
        </p:nvGraphicFramePr>
        <p:xfrm>
          <a:off x="5423876" y="1617702"/>
          <a:ext cx="5929923" cy="3469380"/>
        </p:xfrm>
        <a:graphic>
          <a:graphicData uri="http://schemas.openxmlformats.org/drawingml/2006/table">
            <a:tbl>
              <a:tblPr firstRow="1" bandRow="1"/>
              <a:tblGrid>
                <a:gridCol w="1868683">
                  <a:extLst>
                    <a:ext uri="{9D8B030D-6E8A-4147-A177-3AD203B41FA5}">
                      <a16:colId xmlns:a16="http://schemas.microsoft.com/office/drawing/2014/main" xmlns="" val="20000"/>
                    </a:ext>
                  </a:extLst>
                </a:gridCol>
                <a:gridCol w="812248">
                  <a:extLst>
                    <a:ext uri="{9D8B030D-6E8A-4147-A177-3AD203B41FA5}">
                      <a16:colId xmlns:a16="http://schemas.microsoft.com/office/drawing/2014/main" xmlns="" val="20001"/>
                    </a:ext>
                  </a:extLst>
                </a:gridCol>
                <a:gridCol w="812248">
                  <a:extLst>
                    <a:ext uri="{9D8B030D-6E8A-4147-A177-3AD203B41FA5}">
                      <a16:colId xmlns:a16="http://schemas.microsoft.com/office/drawing/2014/main" xmlns="" val="20002"/>
                    </a:ext>
                  </a:extLst>
                </a:gridCol>
                <a:gridCol w="812248">
                  <a:extLst>
                    <a:ext uri="{9D8B030D-6E8A-4147-A177-3AD203B41FA5}">
                      <a16:colId xmlns:a16="http://schemas.microsoft.com/office/drawing/2014/main" xmlns="" val="20003"/>
                    </a:ext>
                  </a:extLst>
                </a:gridCol>
                <a:gridCol w="812248">
                  <a:extLst>
                    <a:ext uri="{9D8B030D-6E8A-4147-A177-3AD203B41FA5}">
                      <a16:colId xmlns:a16="http://schemas.microsoft.com/office/drawing/2014/main" xmlns="" val="20004"/>
                    </a:ext>
                  </a:extLst>
                </a:gridCol>
                <a:gridCol w="812248">
                  <a:extLst>
                    <a:ext uri="{9D8B030D-6E8A-4147-A177-3AD203B41FA5}">
                      <a16:colId xmlns:a16="http://schemas.microsoft.com/office/drawing/2014/main" xmlns="" val="20005"/>
                    </a:ext>
                  </a:extLst>
                </a:gridCol>
              </a:tblGrid>
              <a:tr h="269858">
                <a:tc>
                  <a:txBody>
                    <a:bodyPr/>
                    <a:lstStyle/>
                    <a:p>
                      <a:pPr algn="l" fontAlgn="ctr"/>
                      <a:r>
                        <a:rPr lang="en-US" sz="1500" b="0" i="0" u="none" strike="noStrike" dirty="0">
                          <a:solidFill>
                            <a:srgbClr val="000000"/>
                          </a:solidFill>
                          <a:effectLst/>
                          <a:latin typeface="Arial" panose="020B0604020202020204" pitchFamily="34" charset="0"/>
                        </a:rPr>
                        <a:t> </a:t>
                      </a:r>
                    </a:p>
                  </a:txBody>
                  <a:tcPr marL="7961" marR="7961" marT="796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ctr" fontAlgn="b"/>
                      <a:r>
                        <a:rPr lang="en-US" sz="1500" b="1" i="0" u="none" strike="noStrike" dirty="0">
                          <a:solidFill>
                            <a:srgbClr val="000000"/>
                          </a:solidFill>
                          <a:effectLst/>
                          <a:latin typeface="Times New Roman" panose="02020603050405020304" pitchFamily="18" charset="0"/>
                        </a:rPr>
                        <a:t>FY 2020</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ctr" fontAlgn="b"/>
                      <a:r>
                        <a:rPr lang="en-US" sz="1500" b="1" i="0" u="none" strike="noStrike" dirty="0">
                          <a:solidFill>
                            <a:srgbClr val="000000"/>
                          </a:solidFill>
                          <a:effectLst/>
                          <a:latin typeface="Times New Roman" panose="02020603050405020304" pitchFamily="18" charset="0"/>
                        </a:rPr>
                        <a:t>FY 2021</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ctr" fontAlgn="b"/>
                      <a:r>
                        <a:rPr lang="en-US" sz="1500" b="1" i="0" u="none" strike="noStrike" dirty="0">
                          <a:solidFill>
                            <a:srgbClr val="000000"/>
                          </a:solidFill>
                          <a:effectLst/>
                          <a:latin typeface="Times New Roman" panose="02020603050405020304" pitchFamily="18" charset="0"/>
                        </a:rPr>
                        <a:t>FY 2022</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ctr" fontAlgn="b"/>
                      <a:r>
                        <a:rPr lang="en-US" sz="1500" b="1" i="0" u="none" strike="noStrike" dirty="0">
                          <a:solidFill>
                            <a:srgbClr val="000000"/>
                          </a:solidFill>
                          <a:effectLst/>
                          <a:latin typeface="Times New Roman" panose="02020603050405020304" pitchFamily="18" charset="0"/>
                        </a:rPr>
                        <a:t>FY 2023</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ctr" fontAlgn="b"/>
                      <a:r>
                        <a:rPr lang="en-US" sz="1500" b="1" i="0" u="none" strike="noStrike" dirty="0">
                          <a:solidFill>
                            <a:srgbClr val="000000"/>
                          </a:solidFill>
                          <a:effectLst/>
                          <a:latin typeface="Times New Roman" panose="02020603050405020304" pitchFamily="18" charset="0"/>
                        </a:rPr>
                        <a:t>FY 2024</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extLst>
                  <a:ext uri="{0D108BD9-81ED-4DB2-BD59-A6C34878D82A}">
                    <a16:rowId xmlns:a16="http://schemas.microsoft.com/office/drawing/2014/main" xmlns="" val="10000"/>
                  </a:ext>
                </a:extLst>
              </a:tr>
              <a:tr h="269858">
                <a:tc gridSpan="6">
                  <a:txBody>
                    <a:bodyPr/>
                    <a:lstStyle/>
                    <a:p>
                      <a:pPr algn="l" fontAlgn="b"/>
                      <a:r>
                        <a:rPr lang="en-US" sz="1500" b="1" i="0" u="sng" strike="noStrike" dirty="0">
                          <a:solidFill>
                            <a:srgbClr val="000000"/>
                          </a:solidFill>
                          <a:effectLst/>
                          <a:latin typeface="Times New Roman" panose="02020603050405020304" pitchFamily="18" charset="0"/>
                        </a:rPr>
                        <a:t>Expenditures</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l"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l"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l"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l"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l"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xmlns="" val="10001"/>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Current Programs</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1,205.8</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1,229.5</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1,243.4</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1,275.5</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1,295.3</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xmlns="" val="10002"/>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New Students</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0.4</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8.7</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17.1</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24.9</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35.2</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xmlns="" val="10003"/>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Repairs &amp; Renewals</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32.7</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34.2</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37.6</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37.9</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37.6</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xmlns="" val="10004"/>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New Schools</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4.7</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8.6</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9.0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11.4</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13.4</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xmlns="" val="10005"/>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Total Expenditures</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1,243.6</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1,281.0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1,307.1</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1,349.7</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1,381.5</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extLst>
                  <a:ext uri="{0D108BD9-81ED-4DB2-BD59-A6C34878D82A}">
                    <a16:rowId xmlns:a16="http://schemas.microsoft.com/office/drawing/2014/main" xmlns="" val="10006"/>
                  </a:ext>
                </a:extLst>
              </a:tr>
              <a:tr h="269858">
                <a:tc gridSpan="6">
                  <a:txBody>
                    <a:bodyPr/>
                    <a:lstStyle/>
                    <a:p>
                      <a:pPr algn="l" fontAlgn="b"/>
                      <a:r>
                        <a:rPr lang="en-US" sz="1500" b="1" i="0" u="sng" strike="noStrike" dirty="0">
                          <a:solidFill>
                            <a:srgbClr val="000000"/>
                          </a:solidFill>
                          <a:effectLst/>
                          <a:latin typeface="Times New Roman" panose="02020603050405020304" pitchFamily="18" charset="0"/>
                        </a:rPr>
                        <a:t>Revenues</a:t>
                      </a:r>
                      <a:r>
                        <a:rPr lang="en-US" sz="1500" b="0" i="0" u="none" strike="noStrike" dirty="0">
                          <a:solidFill>
                            <a:srgbClr val="000000"/>
                          </a:solidFill>
                          <a:effectLst/>
                          <a:latin typeface="Arial" panose="020B0604020202020204" pitchFamily="34" charset="0"/>
                        </a:rPr>
                        <a:t> </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r"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r"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r"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r"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hMerge="1">
                  <a:txBody>
                    <a:bodyPr/>
                    <a:lstStyle/>
                    <a:p>
                      <a:pPr algn="r" fontAlgn="ctr"/>
                      <a:endParaRPr lang="en-US" sz="18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xmlns="" val="10007"/>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State/Federal/Other</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631.0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644.8</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646.5</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666.4</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673.5</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xmlns="" val="10008"/>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County Transfer</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612.6</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636.2</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660.6</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683.3</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r" fontAlgn="b"/>
                      <a:r>
                        <a:rPr lang="en-US" sz="1700" b="0" i="0" u="none" strike="noStrike" dirty="0">
                          <a:solidFill>
                            <a:srgbClr val="000000"/>
                          </a:solidFill>
                          <a:effectLst/>
                          <a:latin typeface="Times New Roman" panose="02020603050405020304" pitchFamily="18" charset="0"/>
                        </a:rPr>
                        <a:t>708.0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xmlns="" val="10009"/>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Total Revenue</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1,243.6</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1,281.0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1,307.1</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1,349.7</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tc>
                  <a:txBody>
                    <a:bodyPr/>
                    <a:lstStyle/>
                    <a:p>
                      <a:pPr algn="r" fontAlgn="b"/>
                      <a:r>
                        <a:rPr lang="en-US" sz="1700" b="0" i="0" u="none" strike="noStrike" dirty="0">
                          <a:solidFill>
                            <a:srgbClr val="000000"/>
                          </a:solidFill>
                          <a:effectLst/>
                          <a:latin typeface="Times New Roman" panose="02020603050405020304" pitchFamily="18" charset="0"/>
                        </a:rPr>
                        <a:t>1,381.5</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CADE"/>
                    </a:solidFill>
                  </a:tcPr>
                </a:tc>
                <a:extLst>
                  <a:ext uri="{0D108BD9-81ED-4DB2-BD59-A6C34878D82A}">
                    <a16:rowId xmlns:a16="http://schemas.microsoft.com/office/drawing/2014/main" xmlns="" val="10010"/>
                  </a:ext>
                </a:extLst>
              </a:tr>
              <a:tr h="295534">
                <a:tc>
                  <a:txBody>
                    <a:bodyPr/>
                    <a:lstStyle/>
                    <a:p>
                      <a:pPr algn="l" fontAlgn="b"/>
                      <a:r>
                        <a:rPr lang="en-US" sz="1500" b="1" i="0" u="none" strike="noStrike" dirty="0">
                          <a:solidFill>
                            <a:srgbClr val="000000"/>
                          </a:solidFill>
                          <a:effectLst/>
                          <a:latin typeface="Times New Roman" panose="02020603050405020304" pitchFamily="18" charset="0"/>
                        </a:rPr>
                        <a:t>Surplus/(Deficit)</a:t>
                      </a:r>
                    </a:p>
                  </a:txBody>
                  <a:tcPr marL="7961" marR="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497B0"/>
                    </a:solidFill>
                  </a:tcPr>
                </a:tc>
                <a:tc>
                  <a:txBody>
                    <a:bodyPr/>
                    <a:lstStyle/>
                    <a:p>
                      <a:pPr algn="r" fontAlgn="b"/>
                      <a:r>
                        <a:rPr lang="en-US" sz="1700" b="0" i="0" u="none" strike="noStrike" dirty="0">
                          <a:solidFill>
                            <a:srgbClr val="000000"/>
                          </a:solidFill>
                          <a:effectLst/>
                          <a:latin typeface="Times New Roman" panose="02020603050405020304" pitchFamily="18" charset="0"/>
                        </a:rPr>
                        <a:t>0.0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497B0"/>
                    </a:solidFill>
                  </a:tcPr>
                </a:tc>
                <a:tc>
                  <a:txBody>
                    <a:bodyPr/>
                    <a:lstStyle/>
                    <a:p>
                      <a:pPr algn="r" fontAlgn="b"/>
                      <a:r>
                        <a:rPr lang="en-US" sz="1700" b="0" i="0" u="none" strike="noStrike" dirty="0">
                          <a:solidFill>
                            <a:srgbClr val="000000"/>
                          </a:solidFill>
                          <a:effectLst/>
                          <a:latin typeface="Times New Roman" panose="02020603050405020304" pitchFamily="18" charset="0"/>
                        </a:rPr>
                        <a:t>0.0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497B0"/>
                    </a:solidFill>
                  </a:tcPr>
                </a:tc>
                <a:tc>
                  <a:txBody>
                    <a:bodyPr/>
                    <a:lstStyle/>
                    <a:p>
                      <a:pPr algn="r" fontAlgn="b"/>
                      <a:r>
                        <a:rPr lang="en-US" sz="1700" b="0" i="0" u="none" strike="noStrike" dirty="0">
                          <a:solidFill>
                            <a:srgbClr val="000000"/>
                          </a:solidFill>
                          <a:effectLst/>
                          <a:latin typeface="Times New Roman" panose="02020603050405020304" pitchFamily="18" charset="0"/>
                        </a:rPr>
                        <a:t>0.0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497B0"/>
                    </a:solidFill>
                  </a:tcPr>
                </a:tc>
                <a:tc>
                  <a:txBody>
                    <a:bodyPr/>
                    <a:lstStyle/>
                    <a:p>
                      <a:pPr algn="r" fontAlgn="b"/>
                      <a:r>
                        <a:rPr lang="en-US" sz="1700" b="0" i="0" u="none" strike="noStrike" dirty="0">
                          <a:solidFill>
                            <a:srgbClr val="000000"/>
                          </a:solidFill>
                          <a:effectLst/>
                          <a:latin typeface="Times New Roman" panose="02020603050405020304" pitchFamily="18" charset="0"/>
                        </a:rPr>
                        <a:t>0.0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497B0"/>
                    </a:solidFill>
                  </a:tcPr>
                </a:tc>
                <a:tc>
                  <a:txBody>
                    <a:bodyPr/>
                    <a:lstStyle/>
                    <a:p>
                      <a:pPr algn="r" fontAlgn="b"/>
                      <a:r>
                        <a:rPr lang="en-US" sz="1700" b="0" i="0" u="none" strike="noStrike" dirty="0">
                          <a:solidFill>
                            <a:srgbClr val="000000"/>
                          </a:solidFill>
                          <a:effectLst/>
                          <a:latin typeface="Times New Roman" panose="02020603050405020304" pitchFamily="18" charset="0"/>
                        </a:rPr>
                        <a:t>0.0</a:t>
                      </a:r>
                    </a:p>
                  </a:txBody>
                  <a:tcPr marL="7961" marT="796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497B0"/>
                    </a:solidFill>
                  </a:tcPr>
                </a:tc>
                <a:extLst>
                  <a:ext uri="{0D108BD9-81ED-4DB2-BD59-A6C34878D82A}">
                    <a16:rowId xmlns:a16="http://schemas.microsoft.com/office/drawing/2014/main" xmlns="" val="10011"/>
                  </a:ext>
                </a:extLst>
              </a:tr>
            </a:tbl>
          </a:graphicData>
        </a:graphic>
      </p:graphicFrame>
      <p:sp>
        <p:nvSpPr>
          <p:cNvPr id="6" name="Footer Placeholder 5">
            <a:extLst>
              <a:ext uri="{FF2B5EF4-FFF2-40B4-BE49-F238E27FC236}">
                <a16:creationId xmlns:a16="http://schemas.microsoft.com/office/drawing/2014/main" xmlns="" id="{7EC1847F-70E4-4FBF-94D1-4E5B6ABF7DA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34462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B4A7697C-0967-4467-9E26-766282ABAA3B}"/>
              </a:ext>
            </a:extLst>
          </p:cNvPr>
          <p:cNvSpPr txBox="1">
            <a:spLocks/>
          </p:cNvSpPr>
          <p:nvPr/>
        </p:nvSpPr>
        <p:spPr>
          <a:xfrm>
            <a:off x="838200" y="136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pPr marL="0" marR="0" lvl="0" indent="0" fontAlgn="auto">
              <a:spcAft>
                <a:spcPts val="600"/>
              </a:spcAft>
              <a:buClrTx/>
              <a:buSzTx/>
              <a:tabLst/>
              <a:defRPr/>
            </a:pPr>
            <a:r>
              <a:rPr kumimoji="0" lang="en-US" b="1" i="0" u="none" strike="noStrike" kern="1200" cap="none" spc="0" normalizeH="0" baseline="0" noProof="0" dirty="0">
                <a:ln>
                  <a:noFill/>
                </a:ln>
                <a:solidFill>
                  <a:schemeClr val="tx1"/>
                </a:solidFill>
                <a:effectLst/>
                <a:uLnTx/>
                <a:uFillTx/>
              </a:rPr>
              <a:t>FY2020 Budget Timeline</a:t>
            </a:r>
          </a:p>
        </p:txBody>
      </p:sp>
      <p:sp>
        <p:nvSpPr>
          <p:cNvPr id="5" name="Slide Number Placeholder 4"/>
          <p:cNvSpPr>
            <a:spLocks noGrp="1"/>
          </p:cNvSpPr>
          <p:nvPr>
            <p:ph type="sldNum" sz="quarter" idx="12"/>
          </p:nvPr>
        </p:nvSpPr>
        <p:spPr>
          <a:xfrm>
            <a:off x="8686800" y="6343538"/>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980E5A3-8741-49F0-97D7-0D811D341194}" type="slidenum">
              <a:rPr kumimoji="0" lang="en-US" b="0" i="0" u="none" strike="noStrike" cap="none" spc="0" normalizeH="0" baseline="0" noProof="0" smtClean="0">
                <a:ln>
                  <a:noFill/>
                </a:ln>
                <a:solidFill>
                  <a:schemeClr val="tx1"/>
                </a:solidFill>
                <a:effectLst/>
                <a:uLnTx/>
                <a:uFillTx/>
              </a:rPr>
              <a:pPr marR="0" lvl="0" indent="0" fontAlgn="auto">
                <a:spcBef>
                  <a:spcPts val="0"/>
                </a:spcBef>
                <a:spcAft>
                  <a:spcPts val="600"/>
                </a:spcAft>
                <a:buClrTx/>
                <a:buSzTx/>
                <a:buFontTx/>
                <a:buNone/>
                <a:tabLst/>
                <a:defRPr/>
              </a:pPr>
              <a:t>14</a:t>
            </a:fld>
            <a:endParaRPr kumimoji="0" lang="en-US" b="0" i="0" u="none" strike="noStrike" cap="none" spc="0" normalizeH="0" baseline="0" noProof="0" dirty="0">
              <a:ln>
                <a:noFill/>
              </a:ln>
              <a:solidFill>
                <a:schemeClr val="tx1"/>
              </a:solidFill>
              <a:effectLst/>
              <a:uLnTx/>
              <a:uFillTx/>
            </a:endParaRPr>
          </a:p>
        </p:txBody>
      </p:sp>
      <p:graphicFrame>
        <p:nvGraphicFramePr>
          <p:cNvPr id="10" name="Content Placeholder 3">
            <a:extLst>
              <a:ext uri="{FF2B5EF4-FFF2-40B4-BE49-F238E27FC236}">
                <a16:creationId xmlns:a16="http://schemas.microsoft.com/office/drawing/2014/main" xmlns="" id="{2AA91F94-9E81-4ED6-94EC-CE0306472955}"/>
              </a:ext>
            </a:extLst>
          </p:cNvPr>
          <p:cNvGraphicFramePr/>
          <p:nvPr>
            <p:extLst>
              <p:ext uri="{D42A27DB-BD31-4B8C-83A1-F6EECF244321}">
                <p14:modId xmlns:p14="http://schemas.microsoft.com/office/powerpoint/2010/main" val="2946134982"/>
              </p:ext>
            </p:extLst>
          </p:nvPr>
        </p:nvGraphicFramePr>
        <p:xfrm>
          <a:off x="838200" y="932688"/>
          <a:ext cx="11195304" cy="4901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a:extLst>
              <a:ext uri="{FF2B5EF4-FFF2-40B4-BE49-F238E27FC236}">
                <a16:creationId xmlns:a16="http://schemas.microsoft.com/office/drawing/2014/main" xmlns="" id="{34622CD9-F7E4-493D-BA82-E2E37E12118F}"/>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976129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xmlns="" id="{E75AA2B8-FBF4-418F-B084-8FE93DEAED03}"/>
              </a:ext>
            </a:extLst>
          </p:cNvPr>
          <p:cNvSpPr txBox="1">
            <a:spLocks/>
          </p:cNvSpPr>
          <p:nvPr/>
        </p:nvSpPr>
        <p:spPr>
          <a:xfrm>
            <a:off x="1093695" y="986118"/>
            <a:ext cx="10124140" cy="5595837"/>
          </a:xfrm>
          <a:prstGeom prst="rect">
            <a:avLst/>
          </a:prstGeom>
          <a:solidFill>
            <a:schemeClr val="bg1">
              <a:alpha val="0"/>
            </a:schemeClr>
          </a:solidFill>
          <a:ln w="19050">
            <a:noFill/>
          </a:ln>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0340975">
              <a:buFont typeface="Arial" panose="020B0604020202020204" pitchFamily="34" charset="0"/>
              <a:buNone/>
              <a:tabLst>
                <a:tab pos="9144000" algn="r"/>
              </a:tabLst>
            </a:pPr>
            <a:endParaRPr lang="en-US" sz="1000" dirty="0">
              <a:latin typeface="Times New Roman" panose="02020603050405020304" pitchFamily="18" charset="0"/>
              <a:cs typeface="Times New Roman" panose="02020603050405020304" pitchFamily="18" charset="0"/>
            </a:endParaRP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FY2019 Additional Funding for Technology Improvements Plan (TIP) 	$1,000,000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FY2020 TIP Hardware Refresh Shortfall	$3,100,000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Desmos Graphing Calculator and Support Equipment for ES/MS/HS	$1,763,190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Phase 1 Design Study Stadium Lighting and Bleacher Upgrade Hylton HS	$450,000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Annual Formal Independent IT Security Risk Assessment Security Audit	$80,000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Musical Instruments Additional/Replacement	$250,000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CTE Plan Year 1 Electrical Program at SJHS	$127,500</a:t>
            </a:r>
          </a:p>
          <a:p>
            <a:pPr marL="0" indent="0" defTabSz="10340975">
              <a:buNone/>
              <a:tabLst>
                <a:tab pos="9144000" algn="r"/>
              </a:tabLst>
            </a:pPr>
            <a:r>
              <a:rPr lang="en-US" sz="3800" dirty="0">
                <a:latin typeface="Times New Roman" panose="02020603050405020304" pitchFamily="18" charset="0"/>
                <a:cs typeface="Times New Roman" panose="02020603050405020304" pitchFamily="18" charset="0"/>
              </a:rPr>
              <a:t>Special Ed Audit </a:t>
            </a:r>
            <a:r>
              <a:rPr lang="en-US" sz="4000" b="1" dirty="0">
                <a:latin typeface="Times New Roman" panose="02020603050405020304" pitchFamily="18" charset="0"/>
                <a:cs typeface="Times New Roman" panose="02020603050405020304" pitchFamily="18" charset="0"/>
              </a:rPr>
              <a:t>–</a:t>
            </a:r>
            <a:r>
              <a:rPr lang="en-US" sz="3800" dirty="0">
                <a:latin typeface="Times New Roman" panose="02020603050405020304" pitchFamily="18" charset="0"/>
                <a:cs typeface="Times New Roman" panose="02020603050405020304" pitchFamily="18" charset="0"/>
              </a:rPr>
              <a:t> Purchase of Curriculum Materials 	$100,000</a:t>
            </a:r>
          </a:p>
          <a:p>
            <a:pPr marL="0" indent="0" defTabSz="10340975">
              <a:buNone/>
              <a:tabLst>
                <a:tab pos="9144000" algn="r"/>
              </a:tabLst>
            </a:pPr>
            <a:r>
              <a:rPr lang="en-US" sz="3800" dirty="0">
                <a:latin typeface="Times New Roman" panose="02020603050405020304" pitchFamily="18" charset="0"/>
                <a:cs typeface="Times New Roman" panose="02020603050405020304" pitchFamily="18" charset="0"/>
              </a:rPr>
              <a:t>Special Ed Audit </a:t>
            </a:r>
            <a:r>
              <a:rPr lang="en-US" sz="4000" b="1" dirty="0">
                <a:latin typeface="Times New Roman" panose="02020603050405020304" pitchFamily="18" charset="0"/>
                <a:cs typeface="Times New Roman" panose="02020603050405020304" pitchFamily="18" charset="0"/>
              </a:rPr>
              <a:t>–</a:t>
            </a:r>
            <a:r>
              <a:rPr lang="en-US" sz="3800" dirty="0">
                <a:latin typeface="Times New Roman" panose="02020603050405020304" pitchFamily="18" charset="0"/>
                <a:cs typeface="Times New Roman" panose="02020603050405020304" pitchFamily="18" charset="0"/>
              </a:rPr>
              <a:t> Purchase of Communications Devices	$150,000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Credit Card Implementation Project Manager	$128,123</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Credit Card Program Implementation Costs	$250,000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Track Improvements (Middle School)	$565,382</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Technology Replacement, Interactive Whiteboards	$1,725,600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School Improvement Research	$50,000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Communications Services Messaging Program	</a:t>
            </a:r>
            <a:r>
              <a:rPr lang="en-US" sz="3800" u="sng" dirty="0">
                <a:latin typeface="Times New Roman" panose="02020603050405020304" pitchFamily="18" charset="0"/>
                <a:cs typeface="Times New Roman" panose="02020603050405020304" pitchFamily="18" charset="0"/>
              </a:rPr>
              <a:t>$51,000</a:t>
            </a:r>
          </a:p>
          <a:p>
            <a:pPr marL="0" indent="0" defTabSz="10340975">
              <a:buFont typeface="Arial" panose="020B0604020202020204" pitchFamily="34" charset="0"/>
              <a:buNone/>
              <a:tabLst>
                <a:tab pos="9144000" algn="r"/>
              </a:tabLst>
            </a:pPr>
            <a:r>
              <a:rPr lang="en-US" sz="3800" dirty="0">
                <a:latin typeface="Times New Roman" panose="02020603050405020304" pitchFamily="18" charset="0"/>
                <a:cs typeface="Times New Roman" panose="02020603050405020304" pitchFamily="18" charset="0"/>
              </a:rPr>
              <a:t>TOTAL	$9,790,795</a:t>
            </a:r>
          </a:p>
        </p:txBody>
      </p:sp>
      <p:sp>
        <p:nvSpPr>
          <p:cNvPr id="4" name="Title 1">
            <a:extLst>
              <a:ext uri="{FF2B5EF4-FFF2-40B4-BE49-F238E27FC236}">
                <a16:creationId xmlns:a16="http://schemas.microsoft.com/office/drawing/2014/main" xmlns="" id="{764FD2B4-002C-4114-8913-346B4927F68D}"/>
              </a:ext>
            </a:extLst>
          </p:cNvPr>
          <p:cNvSpPr txBox="1">
            <a:spLocks/>
          </p:cNvSpPr>
          <p:nvPr/>
        </p:nvSpPr>
        <p:spPr>
          <a:xfrm>
            <a:off x="0" y="0"/>
            <a:ext cx="12192000" cy="1066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pPr algn="ctr"/>
            <a:r>
              <a:rPr lang="en-US" b="1" dirty="0">
                <a:latin typeface="Times New Roman" panose="02020603050405020304" pitchFamily="18" charset="0"/>
                <a:cs typeface="Times New Roman" panose="02020603050405020304" pitchFamily="18" charset="0"/>
              </a:rPr>
              <a:t>FY 2019 EOY Recommendations</a:t>
            </a:r>
          </a:p>
        </p:txBody>
      </p:sp>
      <p:sp>
        <p:nvSpPr>
          <p:cNvPr id="5" name="Footer Placeholder 4">
            <a:extLst>
              <a:ext uri="{FF2B5EF4-FFF2-40B4-BE49-F238E27FC236}">
                <a16:creationId xmlns:a16="http://schemas.microsoft.com/office/drawing/2014/main" xmlns="" id="{78CB2980-DCE5-4EF1-AC02-C6E7A199AE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425788AE-9AB9-4EBD-8037-EB00A6E013E5}"/>
              </a:ext>
            </a:extLst>
          </p:cNvPr>
          <p:cNvSpPr>
            <a:spLocks noGrp="1"/>
          </p:cNvSpPr>
          <p:nvPr>
            <p:ph type="sldNum" sz="quarter" idx="12"/>
          </p:nvPr>
        </p:nvSpPr>
        <p:spPr>
          <a:xfrm>
            <a:off x="8686800" y="6380073"/>
            <a:ext cx="2743200" cy="365125"/>
          </a:xfrm>
        </p:spPr>
        <p:txBody>
          <a:bodyPr/>
          <a:lstStyle/>
          <a:p>
            <a:fld id="{D980E5A3-8741-49F0-97D7-0D811D341194}" type="slidenum">
              <a:rPr lang="en-US" smtClean="0">
                <a:solidFill>
                  <a:schemeClr val="tx1"/>
                </a:solidFill>
              </a:rPr>
              <a:pPr/>
              <a:t>15</a:t>
            </a:fld>
            <a:endParaRPr lang="en-US" dirty="0">
              <a:solidFill>
                <a:schemeClr val="tx1"/>
              </a:solidFill>
            </a:endParaRPr>
          </a:p>
        </p:txBody>
      </p:sp>
    </p:spTree>
    <p:extLst>
      <p:ext uri="{BB962C8B-B14F-4D97-AF65-F5344CB8AC3E}">
        <p14:creationId xmlns:p14="http://schemas.microsoft.com/office/powerpoint/2010/main" val="47254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99403"/>
            <a:ext cx="12192000" cy="2401852"/>
          </a:xfrm>
        </p:spPr>
        <p:txBody>
          <a:bodyPr/>
          <a:lstStyle/>
          <a:p>
            <a:r>
              <a:rPr lang="en-US" b="1" dirty="0"/>
              <a:t>Proposed Budget</a:t>
            </a:r>
            <a:br>
              <a:rPr lang="en-US" b="1" dirty="0"/>
            </a:br>
            <a:r>
              <a:rPr lang="en-US" b="1" dirty="0"/>
              <a:t>Fiscal Year 2020</a:t>
            </a:r>
            <a:r>
              <a:rPr lang="en-US" dirty="0"/>
              <a:t/>
            </a:r>
            <a:br>
              <a:rPr lang="en-US" dirty="0"/>
            </a:br>
            <a:endParaRPr lang="en-US" dirty="0"/>
          </a:p>
        </p:txBody>
      </p:sp>
      <p:sp>
        <p:nvSpPr>
          <p:cNvPr id="3" name="Subtitle 2"/>
          <p:cNvSpPr>
            <a:spLocks noGrp="1"/>
          </p:cNvSpPr>
          <p:nvPr>
            <p:ph type="subTitle" idx="1"/>
          </p:nvPr>
        </p:nvSpPr>
        <p:spPr>
          <a:xfrm>
            <a:off x="0" y="2701255"/>
            <a:ext cx="12192000" cy="2105637"/>
          </a:xfrm>
        </p:spPr>
        <p:txBody>
          <a:bodyPr>
            <a:normAutofit/>
          </a:bodyPr>
          <a:lstStyle/>
          <a:p>
            <a:r>
              <a:rPr lang="en-US" sz="2800" dirty="0"/>
              <a:t>Prince William County School Board Meeting</a:t>
            </a:r>
          </a:p>
          <a:p>
            <a:r>
              <a:rPr lang="en-US" sz="2800" dirty="0"/>
              <a:t>February 6, 2019</a:t>
            </a:r>
          </a:p>
          <a:p>
            <a:r>
              <a:rPr lang="en-US" sz="2400" dirty="0"/>
              <a:t>John M. Wallingford</a:t>
            </a:r>
          </a:p>
          <a:p>
            <a:r>
              <a:rPr lang="en-US" sz="2400" dirty="0"/>
              <a:t>Associate Superintendent for Finance &amp; Risk Management</a:t>
            </a:r>
          </a:p>
        </p:txBody>
      </p:sp>
      <p:sp>
        <p:nvSpPr>
          <p:cNvPr id="4" name="Footer Placeholder 3">
            <a:extLst>
              <a:ext uri="{FF2B5EF4-FFF2-40B4-BE49-F238E27FC236}">
                <a16:creationId xmlns:a16="http://schemas.microsoft.com/office/drawing/2014/main" xmlns="" id="{6F5A4991-B30A-4E70-8C58-BEACD9A166A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CDC18ECD-C683-474A-B56E-AE542D3A7525}"/>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27480770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1471</Words>
  <Application>Microsoft Macintosh PowerPoint</Application>
  <PresentationFormat>Widescreen</PresentationFormat>
  <Paragraphs>334</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ＭＳ Ｐゴシック</vt:lpstr>
      <vt:lpstr>Times New Roman</vt:lpstr>
      <vt:lpstr>1_Office Theme</vt:lpstr>
      <vt:lpstr>Proposed Budget Fiscal Year 2020 </vt:lpstr>
      <vt:lpstr>Fiscal Year 2020 Budget Highlights</vt:lpstr>
      <vt:lpstr>Enrollment Trends</vt:lpstr>
      <vt:lpstr>Cost per Pupil Change Over Time (Unadjusted and Adjusted for Inflation)</vt:lpstr>
      <vt:lpstr>FY 2019 Cost per Pupil Comparison</vt:lpstr>
      <vt:lpstr>Superintendent’s Budget Priorities</vt:lpstr>
      <vt:lpstr>Superintendent’s Budget Priorities</vt:lpstr>
      <vt:lpstr>Superintendent’s Budget Priorities</vt:lpstr>
      <vt:lpstr>Additional Investments</vt:lpstr>
      <vt:lpstr>PowerPoint Presentation</vt:lpstr>
      <vt:lpstr>Annual Debt Service* Debt Payment on School Bonds – “The Mortgage”</vt:lpstr>
      <vt:lpstr>Summary of Proposed Operating &amp;  Debt Service Fund  Fiscal Year 2020</vt:lpstr>
      <vt:lpstr>Five-Year Plan FY 2020 – 2024</vt:lpstr>
      <vt:lpstr>PowerPoint Presentation</vt:lpstr>
      <vt:lpstr>PowerPoint Presentation</vt:lpstr>
      <vt:lpstr>Proposed Budget Fiscal Year 2020 </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Proposed Budget Fiscal Year 2020</dc:title>
  <dc:creator>Matthew S. Guilfoyle</dc:creator>
  <cp:lastModifiedBy>Amanda Heincer</cp:lastModifiedBy>
  <cp:revision>13</cp:revision>
  <cp:lastPrinted>2019-02-05T13:31:21Z</cp:lastPrinted>
  <dcterms:created xsi:type="dcterms:W3CDTF">2019-02-05T02:16:41Z</dcterms:created>
  <dcterms:modified xsi:type="dcterms:W3CDTF">2019-02-07T16:01:39Z</dcterms:modified>
</cp:coreProperties>
</file>