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</p:sldMasterIdLst>
  <p:notesMasterIdLst>
    <p:notesMasterId r:id="rId16"/>
  </p:notesMasterIdLst>
  <p:handoutMasterIdLst>
    <p:handoutMasterId r:id="rId17"/>
  </p:handoutMasterIdLst>
  <p:sldIdLst>
    <p:sldId id="257" r:id="rId5"/>
    <p:sldId id="274" r:id="rId6"/>
    <p:sldId id="266" r:id="rId7"/>
    <p:sldId id="263" r:id="rId8"/>
    <p:sldId id="271" r:id="rId9"/>
    <p:sldId id="275" r:id="rId10"/>
    <p:sldId id="272" r:id="rId11"/>
    <p:sldId id="276" r:id="rId12"/>
    <p:sldId id="277" r:id="rId13"/>
    <p:sldId id="264" r:id="rId14"/>
    <p:sldId id="273" r:id="rId15"/>
  </p:sldIdLst>
  <p:sldSz cx="9144000" cy="6858000" type="screen4x3"/>
  <p:notesSz cx="6954838" cy="92408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DDDDDD"/>
    <a:srgbClr val="FF0000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80698" autoAdjust="0"/>
  </p:normalViewPr>
  <p:slideViewPr>
    <p:cSldViewPr>
      <p:cViewPr varScale="1">
        <p:scale>
          <a:sx n="91" d="100"/>
          <a:sy n="91" d="100"/>
        </p:scale>
        <p:origin x="-157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xmlns="" id="{71564A42-C0A2-4E74-84E7-9B106E95DBC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30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72" tIns="45336" rIns="90672" bIns="45336" numCol="1" anchor="t" anchorCtr="0" compatLnSpc="1">
            <a:prstTxWarp prst="textNoShape">
              <a:avLst/>
            </a:prstTxWarp>
          </a:bodyPr>
          <a:lstStyle>
            <a:lvl1pPr defTabSz="906463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xmlns="" id="{B9D96FC4-327E-497F-AC7D-7E17E2D1620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40175" y="0"/>
            <a:ext cx="30130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72" tIns="45336" rIns="90672" bIns="45336" numCol="1" anchor="t" anchorCtr="0" compatLnSpc="1">
            <a:prstTxWarp prst="textNoShape">
              <a:avLst/>
            </a:prstTxWarp>
          </a:bodyPr>
          <a:lstStyle>
            <a:lvl1pPr algn="r" defTabSz="906463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9876" name="Rectangle 4">
            <a:extLst>
              <a:ext uri="{FF2B5EF4-FFF2-40B4-BE49-F238E27FC236}">
                <a16:creationId xmlns:a16="http://schemas.microsoft.com/office/drawing/2014/main" xmlns="" id="{080D1BE2-9771-46B9-9C87-56FCD2AEB2B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7288"/>
            <a:ext cx="30130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72" tIns="45336" rIns="90672" bIns="45336" numCol="1" anchor="b" anchorCtr="0" compatLnSpc="1">
            <a:prstTxWarp prst="textNoShape">
              <a:avLst/>
            </a:prstTxWarp>
          </a:bodyPr>
          <a:lstStyle>
            <a:lvl1pPr defTabSz="906463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9877" name="Rectangle 5">
            <a:extLst>
              <a:ext uri="{FF2B5EF4-FFF2-40B4-BE49-F238E27FC236}">
                <a16:creationId xmlns:a16="http://schemas.microsoft.com/office/drawing/2014/main" xmlns="" id="{1AEEEA98-3826-4471-BF82-6F3BD5A3A33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40175" y="8777288"/>
            <a:ext cx="30130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672" tIns="45336" rIns="90672" bIns="45336" numCol="1" anchor="b" anchorCtr="0" compatLnSpc="1">
            <a:prstTxWarp prst="textNoShape">
              <a:avLst/>
            </a:prstTxWarp>
          </a:bodyPr>
          <a:lstStyle>
            <a:lvl1pPr algn="r" defTabSz="906463" eaLnBrk="1" hangingPunct="1">
              <a:defRPr sz="1200"/>
            </a:lvl1pPr>
          </a:lstStyle>
          <a:p>
            <a:pPr>
              <a:defRPr/>
            </a:pPr>
            <a:fld id="{CCFCA21C-1D20-4A41-8F16-2043D5BE39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0894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xmlns="" id="{ECDD6635-1CC9-4F48-A65B-5F533A0BD40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30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0" tIns="46270" rIns="92540" bIns="46270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xmlns="" id="{A4ACA6D6-0B5E-4146-9E7D-29E5BC0EDA1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40175" y="0"/>
            <a:ext cx="30130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0" tIns="46270" rIns="92540" bIns="46270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xmlns="" id="{255377EA-1F1B-48BC-B349-1FACEE79B70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6813" y="693738"/>
            <a:ext cx="4621212" cy="3465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xmlns="" id="{F483C606-D196-4668-91C5-6B6BEE74F6F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9438"/>
            <a:ext cx="5564188" cy="415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0" tIns="46270" rIns="92540" bIns="462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xmlns="" id="{93477A21-93D6-4FDB-B6F8-D9BFDD02A68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7288"/>
            <a:ext cx="30130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0" tIns="46270" rIns="92540" bIns="46270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xmlns="" id="{04075849-7667-4DEC-A9AC-99A7ED2F92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40175" y="8777288"/>
            <a:ext cx="30130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0" tIns="46270" rIns="92540" bIns="46270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/>
            </a:lvl1pPr>
          </a:lstStyle>
          <a:p>
            <a:pPr>
              <a:defRPr/>
            </a:pPr>
            <a:fld id="{37B6728E-E453-45CD-AB2C-C6E8B56C93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20672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xmlns="" id="{F1DDA7FB-2313-4EBB-81A4-AB6FB33810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5263AAF-4E80-4B63-831A-34635805BD8F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xmlns="" id="{9C7A3D26-84FB-4A8A-980A-0638B6BE1E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8875" y="682625"/>
            <a:ext cx="4652963" cy="3489325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xmlns="" id="{E122280E-1C3E-4F4D-A2B9-E94B6B1624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8050" y="4400550"/>
            <a:ext cx="5151438" cy="4170363"/>
          </a:xfrm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xmlns="" id="{B2E147F5-3BC1-4080-8F4A-EA0C5F7C356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xmlns="" id="{9230ED35-D90D-40FD-B473-B267068CA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xmlns="" id="{94B850BC-2865-4011-A9B5-ABBF8600FF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2244B6C-AF99-4110-A643-DF0786AC78CA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xmlns="" id="{39E1647B-867C-4078-BF14-59C45AFCCC9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xmlns="" id="{1E3866CB-E11B-4559-93E3-C2D57236C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15/16% of sworn personnel</a:t>
            </a: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xmlns="" id="{6E6F335A-3A40-4DD2-AECA-8E1288FA6D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5BCFF97-CDC1-44E4-96B8-5490DB460B79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xmlns="" id="{BE3E1B35-38A9-43A9-8D09-269379DF712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xmlns="" id="{E5B9C49A-6A95-4EA6-9F99-3643FB839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xmlns="" id="{9B6DCCA1-BD97-4BEE-BE85-A70BC0B8C3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C0395FF-7C2F-4612-BB17-48151FAC9650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xmlns="" id="{6AA26A6F-BF47-4225-95BB-63604AEBC51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xmlns="" id="{EE396B56-43E4-4439-89FD-EC62916AA8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xmlns="" id="{4862B519-B9BB-4C4A-B91B-F17E4B9DE7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1A5DAF6-9140-4A02-A2B8-0C6E2A98D61C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>
            <a:extLst>
              <a:ext uri="{FF2B5EF4-FFF2-40B4-BE49-F238E27FC236}">
                <a16:creationId xmlns:a16="http://schemas.microsoft.com/office/drawing/2014/main" xmlns="" id="{36DB5944-C53A-46DD-95E3-77DA16CE8626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6207125"/>
            <a:ext cx="8686800" cy="498475"/>
            <a:chOff x="96" y="3910"/>
            <a:chExt cx="5472" cy="314"/>
          </a:xfrm>
        </p:grpSpPr>
        <p:sp>
          <p:nvSpPr>
            <p:cNvPr id="5" name="Line 5">
              <a:extLst>
                <a:ext uri="{FF2B5EF4-FFF2-40B4-BE49-F238E27FC236}">
                  <a16:creationId xmlns:a16="http://schemas.microsoft.com/office/drawing/2014/main" xmlns="" id="{797BF358-1929-4537-A099-73D47CB93FF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912" y="4200"/>
              <a:ext cx="4560" cy="0"/>
            </a:xfrm>
            <a:prstGeom prst="line">
              <a:avLst/>
            </a:prstGeom>
            <a:noFill/>
            <a:ln w="28575">
              <a:solidFill>
                <a:srgbClr val="8CC74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Oval 6">
              <a:extLst>
                <a:ext uri="{FF2B5EF4-FFF2-40B4-BE49-F238E27FC236}">
                  <a16:creationId xmlns:a16="http://schemas.microsoft.com/office/drawing/2014/main" xmlns="" id="{BC5EB013-09B4-45E3-A77A-6AA76B720A4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20" y="4176"/>
              <a:ext cx="48" cy="48"/>
            </a:xfrm>
            <a:prstGeom prst="ellipse">
              <a:avLst/>
            </a:prstGeom>
            <a:solidFill>
              <a:srgbClr val="8CC741"/>
            </a:solidFill>
            <a:ln w="12700" algn="ctr">
              <a:solidFill>
                <a:srgbClr val="8CC74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pic>
          <p:nvPicPr>
            <p:cNvPr id="7" name="Picture 7" descr="FINAL_CNA-Logo">
              <a:extLst>
                <a:ext uri="{FF2B5EF4-FFF2-40B4-BE49-F238E27FC236}">
                  <a16:creationId xmlns:a16="http://schemas.microsoft.com/office/drawing/2014/main" xmlns="" id="{48369D6C-EE4C-4AC3-9C2D-0F943C31A01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" y="3910"/>
              <a:ext cx="720" cy="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2825750"/>
            <a:ext cx="7313613" cy="519113"/>
          </a:xfrm>
        </p:spPr>
        <p:txBody>
          <a:bodyPr lIns="91440" rIns="91440">
            <a:spAutoFit/>
          </a:bodyPr>
          <a:lstStyle>
            <a:lvl1pPr algn="r">
              <a:defRPr sz="2800" b="1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09800" y="3352800"/>
            <a:ext cx="6400800" cy="336550"/>
          </a:xfrm>
        </p:spPr>
        <p:txBody>
          <a:bodyPr/>
          <a:lstStyle>
            <a:lvl1pPr marL="0" indent="0" algn="r">
              <a:buFontTx/>
              <a:buNone/>
              <a:defRPr sz="16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16432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0557F151-2E09-4B3B-A689-EF984A52090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238D7-7434-438E-85E8-679E2C8C18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7407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6688"/>
            <a:ext cx="2057400" cy="25479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6688"/>
            <a:ext cx="6019800" cy="254793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F5B95C4-28DC-4E97-A091-A35CDF6FA5C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A50F1-C586-494A-B8D9-4A4F1AF1C9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1915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6688"/>
            <a:ext cx="8229600" cy="6397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19200"/>
            <a:ext cx="8229600" cy="14954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C42782C-C6BC-4B00-9C71-E33263471A5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7FAB7-C77E-4CFF-8AC7-232185EE29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56054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6688"/>
            <a:ext cx="8229600" cy="6397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038600" cy="14954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14954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C3296585-CF9F-4BC6-9204-B5FDFAEDB82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002D91-EBC1-43B5-B156-0E33FE52D2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7937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ABB01309-DC16-4889-A042-5737E26B7F3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4E262-017E-46A0-82B6-53CDA1220C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2825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83452B5-DDB5-48E8-8269-135D1CF173D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C161D-926C-44B9-9215-630E5B0BF3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4900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14954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14954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A226A6D-70E7-47C2-B0AD-FA27B407B5C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69ABF-784D-4C54-810E-3DFFB95E32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7897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2E970D2A-1270-4E0D-8906-3F1C059AD20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27D33-5337-46EF-8083-020007B24C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5823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9CF093D1-FB33-4CCA-917F-13C73E9005E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6EF14-06CB-4FCF-9A8E-EE923ACEA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8765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FD6AD253-F406-4B6E-ABB4-7E96CC705BC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4554E-39AE-431B-9ACD-DA60897C85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7248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447B957-567C-4526-9E56-51B0E5E88A8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0420C-128C-47F5-9551-377D1386CB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8404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616D4CA-F528-44C3-99C8-2EEF705F2EA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B88C0-9879-46E8-B1D3-387EF133E6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8275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9185DBD5-2A64-4093-8B10-0378C1EE84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66688"/>
            <a:ext cx="822960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3B10AF73-38D9-4571-B40F-38E7687C61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xmlns="" id="{27CFE04A-C826-497F-89A0-B6A32299B0E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525759"/>
                </a:solidFill>
              </a:defRPr>
            </a:lvl1pPr>
          </a:lstStyle>
          <a:p>
            <a:pPr>
              <a:defRPr/>
            </a:pPr>
            <a:fld id="{C03E6D7D-4E97-41C3-A6CB-96C8866558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29" name="Line 5">
            <a:extLst>
              <a:ext uri="{FF2B5EF4-FFF2-40B4-BE49-F238E27FC236}">
                <a16:creationId xmlns:a16="http://schemas.microsoft.com/office/drawing/2014/main" xmlns="" id="{8F1E6DED-091E-4AB7-8019-F49942E4E0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762000"/>
            <a:ext cx="8229600" cy="0"/>
          </a:xfrm>
          <a:prstGeom prst="line">
            <a:avLst/>
          </a:prstGeom>
          <a:noFill/>
          <a:ln w="28575">
            <a:solidFill>
              <a:srgbClr val="8CC74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Oval 6">
            <a:extLst>
              <a:ext uri="{FF2B5EF4-FFF2-40B4-BE49-F238E27FC236}">
                <a16:creationId xmlns:a16="http://schemas.microsoft.com/office/drawing/2014/main" xmlns="" id="{10C9C462-0657-4909-A0A0-CCF7A5EDA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1100" y="723900"/>
            <a:ext cx="76200" cy="76200"/>
          </a:xfrm>
          <a:prstGeom prst="ellipse">
            <a:avLst/>
          </a:prstGeom>
          <a:solidFill>
            <a:srgbClr val="8CC741"/>
          </a:solidFill>
          <a:ln w="12700" algn="ctr">
            <a:solidFill>
              <a:srgbClr val="8CC74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pic>
        <p:nvPicPr>
          <p:cNvPr id="1031" name="Picture 7" descr="CNA_Logo_nobnd">
            <a:extLst>
              <a:ext uri="{FF2B5EF4-FFF2-40B4-BE49-F238E27FC236}">
                <a16:creationId xmlns:a16="http://schemas.microsoft.com/office/drawing/2014/main" xmlns="" id="{05F32F97-7094-442B-9350-3327660B2D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6303963"/>
            <a:ext cx="990600" cy="37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rgbClr val="52575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525759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525759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525759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525759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525759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525759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525759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525759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 kern="1200">
          <a:solidFill>
            <a:srgbClr val="52575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kern="1200">
          <a:solidFill>
            <a:srgbClr val="525759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1600" kern="1200">
          <a:solidFill>
            <a:srgbClr val="525759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sz="1400" kern="1200">
          <a:solidFill>
            <a:srgbClr val="525759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»"/>
        <a:defRPr sz="1200" kern="1200">
          <a:solidFill>
            <a:srgbClr val="5257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CB41AA81-AE4A-4FD8-94E6-DF872D1A31C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95400" y="2112963"/>
            <a:ext cx="7313613" cy="1939925"/>
          </a:xfrm>
        </p:spPr>
        <p:txBody>
          <a:bodyPr/>
          <a:lstStyle/>
          <a:p>
            <a:pPr eaLnBrk="1" hangingPunct="1"/>
            <a:r>
              <a:rPr lang="en-US" altLang="en-US" sz="2400"/>
              <a:t>CNA Racial Bias Audit of the </a:t>
            </a:r>
            <a:br>
              <a:rPr lang="en-US" altLang="en-US" sz="2400"/>
            </a:br>
            <a:r>
              <a:rPr lang="en-US" altLang="en-US" sz="2400"/>
              <a:t>Charleston Police Department </a:t>
            </a:r>
            <a:br>
              <a:rPr lang="en-US" altLang="en-US" sz="2400"/>
            </a:br>
            <a:r>
              <a:rPr lang="en-US" altLang="en-US" sz="2400"/>
              <a:t/>
            </a:r>
            <a:br>
              <a:rPr lang="en-US" altLang="en-US" sz="2400"/>
            </a:br>
            <a:r>
              <a:rPr lang="en-US" altLang="en-US" sz="2400"/>
              <a:t/>
            </a:r>
            <a:br>
              <a:rPr lang="en-US" altLang="en-US" sz="2400"/>
            </a:br>
            <a:endParaRPr lang="en-US" altLang="en-US" sz="2400"/>
          </a:p>
        </p:txBody>
      </p:sp>
      <p:sp>
        <p:nvSpPr>
          <p:cNvPr id="5123" name="Text Box 4">
            <a:extLst>
              <a:ext uri="{FF2B5EF4-FFF2-40B4-BE49-F238E27FC236}">
                <a16:creationId xmlns:a16="http://schemas.microsoft.com/office/drawing/2014/main" xmlns="" id="{CB5D1015-52CA-4B21-B334-6C3CF81D6E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857750"/>
            <a:ext cx="28765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rgbClr val="5257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>
                <a:solidFill>
                  <a:srgbClr val="5257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rgbClr val="5257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rgbClr val="5257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US" altLang="en-US" dirty="0">
                <a:solidFill>
                  <a:schemeClr val="tx1"/>
                </a:solidFill>
                <a:latin typeface="+mj-lt"/>
              </a:rPr>
              <a:t>September 18-19, 2019</a:t>
            </a:r>
          </a:p>
        </p:txBody>
      </p:sp>
      <p:sp>
        <p:nvSpPr>
          <p:cNvPr id="5124" name="Subtitle 1">
            <a:extLst>
              <a:ext uri="{FF2B5EF4-FFF2-40B4-BE49-F238E27FC236}">
                <a16:creationId xmlns:a16="http://schemas.microsoft.com/office/drawing/2014/main" xmlns="" id="{2FA547AE-1244-492B-973A-FFBBCA434B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>
            <a:extLst>
              <a:ext uri="{FF2B5EF4-FFF2-40B4-BE49-F238E27FC236}">
                <a16:creationId xmlns:a16="http://schemas.microsoft.com/office/drawing/2014/main" xmlns="" id="{26609A43-6BE4-4209-8484-73E01E589E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rgbClr val="5257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>
                <a:solidFill>
                  <a:srgbClr val="5257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rgbClr val="5257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rgbClr val="5257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C115E5A-66D7-49F9-8978-D46B08C5D7D7}" type="slidenum">
              <a:rPr lang="en-US" altLang="en-US" sz="1400" smtClean="0"/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xmlns="" id="{4727D4BC-82A0-48E5-A6AA-E099486916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Timeline</a:t>
            </a:r>
          </a:p>
        </p:txBody>
      </p:sp>
      <p:sp>
        <p:nvSpPr>
          <p:cNvPr id="15364" name="Content Placeholder 1">
            <a:extLst>
              <a:ext uri="{FF2B5EF4-FFF2-40B4-BE49-F238E27FC236}">
                <a16:creationId xmlns:a16="http://schemas.microsoft.com/office/drawing/2014/main" xmlns="" id="{2F168009-726A-4B07-A8B4-9F6A55F219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1219200"/>
            <a:ext cx="8077200" cy="2800767"/>
          </a:xfrm>
        </p:spPr>
        <p:txBody>
          <a:bodyPr/>
          <a:lstStyle/>
          <a:p>
            <a:r>
              <a:rPr lang="en-US" altLang="en-US" dirty="0"/>
              <a:t>We will incorporate your feedback and make any </a:t>
            </a:r>
            <a:r>
              <a:rPr lang="en-US" altLang="en-US"/>
              <a:t>necessary revisions</a:t>
            </a:r>
          </a:p>
          <a:p>
            <a:endParaRPr lang="en-US" altLang="en-US" dirty="0"/>
          </a:p>
          <a:p>
            <a:r>
              <a:rPr lang="en-US" altLang="en-US" dirty="0"/>
              <a:t>Draft Report will be delivered to the City of Charleston September 30</a:t>
            </a:r>
            <a:r>
              <a:rPr lang="en-US" altLang="en-US" baseline="30000" dirty="0"/>
              <a:t>th</a:t>
            </a:r>
            <a:r>
              <a:rPr lang="en-US" altLang="en-US" dirty="0"/>
              <a:t> </a:t>
            </a:r>
          </a:p>
          <a:p>
            <a:endParaRPr lang="en-US" altLang="en-US" dirty="0"/>
          </a:p>
          <a:p>
            <a:r>
              <a:rPr lang="en-US" altLang="en-US" dirty="0"/>
              <a:t>Final Report will be delivered to the City of Charleston early October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xmlns="" id="{01427B47-D098-47F5-B92B-F545445A6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71800"/>
            <a:ext cx="8229600" cy="639763"/>
          </a:xfrm>
        </p:spPr>
        <p:txBody>
          <a:bodyPr/>
          <a:lstStyle/>
          <a:p>
            <a:pPr algn="ctr"/>
            <a:r>
              <a:rPr lang="en-US" altLang="en-US"/>
              <a:t>Questions?</a:t>
            </a:r>
            <a:br>
              <a:rPr lang="en-US" altLang="en-US"/>
            </a:br>
            <a:r>
              <a:rPr lang="en-US" altLang="en-US"/>
              <a:t/>
            </a:r>
            <a:br>
              <a:rPr lang="en-US" altLang="en-US"/>
            </a:br>
            <a:r>
              <a:rPr lang="en-US" altLang="en-US" sz="2400" i="1"/>
              <a:t>You can also email us at smartjustice@cna.org</a:t>
            </a:r>
          </a:p>
        </p:txBody>
      </p:sp>
      <p:sp>
        <p:nvSpPr>
          <p:cNvPr id="17411" name="Slide Number Placeholder 4">
            <a:extLst>
              <a:ext uri="{FF2B5EF4-FFF2-40B4-BE49-F238E27FC236}">
                <a16:creationId xmlns:a16="http://schemas.microsoft.com/office/drawing/2014/main" xmlns="" id="{AA9D091A-CCAC-4BC8-8F49-C9863CBEBB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rgbClr val="5257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>
                <a:solidFill>
                  <a:srgbClr val="5257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rgbClr val="5257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rgbClr val="5257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DCD99A0-8123-489A-8822-44FD94F9FA05}" type="slidenum">
              <a:rPr lang="en-US" altLang="en-US" sz="1400" smtClean="0"/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en-US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xmlns="" id="{C4243EC0-51A7-42B1-B60A-CCE773F10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	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xmlns="" id="{400F3F4E-2C06-4295-91C1-8E47AA29C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2616200"/>
          </a:xfrm>
        </p:spPr>
        <p:txBody>
          <a:bodyPr/>
          <a:lstStyle/>
          <a:p>
            <a:r>
              <a:rPr lang="en-US" altLang="en-US"/>
              <a:t>Introductions</a:t>
            </a:r>
          </a:p>
          <a:p>
            <a:r>
              <a:rPr lang="en-US" altLang="en-US"/>
              <a:t>Areas of Assessment</a:t>
            </a:r>
          </a:p>
          <a:p>
            <a:r>
              <a:rPr lang="en-US" altLang="en-US"/>
              <a:t>Approach</a:t>
            </a:r>
          </a:p>
          <a:p>
            <a:r>
              <a:rPr lang="en-US" altLang="en-US"/>
              <a:t>Key Findings and Recommendations</a:t>
            </a:r>
          </a:p>
          <a:p>
            <a:r>
              <a:rPr lang="en-US" altLang="en-US"/>
              <a:t>Timeline</a:t>
            </a:r>
          </a:p>
          <a:p>
            <a:r>
              <a:rPr lang="en-US" altLang="en-US"/>
              <a:t>Questions</a:t>
            </a:r>
          </a:p>
          <a:p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xmlns="" id="{E1568C4B-9627-40AF-BBA0-00B046A734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rgbClr val="5257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>
                <a:solidFill>
                  <a:srgbClr val="5257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rgbClr val="5257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rgbClr val="5257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E2D9386-8B41-4BED-AED3-46ABBB5FC2EB}" type="slidenum">
              <a:rPr lang="en-US" altLang="en-US" sz="1400" smtClean="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>
            <a:extLst>
              <a:ext uri="{FF2B5EF4-FFF2-40B4-BE49-F238E27FC236}">
                <a16:creationId xmlns:a16="http://schemas.microsoft.com/office/drawing/2014/main" xmlns="" id="{0F5E3E63-A886-4B21-9FFA-8BFD9BDB86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rgbClr val="5257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>
                <a:solidFill>
                  <a:srgbClr val="5257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rgbClr val="5257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rgbClr val="5257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C9AEC09-2A0A-43EC-A3AE-BC7F3149B04D}" type="slidenum">
              <a:rPr lang="en-US" altLang="en-US" sz="1400" smtClean="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xmlns="" id="{B8C9F9A2-82A1-463A-B1C5-FCC1498A46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Areas of Assessment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xmlns="" id="{DD57A7C5-C0C0-4F3A-8D74-806368F50A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2655888"/>
          </a:xfrm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>
                <a:solidFill>
                  <a:srgbClr val="4D4D4D"/>
                </a:solidFill>
              </a:rPr>
              <a:t>Traffic stops/field contacts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>
                <a:solidFill>
                  <a:srgbClr val="4D4D4D"/>
                </a:solidFill>
              </a:rPr>
              <a:t>Use of force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>
                <a:solidFill>
                  <a:srgbClr val="4D4D4D"/>
                </a:solidFill>
              </a:rPr>
              <a:t>Complaints (internal/external)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>
                <a:solidFill>
                  <a:srgbClr val="4D4D4D"/>
                </a:solidFill>
              </a:rPr>
              <a:t>Community engagement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altLang="en-US">
                <a:solidFill>
                  <a:srgbClr val="4D4D4D"/>
                </a:solidFill>
              </a:rPr>
              <a:t>Recruitment, hiring, and personnel practices</a:t>
            </a:r>
          </a:p>
          <a:p>
            <a:pPr lvl="1" eaLnBrk="1" hangingPunct="1"/>
            <a:endParaRPr lang="en-US" altLang="en-US">
              <a:solidFill>
                <a:srgbClr val="4D4D4D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>
            <a:extLst>
              <a:ext uri="{FF2B5EF4-FFF2-40B4-BE49-F238E27FC236}">
                <a16:creationId xmlns:a16="http://schemas.microsoft.com/office/drawing/2014/main" xmlns="" id="{7F138488-EB52-4F80-944E-D6E06D6641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rgbClr val="5257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>
                <a:solidFill>
                  <a:srgbClr val="5257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rgbClr val="5257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rgbClr val="5257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A4A8ACF-A33C-4975-B6B4-13A975851074}" type="slidenum">
              <a:rPr lang="en-US" altLang="en-US" sz="1400" smtClean="0"/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xmlns="" id="{EBAF192B-E0E0-40F2-A5E7-53A0141A85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Approach</a:t>
            </a:r>
          </a:p>
        </p:txBody>
      </p:sp>
      <p:sp>
        <p:nvSpPr>
          <p:cNvPr id="10244" name="Content Placeholder 2">
            <a:extLst>
              <a:ext uri="{FF2B5EF4-FFF2-40B4-BE49-F238E27FC236}">
                <a16:creationId xmlns:a16="http://schemas.microsoft.com/office/drawing/2014/main" xmlns="" id="{67D93EE7-B168-46B7-9A3E-97BE3D301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6657975"/>
          </a:xfrm>
        </p:spPr>
        <p:txBody>
          <a:bodyPr/>
          <a:lstStyle/>
          <a:p>
            <a:pPr eaLnBrk="1" hangingPunct="1"/>
            <a:r>
              <a:rPr lang="en-US" altLang="en-US" sz="1800"/>
              <a:t>Document Review</a:t>
            </a:r>
          </a:p>
          <a:p>
            <a:pPr lvl="1" eaLnBrk="1" hangingPunct="1"/>
            <a:r>
              <a:rPr lang="en-US" altLang="en-US" sz="1600"/>
              <a:t>Policies, procedures, training lesson plans, field guides, etc.</a:t>
            </a:r>
          </a:p>
          <a:p>
            <a:pPr eaLnBrk="1" hangingPunct="1">
              <a:spcBef>
                <a:spcPts val="1800"/>
              </a:spcBef>
            </a:pPr>
            <a:r>
              <a:rPr lang="en-US" altLang="en-US" sz="1800"/>
              <a:t>Key interviews</a:t>
            </a:r>
          </a:p>
          <a:p>
            <a:pPr lvl="1" eaLnBrk="1" hangingPunct="1"/>
            <a:r>
              <a:rPr lang="en-US" altLang="en-US" sz="1600"/>
              <a:t>75 CPD Personnel</a:t>
            </a:r>
          </a:p>
          <a:p>
            <a:pPr lvl="1" eaLnBrk="1" hangingPunct="1"/>
            <a:r>
              <a:rPr lang="en-US" altLang="en-US" sz="1600"/>
              <a:t>12 City and community leaders</a:t>
            </a:r>
          </a:p>
          <a:p>
            <a:pPr eaLnBrk="1" hangingPunct="1">
              <a:spcBef>
                <a:spcPts val="1800"/>
              </a:spcBef>
            </a:pPr>
            <a:r>
              <a:rPr lang="en-US" altLang="en-US" sz="1800"/>
              <a:t>Community Meetings</a:t>
            </a:r>
          </a:p>
          <a:p>
            <a:pPr lvl="1" eaLnBrk="1" hangingPunct="1"/>
            <a:r>
              <a:rPr lang="en-US" altLang="en-US" sz="1600"/>
              <a:t>6 community meetings</a:t>
            </a:r>
          </a:p>
          <a:p>
            <a:pPr lvl="1" eaLnBrk="1" hangingPunct="1"/>
            <a:r>
              <a:rPr lang="en-US" altLang="en-US" sz="1600"/>
              <a:t>Over 290 Community members</a:t>
            </a:r>
          </a:p>
          <a:p>
            <a:pPr eaLnBrk="1" hangingPunct="1">
              <a:spcBef>
                <a:spcPts val="1800"/>
              </a:spcBef>
            </a:pPr>
            <a:r>
              <a:rPr lang="en-US" altLang="en-US" sz="1800"/>
              <a:t>Data gathering and analysis</a:t>
            </a:r>
          </a:p>
          <a:p>
            <a:pPr lvl="1" eaLnBrk="1" hangingPunct="1"/>
            <a:r>
              <a:rPr lang="en-US" altLang="en-US" sz="1600"/>
              <a:t>Five years of data (2014-2018)</a:t>
            </a:r>
          </a:p>
          <a:p>
            <a:pPr lvl="2" eaLnBrk="1" hangingPunct="1"/>
            <a:r>
              <a:rPr lang="en-US" altLang="en-US" sz="1400"/>
              <a:t>Traffic stops </a:t>
            </a:r>
          </a:p>
          <a:p>
            <a:pPr lvl="3" eaLnBrk="1" hangingPunct="1"/>
            <a:r>
              <a:rPr lang="en-US" altLang="en-US"/>
              <a:t>79,077 traffic stops ending in warnings</a:t>
            </a:r>
          </a:p>
          <a:p>
            <a:pPr lvl="3" eaLnBrk="1" hangingPunct="1"/>
            <a:r>
              <a:rPr lang="en-US" altLang="en-US"/>
              <a:t>60,598 traffic stops ending in citations</a:t>
            </a:r>
          </a:p>
          <a:p>
            <a:pPr lvl="2" eaLnBrk="1" hangingPunct="1"/>
            <a:r>
              <a:rPr lang="en-US" altLang="en-US" sz="1400"/>
              <a:t>Field contacts – 54,206</a:t>
            </a:r>
          </a:p>
          <a:p>
            <a:pPr lvl="2" eaLnBrk="1" hangingPunct="1"/>
            <a:r>
              <a:rPr lang="en-US" altLang="en-US" sz="1400"/>
              <a:t>Complaints</a:t>
            </a:r>
          </a:p>
          <a:p>
            <a:pPr lvl="3" eaLnBrk="1" hangingPunct="1"/>
            <a:r>
              <a:rPr lang="en-US" altLang="en-US"/>
              <a:t>201 internal complaints, 401 allegations</a:t>
            </a:r>
          </a:p>
          <a:p>
            <a:pPr lvl="3" eaLnBrk="1" hangingPunct="1"/>
            <a:r>
              <a:rPr lang="en-US" altLang="en-US"/>
              <a:t>87 external complaints, 187 allegations</a:t>
            </a:r>
          </a:p>
          <a:p>
            <a:pPr lvl="2" eaLnBrk="1" hangingPunct="1"/>
            <a:r>
              <a:rPr lang="en-US" altLang="en-US" sz="1400"/>
              <a:t>Use of force – 1,355</a:t>
            </a:r>
          </a:p>
          <a:p>
            <a:pPr eaLnBrk="1" hangingPunct="1"/>
            <a:endParaRPr lang="en-US" altLang="en-US" sz="1800" b="1"/>
          </a:p>
          <a:p>
            <a:pPr lvl="1" eaLnBrk="1" hangingPunct="1"/>
            <a:endParaRPr lang="en-US" altLang="en-US" sz="1600"/>
          </a:p>
          <a:p>
            <a:pPr lvl="1" eaLnBrk="1" hangingPunct="1">
              <a:buFontTx/>
              <a:buNone/>
            </a:pPr>
            <a:endParaRPr lang="en-US" altLang="en-US" sz="1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>
            <a:extLst>
              <a:ext uri="{FF2B5EF4-FFF2-40B4-BE49-F238E27FC236}">
                <a16:creationId xmlns:a16="http://schemas.microsoft.com/office/drawing/2014/main" xmlns="" id="{FC1235FA-0733-49CD-BB2C-7E46C391BB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rgbClr val="5257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>
                <a:solidFill>
                  <a:srgbClr val="5257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rgbClr val="5257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rgbClr val="5257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3323EC2-5332-42B1-8203-CA77D3E1C19F}" type="slidenum">
              <a:rPr lang="en-US" altLang="en-US" sz="1400" smtClean="0"/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xmlns="" id="{BC635541-2BB4-41FB-882E-E749F4CD93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Findings &amp; Recommendations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xmlns="" id="{D89AA771-2B7D-4727-8BCB-F61522FCD3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52241" y="806450"/>
            <a:ext cx="8229600" cy="9381030"/>
          </a:xfrm>
        </p:spPr>
        <p:txBody>
          <a:bodyPr/>
          <a:lstStyle/>
          <a:p>
            <a:pPr eaLnBrk="1" hangingPunct="1"/>
            <a:r>
              <a:rPr lang="en-US" altLang="en-US" dirty="0"/>
              <a:t>46 findings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en-US" dirty="0"/>
              <a:t>67 recommendations</a:t>
            </a:r>
          </a:p>
          <a:p>
            <a:pPr eaLnBrk="1" hangingPunct="1"/>
            <a:r>
              <a:rPr lang="en-US" altLang="en-US" dirty="0"/>
              <a:t>Traffic Stops &amp; Field Contacts</a:t>
            </a:r>
          </a:p>
          <a:p>
            <a:pPr lvl="1" eaLnBrk="1" hangingPunct="1"/>
            <a:r>
              <a:rPr lang="en-US" altLang="en-US" dirty="0"/>
              <a:t>No policy, strategic plan</a:t>
            </a:r>
          </a:p>
          <a:p>
            <a:pPr lvl="2" eaLnBrk="1" hangingPunct="1"/>
            <a:r>
              <a:rPr lang="en-US" altLang="en-US" dirty="0"/>
              <a:t>Recommendation: Develop policy/field guide and strategic plan</a:t>
            </a:r>
          </a:p>
          <a:p>
            <a:pPr lvl="1" eaLnBrk="1" hangingPunct="1"/>
            <a:r>
              <a:rPr lang="en-US" altLang="en-US" dirty="0"/>
              <a:t>Poor data collection mechanisms</a:t>
            </a:r>
          </a:p>
          <a:p>
            <a:pPr lvl="2" eaLnBrk="1" hangingPunct="1"/>
            <a:r>
              <a:rPr lang="en-US" altLang="en-US" dirty="0"/>
              <a:t>Recommendation: assessment of systems and acquire necessary technology and software</a:t>
            </a:r>
          </a:p>
          <a:p>
            <a:pPr lvl="1" eaLnBrk="1" hangingPunct="1"/>
            <a:r>
              <a:rPr lang="en-US" altLang="en-US" dirty="0"/>
              <a:t>Lack of reviews, auditing, compliance</a:t>
            </a:r>
          </a:p>
          <a:p>
            <a:pPr lvl="2" eaLnBrk="1" hangingPunct="1"/>
            <a:r>
              <a:rPr lang="en-US" altLang="en-US" dirty="0"/>
              <a:t>Recommendation: Develop policy/field guide and incorporate traffic unit into monthly reporting mechanisms</a:t>
            </a:r>
          </a:p>
          <a:p>
            <a:pPr lvl="1" eaLnBrk="1" hangingPunct="1"/>
            <a:r>
              <a:rPr lang="en-US" altLang="en-US" dirty="0"/>
              <a:t>Disparity in traffic stops </a:t>
            </a:r>
          </a:p>
          <a:p>
            <a:pPr lvl="2" eaLnBrk="1" hangingPunct="1"/>
            <a:r>
              <a:rPr lang="en-US" altLang="en-US" dirty="0">
                <a:solidFill>
                  <a:srgbClr val="4D4D4D"/>
                </a:solidFill>
              </a:rPr>
              <a:t>Recommendation: Implement implicit bias training; continually analysis of the data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44D6B1-744F-6240-8120-F77470016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380" y="166688"/>
            <a:ext cx="8229600" cy="639762"/>
          </a:xfrm>
        </p:spPr>
        <p:txBody>
          <a:bodyPr/>
          <a:lstStyle/>
          <a:p>
            <a:r>
              <a:rPr lang="en-US" dirty="0"/>
              <a:t>Findings and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806CDD-D837-504F-A328-7C121033E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40020"/>
            <a:ext cx="8229600" cy="5656933"/>
          </a:xfrm>
        </p:spPr>
        <p:txBody>
          <a:bodyPr/>
          <a:lstStyle/>
          <a:p>
            <a:pPr eaLnBrk="1" hangingPunct="1"/>
            <a:r>
              <a:rPr lang="en-US" altLang="en-US" dirty="0"/>
              <a:t>Use of Force</a:t>
            </a:r>
          </a:p>
          <a:p>
            <a:pPr lvl="1" eaLnBrk="1" hangingPunct="1"/>
            <a:r>
              <a:rPr lang="en-US" altLang="en-US" dirty="0"/>
              <a:t>Sanctity of life statement is not included in policy</a:t>
            </a:r>
          </a:p>
          <a:p>
            <a:pPr lvl="2" eaLnBrk="1" hangingPunct="1"/>
            <a:r>
              <a:rPr lang="en-US" altLang="en-US" dirty="0"/>
              <a:t>Recommendation: Revise policy</a:t>
            </a:r>
          </a:p>
          <a:p>
            <a:pPr lvl="1" eaLnBrk="1" hangingPunct="1"/>
            <a:r>
              <a:rPr lang="en-US" altLang="en-US" dirty="0"/>
              <a:t>Issues with documentation</a:t>
            </a:r>
          </a:p>
          <a:p>
            <a:pPr lvl="2" eaLnBrk="1" hangingPunct="1"/>
            <a:r>
              <a:rPr lang="en-US" altLang="en-US" dirty="0"/>
              <a:t>Recommendation: Revise policy and train supervisors on new policy</a:t>
            </a:r>
          </a:p>
          <a:p>
            <a:pPr lvl="1" eaLnBrk="1" hangingPunct="1"/>
            <a:r>
              <a:rPr lang="en-US" altLang="en-US" dirty="0"/>
              <a:t>Lack of reviews, auditing, compliance</a:t>
            </a:r>
          </a:p>
          <a:p>
            <a:pPr lvl="2" eaLnBrk="1" hangingPunct="1"/>
            <a:r>
              <a:rPr lang="en-US" altLang="en-US" dirty="0"/>
              <a:t>Recommendation: Revise policy and train supervisors on new policy</a:t>
            </a:r>
          </a:p>
          <a:p>
            <a:pPr lvl="1" eaLnBrk="1" hangingPunct="1"/>
            <a:r>
              <a:rPr lang="en-US" altLang="en-US" dirty="0"/>
              <a:t>Disparity in the application of force, but not among type of force used</a:t>
            </a:r>
          </a:p>
          <a:p>
            <a:pPr lvl="2" eaLnBrk="1" hangingPunct="1"/>
            <a:r>
              <a:rPr lang="en-US" altLang="en-US" dirty="0"/>
              <a:t>Recommendation: Revise policy and train supervisors on new policy, institute compliance and auditing procedures</a:t>
            </a:r>
          </a:p>
          <a:p>
            <a:pPr eaLnBrk="1" hangingPunct="1"/>
            <a:r>
              <a:rPr lang="en-US" altLang="en-US" dirty="0"/>
              <a:t>Complaints</a:t>
            </a:r>
          </a:p>
          <a:p>
            <a:pPr lvl="1" eaLnBrk="1" hangingPunct="1"/>
            <a:r>
              <a:rPr lang="en-US" altLang="en-US" dirty="0"/>
              <a:t>Lack of clarity in policy</a:t>
            </a:r>
          </a:p>
          <a:p>
            <a:pPr lvl="2" eaLnBrk="1" hangingPunct="1"/>
            <a:r>
              <a:rPr lang="en-US" altLang="en-US" dirty="0"/>
              <a:t>Recommendation: Revise policy and train supervisors on new policy</a:t>
            </a:r>
          </a:p>
          <a:p>
            <a:pPr lvl="1" eaLnBrk="1" hangingPunct="1"/>
            <a:r>
              <a:rPr lang="en-US" altLang="en-US" dirty="0"/>
              <a:t>Insufficient documentation, reviews, and investigations</a:t>
            </a:r>
          </a:p>
          <a:p>
            <a:pPr lvl="2" eaLnBrk="1" hangingPunct="1"/>
            <a:r>
              <a:rPr lang="en-US" altLang="en-US" dirty="0"/>
              <a:t>Recommendation: Revise policy and train supervisors on new policy</a:t>
            </a:r>
          </a:p>
          <a:p>
            <a:pPr lvl="1" eaLnBrk="1" hangingPunct="1"/>
            <a:r>
              <a:rPr lang="en-US" altLang="en-US" dirty="0"/>
              <a:t>Issues with</a:t>
            </a:r>
            <a:r>
              <a:rPr lang="en-US" altLang="en-US" dirty="0">
                <a:solidFill>
                  <a:srgbClr val="4D4D4D"/>
                </a:solidFill>
              </a:rPr>
              <a:t> internal/external </a:t>
            </a:r>
            <a:r>
              <a:rPr lang="en-US" altLang="en-US" dirty="0"/>
              <a:t>procedural justice</a:t>
            </a:r>
          </a:p>
          <a:p>
            <a:pPr lvl="2" eaLnBrk="1" hangingPunct="1"/>
            <a:r>
              <a:rPr lang="en-US" dirty="0"/>
              <a:t>Recommendation: Develop disciplinary matrix; revised policy, distribute policy and process to the public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ACA2F0D-7F6F-7B46-8EF6-9E49876BF60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644E262-017E-46A0-82B6-53CDA1220CA8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4964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>
            <a:extLst>
              <a:ext uri="{FF2B5EF4-FFF2-40B4-BE49-F238E27FC236}">
                <a16:creationId xmlns:a16="http://schemas.microsoft.com/office/drawing/2014/main" xmlns="" id="{11F2F0A9-40DE-494D-8697-D568AD02A9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2000">
                <a:solidFill>
                  <a:srgbClr val="525759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>
                <a:solidFill>
                  <a:srgbClr val="52575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600">
                <a:solidFill>
                  <a:srgbClr val="52575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rgbClr val="52575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200">
                <a:solidFill>
                  <a:srgbClr val="525759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FF6D8BB-7027-4F3E-A076-FF8F29C22C3F}" type="slidenum">
              <a:rPr lang="en-US" altLang="en-US" sz="1400" smtClean="0"/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xmlns="" id="{39C5A5DE-A305-41CF-A778-196C14196E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Findings and Recommendations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xmlns="" id="{82B73EBC-0B95-43C6-BCB5-A545679AF5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8457700"/>
          </a:xfrm>
        </p:spPr>
        <p:txBody>
          <a:bodyPr/>
          <a:lstStyle/>
          <a:p>
            <a:pPr eaLnBrk="1" hangingPunct="1"/>
            <a:r>
              <a:rPr lang="en-US" altLang="en-US" dirty="0"/>
              <a:t>Community Engagement</a:t>
            </a:r>
          </a:p>
          <a:p>
            <a:pPr lvl="1" eaLnBrk="1" hangingPunct="1"/>
            <a:r>
              <a:rPr lang="en-US" altLang="en-US" dirty="0"/>
              <a:t>Lack of substantive community engagement</a:t>
            </a:r>
          </a:p>
          <a:p>
            <a:pPr lvl="2" eaLnBrk="1" hangingPunct="1"/>
            <a:r>
              <a:rPr lang="en-US" altLang="en-US" dirty="0"/>
              <a:t>Recommendation: Institute youth engagement programs and other non-enforcement programs</a:t>
            </a:r>
          </a:p>
          <a:p>
            <a:pPr lvl="1" eaLnBrk="1" hangingPunct="1"/>
            <a:r>
              <a:rPr lang="en-US" altLang="en-US" dirty="0"/>
              <a:t>No community engagement strategy</a:t>
            </a:r>
          </a:p>
          <a:p>
            <a:pPr lvl="2" eaLnBrk="1" hangingPunct="1"/>
            <a:r>
              <a:rPr lang="en-US" altLang="en-US" dirty="0"/>
              <a:t>Recommendation: Develop community engagement strategy; seek input from community</a:t>
            </a:r>
          </a:p>
          <a:p>
            <a:pPr lvl="1" eaLnBrk="1" hangingPunct="1"/>
            <a:r>
              <a:rPr lang="en-US" altLang="en-US" dirty="0"/>
              <a:t>Community engagement activities deferred to CPD </a:t>
            </a:r>
            <a:r>
              <a:rPr lang="en-US" altLang="en-US" dirty="0">
                <a:solidFill>
                  <a:srgbClr val="4D4D4D"/>
                </a:solidFill>
              </a:rPr>
              <a:t>Community Action Teams</a:t>
            </a:r>
          </a:p>
          <a:p>
            <a:pPr lvl="2" eaLnBrk="1" hangingPunct="1"/>
            <a:r>
              <a:rPr lang="en-US" altLang="en-US" dirty="0">
                <a:solidFill>
                  <a:srgbClr val="4D4D4D"/>
                </a:solidFill>
              </a:rPr>
              <a:t>Recommendation: Institute community-policing objectives department wide</a:t>
            </a:r>
          </a:p>
          <a:p>
            <a:pPr lvl="1" eaLnBrk="1" hangingPunct="1"/>
            <a:r>
              <a:rPr lang="en-US" altLang="en-US" dirty="0"/>
              <a:t>Inadequate mechanisms to garner community input</a:t>
            </a:r>
          </a:p>
          <a:p>
            <a:pPr lvl="2" eaLnBrk="1" hangingPunct="1"/>
            <a:r>
              <a:rPr lang="en-US" altLang="en-US" dirty="0"/>
              <a:t>Recommendation: Enhance Police Advisory council; institute other mechanisms to garner input from community </a:t>
            </a:r>
          </a:p>
          <a:p>
            <a:pPr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559F81-305B-B34E-886A-643DB5F3A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 and Recommendations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741F305-BAD3-BB40-8F5D-3BD3A2E906D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912594"/>
            <a:ext cx="8514922" cy="6198620"/>
          </a:xfrm>
        </p:spPr>
        <p:txBody>
          <a:bodyPr/>
          <a:lstStyle/>
          <a:p>
            <a:pPr eaLnBrk="1" hangingPunct="1"/>
            <a:r>
              <a:rPr lang="en-US" altLang="en-US" dirty="0"/>
              <a:t>Recruitment, Hiring, and Personnel Practices</a:t>
            </a:r>
          </a:p>
          <a:p>
            <a:pPr lvl="1" eaLnBrk="1" hangingPunct="1"/>
            <a:r>
              <a:rPr lang="en-US" altLang="en-US" dirty="0"/>
              <a:t>No recruitment, hiring plan</a:t>
            </a:r>
          </a:p>
          <a:p>
            <a:pPr lvl="2" eaLnBrk="1" hangingPunct="1"/>
            <a:r>
              <a:rPr lang="en-US" altLang="en-US" dirty="0"/>
              <a:t>Recommendation: Develop hiring plan</a:t>
            </a:r>
          </a:p>
          <a:p>
            <a:pPr lvl="1" eaLnBrk="1" hangingPunct="1"/>
            <a:r>
              <a:rPr lang="en-US" altLang="en-US" dirty="0"/>
              <a:t>Diversity/inclusivity among teams, special units</a:t>
            </a:r>
          </a:p>
          <a:p>
            <a:pPr lvl="2" eaLnBrk="1" hangingPunct="1"/>
            <a:r>
              <a:rPr lang="en-US" altLang="en-US" dirty="0"/>
              <a:t>Recommendation: Assess diversity within the department and institute programs and policies to ensure greater inclusivity and diversity</a:t>
            </a:r>
          </a:p>
          <a:p>
            <a:pPr lvl="1" eaLnBrk="1" hangingPunct="1"/>
            <a:r>
              <a:rPr lang="en-US" altLang="en-US" dirty="0"/>
              <a:t>No training plan </a:t>
            </a:r>
          </a:p>
          <a:p>
            <a:pPr lvl="2" eaLnBrk="1" hangingPunct="1"/>
            <a:r>
              <a:rPr lang="en-US" altLang="en-US" dirty="0"/>
              <a:t>Recommendation: Develop training plan</a:t>
            </a:r>
          </a:p>
          <a:p>
            <a:pPr lvl="1" eaLnBrk="1" hangingPunct="1"/>
            <a:r>
              <a:rPr lang="en-US" altLang="en-US" dirty="0"/>
              <a:t>Lacking CIT officers, refresher CIT training</a:t>
            </a:r>
          </a:p>
          <a:p>
            <a:pPr lvl="2" eaLnBrk="1" hangingPunct="1"/>
            <a:r>
              <a:rPr lang="en-US" altLang="en-US" dirty="0"/>
              <a:t>Recommendation: Increase CIT training and institute refresher training</a:t>
            </a:r>
          </a:p>
          <a:p>
            <a:pPr lvl="1" eaLnBrk="1" hangingPunct="1"/>
            <a:r>
              <a:rPr lang="en-US" altLang="en-US" dirty="0"/>
              <a:t>Training is not evaluated</a:t>
            </a:r>
          </a:p>
          <a:p>
            <a:pPr lvl="2" eaLnBrk="1" hangingPunct="1"/>
            <a:r>
              <a:rPr lang="en-US" altLang="en-US" dirty="0"/>
              <a:t>Recommendation: Develop training objectives and metrics for all training curricula</a:t>
            </a:r>
          </a:p>
          <a:p>
            <a:pPr lvl="2" eaLnBrk="1" hangingPunct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8BE7FD3-8512-F44A-819B-3908CB9D78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002D91-EBC1-43B5-B156-0E33FE52D24F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798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9DABD3-3449-DC4E-AC93-5E6B419F2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 and Recommendations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F8AC95A-0154-844C-A69F-1FE077E9E61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8543036" cy="2566857"/>
          </a:xfrm>
        </p:spPr>
        <p:txBody>
          <a:bodyPr/>
          <a:lstStyle/>
          <a:p>
            <a:pPr eaLnBrk="1" hangingPunct="1"/>
            <a:r>
              <a:rPr lang="en-US" altLang="en-US" dirty="0"/>
              <a:t>Recruitment and hiring cont.</a:t>
            </a:r>
          </a:p>
          <a:p>
            <a:pPr lvl="1" eaLnBrk="1" hangingPunct="1"/>
            <a:r>
              <a:rPr lang="en-US" altLang="en-US" dirty="0"/>
              <a:t>Performance evaluations not conducted annually</a:t>
            </a:r>
          </a:p>
          <a:p>
            <a:pPr lvl="2" eaLnBrk="1" hangingPunct="1"/>
            <a:r>
              <a:rPr lang="en-US" altLang="en-US" dirty="0"/>
              <a:t>Recommendation: Revise policy, train officers and supervisors, ensure compliance</a:t>
            </a:r>
          </a:p>
          <a:p>
            <a:pPr lvl="1" eaLnBrk="1" hangingPunct="1"/>
            <a:r>
              <a:rPr lang="en-US" altLang="en-US" dirty="0"/>
              <a:t>Outdated job description</a:t>
            </a:r>
          </a:p>
          <a:p>
            <a:pPr lvl="2" eaLnBrk="1" hangingPunct="1"/>
            <a:r>
              <a:rPr lang="en-US" altLang="en-US" dirty="0"/>
              <a:t>Recommendation: Revise job description</a:t>
            </a:r>
          </a:p>
          <a:p>
            <a:pPr lvl="1" eaLnBrk="1" hangingPunct="1"/>
            <a:r>
              <a:rPr lang="en-US" altLang="en-US" dirty="0"/>
              <a:t>Supervisory training is lacking</a:t>
            </a:r>
          </a:p>
          <a:p>
            <a:pPr lvl="2" eaLnBrk="1" hangingPunct="1"/>
            <a:r>
              <a:rPr lang="en-US" altLang="en-US" dirty="0"/>
              <a:t>Recommendation: Develop and institute supervisory training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CAB7028-8C0F-0648-8802-8D4175400D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002D91-EBC1-43B5-B156-0E33FE52D24F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4080729"/>
      </p:ext>
    </p:extLst>
  </p:cSld>
  <p:clrMapOvr>
    <a:masterClrMapping/>
  </p:clrMapOvr>
</p:sld>
</file>

<file path=ppt/theme/theme1.xml><?xml version="1.0" encoding="utf-8"?>
<a:theme xmlns:a="http://schemas.openxmlformats.org/drawingml/2006/main" name="PIM Template">
  <a:themeElements>
    <a:clrScheme name="PIM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M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IM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M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M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M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M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M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M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M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M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M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M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M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8671E7F8907D47B30BF24F64EE618E" ma:contentTypeVersion="23" ma:contentTypeDescription="Create a new document." ma:contentTypeScope="" ma:versionID="5c90fb1e90246713464c60977587bebf">
  <xsd:schema xmlns:xsd="http://www.w3.org/2001/XMLSchema" xmlns:xs="http://www.w3.org/2001/XMLSchema" xmlns:p="http://schemas.microsoft.com/office/2006/metadata/properties" xmlns:ns1="http://schemas.microsoft.com/sharepoint/v3" xmlns:ns2="01c94039-84f1-40c0-b95f-7d96036119f3" xmlns:ns3="a6a9fa05-967b-446a-80b9-0ded943b909e" xmlns:ns4="http://schemas.microsoft.com/sharepoint/v4" targetNamespace="http://schemas.microsoft.com/office/2006/metadata/properties" ma:root="true" ma:fieldsID="28744d277e4d7f775c49d65661960363" ns1:_="" ns2:_="" ns3:_="" ns4:_="">
    <xsd:import namespace="http://schemas.microsoft.com/sharepoint/v3"/>
    <xsd:import namespace="01c94039-84f1-40c0-b95f-7d96036119f3"/>
    <xsd:import namespace="a6a9fa05-967b-446a-80b9-0ded943b909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Description0" minOccurs="0"/>
                <xsd:element ref="ns1:PublishingStartDate" minOccurs="0"/>
                <xsd:element ref="ns1:PublishingExpirationDate" minOccurs="0"/>
                <xsd:element ref="ns3:TaxCatchAll" minOccurs="0"/>
                <xsd:element ref="ns2:fffc135e3d5c43d987f86eecd2447642" minOccurs="0"/>
                <xsd:element ref="ns2:d2f594d46a4240519a6216e8daa0b290" minOccurs="0"/>
                <xsd:element ref="ns2:n425e9c18a644e67a8c48ddbe7b391f2" minOccurs="0"/>
                <xsd:element ref="ns1:EmailSender" minOccurs="0"/>
                <xsd:element ref="ns1:EmailTo" minOccurs="0"/>
                <xsd:element ref="ns1:EmailCc" minOccurs="0"/>
                <xsd:element ref="ns1:EmailFrom" minOccurs="0"/>
                <xsd:element ref="ns1:EmailSubject" minOccurs="0"/>
                <xsd:element ref="ns4:EmailHead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3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4" nillable="true" ma:displayName="Scheduling End Date" ma:description="" ma:hidden="true" ma:internalName="PublishingExpirationDate">
      <xsd:simpleType>
        <xsd:restriction base="dms:Unknown"/>
      </xsd:simpleType>
    </xsd:element>
    <xsd:element name="EmailSender" ma:index="18" nillable="true" ma:displayName="E-Mail Sender" ma:hidden="true" ma:internalName="EmailSender">
      <xsd:simpleType>
        <xsd:restriction base="dms:Note">
          <xsd:maxLength value="255"/>
        </xsd:restriction>
      </xsd:simpleType>
    </xsd:element>
    <xsd:element name="EmailTo" ma:index="19" nillable="true" ma:displayName="E-Mail To" ma:hidden="true" ma:internalName="EmailTo">
      <xsd:simpleType>
        <xsd:restriction base="dms:Note">
          <xsd:maxLength value="255"/>
        </xsd:restriction>
      </xsd:simpleType>
    </xsd:element>
    <xsd:element name="EmailCc" ma:index="20" nillable="true" ma:displayName="E-Mail Cc" ma:hidden="true" ma:internalName="EmailCc">
      <xsd:simpleType>
        <xsd:restriction base="dms:Note">
          <xsd:maxLength value="255"/>
        </xsd:restriction>
      </xsd:simpleType>
    </xsd:element>
    <xsd:element name="EmailFrom" ma:index="21" nillable="true" ma:displayName="E-Mail From" ma:hidden="true" ma:internalName="EmailFrom">
      <xsd:simpleType>
        <xsd:restriction base="dms:Text"/>
      </xsd:simpleType>
    </xsd:element>
    <xsd:element name="EmailSubject" ma:index="22" nillable="true" ma:displayName="E-Mail Subject" ma:hidden="true" ma:internalName="EmailSubjec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c94039-84f1-40c0-b95f-7d96036119f3" elementFormDefault="qualified">
    <xsd:import namespace="http://schemas.microsoft.com/office/2006/documentManagement/types"/>
    <xsd:import namespace="http://schemas.microsoft.com/office/infopath/2007/PartnerControls"/>
    <xsd:element name="Description0" ma:index="2" nillable="true" ma:displayName="Description" ma:internalName="Description0">
      <xsd:simpleType>
        <xsd:restriction base="dms:Note">
          <xsd:maxLength value="255"/>
        </xsd:restriction>
      </xsd:simpleType>
    </xsd:element>
    <xsd:element name="fffc135e3d5c43d987f86eecd2447642" ma:index="11" nillable="true" ma:taxonomy="true" ma:internalName="fffc135e3d5c43d987f86eecd2447642" ma:taxonomyFieldName="Group" ma:displayName="Group" ma:readOnly="false" ma:default="" ma:fieldId="{fffc135e-3d5c-43d9-87f8-6eecd2447642}" ma:taxonomyMulti="true" ma:sspId="2c22b1ab-67d3-4c5b-8b3d-33d2aca6aced" ma:termSetId="dc3a9ef1-f45b-45d2-8173-c2bf8510a02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2f594d46a4240519a6216e8daa0b290" ma:index="12" nillable="true" ma:taxonomy="true" ma:internalName="d2f594d46a4240519a6216e8daa0b290" ma:taxonomyFieldName="Keywords" ma:displayName="Keywords" ma:default="" ma:fieldId="{d2f594d4-6a42-4051-9a62-16e8daa0b290}" ma:taxonomyMulti="true" ma:sspId="2c22b1ab-67d3-4c5b-8b3d-33d2aca6aced" ma:termSetId="5037933d-c42f-46de-ab9b-c74cb2a21a5e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n425e9c18a644e67a8c48ddbe7b391f2" ma:index="13" nillable="true" ma:taxonomy="true" ma:internalName="n425e9c18a644e67a8c48ddbe7b391f2" ma:taxonomyFieldName="Doc_x0020_Type" ma:displayName="Doc Type" ma:readOnly="false" ma:default="" ma:fieldId="{7425e9c1-8a64-4e67-a8c4-8ddbe7b391f2}" ma:taxonomyMulti="true" ma:sspId="2c22b1ab-67d3-4c5b-8b3d-33d2aca6aced" ma:termSetId="fa0563a5-4ede-43cb-90fc-4f7b26df8607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a9fa05-967b-446a-80b9-0ded943b909e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e7eb964c-5b19-4dc9-8cbe-acf2cdf9d642}" ma:internalName="TaxCatchAll" ma:showField="CatchAllData" ma:web="a6a9fa05-967b-446a-80b9-0ded943b90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EmailHeaders" ma:index="23" nillable="true" ma:displayName="E-Mail Headers" ma:hidden="true" ma:internalName="EmailHeaders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 ma:index="6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7DD8F7-161A-488E-9110-F7F278294FD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3D38B1-28AA-410A-A81E-BD37F7BA8D84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98E0F6DD-F3EC-4A7A-A6EE-9A8EE9EEF7FC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sharepoint/v3"/>
    <ds:schemaRef ds:uri="01c94039-84f1-40c0-b95f-7d96036119f3"/>
    <ds:schemaRef ds:uri="a6a9fa05-967b-446a-80b9-0ded943b909e"/>
    <ds:schemaRef ds:uri="http://schemas.microsoft.com/sharepoint/v4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PIM Template</Template>
  <TotalTime>11963</TotalTime>
  <Words>591</Words>
  <Application>Microsoft Office PowerPoint</Application>
  <PresentationFormat>On-screen Show (4:3)</PresentationFormat>
  <Paragraphs>121</Paragraphs>
  <Slides>11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PIM Template</vt:lpstr>
      <vt:lpstr>CNA Racial Bias Audit of the  Charleston Police Department    </vt:lpstr>
      <vt:lpstr>Outline </vt:lpstr>
      <vt:lpstr>Areas of Assessment</vt:lpstr>
      <vt:lpstr>Approach</vt:lpstr>
      <vt:lpstr>Findings &amp; Recommendations</vt:lpstr>
      <vt:lpstr>Findings and Recommendations</vt:lpstr>
      <vt:lpstr>Findings and Recommendations</vt:lpstr>
      <vt:lpstr>Findings and Recommendations</vt:lpstr>
      <vt:lpstr>Findings and Recommendations</vt:lpstr>
      <vt:lpstr>Timeline</vt:lpstr>
      <vt:lpstr>Questions?  You can also email us at smartjustice@cna.org</vt:lpstr>
    </vt:vector>
  </TitlesOfParts>
  <Company>The CNA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PRM Template</dc:title>
  <dc:creator>Administrator</dc:creator>
  <cp:keywords>142;#IPR|53cb9ec1-bd66-4c55-b671-90ca84222e3a</cp:keywords>
  <cp:lastModifiedBy>Cleve O'Quinn</cp:lastModifiedBy>
  <cp:revision>52</cp:revision>
  <dcterms:created xsi:type="dcterms:W3CDTF">2010-02-17T23:00:01Z</dcterms:created>
  <dcterms:modified xsi:type="dcterms:W3CDTF">2019-09-19T14:11:21Z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Charles, Ms. Pamela A.</vt:lpwstr>
  </property>
  <property fmtid="{D5CDD505-2E9C-101B-9397-08002B2CF9AE}" pid="3" name="display_urn:schemas-microsoft-com:office:office#Author">
    <vt:lpwstr>Charles, Ms. Pamela A.</vt:lpwstr>
  </property>
  <property fmtid="{D5CDD505-2E9C-101B-9397-08002B2CF9AE}" pid="4" name="d0def49513e44451a17f170c4f15d9a3">
    <vt:lpwstr/>
  </property>
  <property fmtid="{D5CDD505-2E9C-101B-9397-08002B2CF9AE}" pid="5" name="jbc942c5001f4bd6b5022f560d225d26">
    <vt:lpwstr>Form|fff84dee-1b4f-4575-8bc8-1a21ea5c9b30</vt:lpwstr>
  </property>
  <property fmtid="{D5CDD505-2E9C-101B-9397-08002B2CF9AE}" pid="6" name="ic02e549bb624b739d0d826d7adb131f">
    <vt:lpwstr>IPR|53cb9ec1-bd66-4c55-b671-90ca84222e3a;IPR Project Director Training|13cb664f-4f5b-4fba-a71a-317effb76fca</vt:lpwstr>
  </property>
  <property fmtid="{D5CDD505-2E9C-101B-9397-08002B2CF9AE}" pid="7" name="Doc Type">
    <vt:lpwstr>393;#Procedure|e0400563-ebca-4114-8493-d6ae8070a86f</vt:lpwstr>
  </property>
  <property fmtid="{D5CDD505-2E9C-101B-9397-08002B2CF9AE}" pid="8" name="TaxCatchAll">
    <vt:lpwstr>142;#IPR|53cb9ec1-bd66-4c55-b671-90ca84222e3a;#393;#Procedure|e0400563-ebca-4114-8493-d6ae8070a86f;#363;#Institute for Public Research|7dc907d6-95cb-45b7-b869-ba392ce8fe30</vt:lpwstr>
  </property>
  <property fmtid="{D5CDD505-2E9C-101B-9397-08002B2CF9AE}" pid="9" name="xd_Signature">
    <vt:lpwstr/>
  </property>
  <property fmtid="{D5CDD505-2E9C-101B-9397-08002B2CF9AE}" pid="10" name="Order">
    <vt:lpwstr>2100.00000000000</vt:lpwstr>
  </property>
  <property fmtid="{D5CDD505-2E9C-101B-9397-08002B2CF9AE}" pid="11" name="TemplateUrl">
    <vt:lpwstr/>
  </property>
  <property fmtid="{D5CDD505-2E9C-101B-9397-08002B2CF9AE}" pid="12" name="Group">
    <vt:lpwstr>363;#Institute for Public Research|7dc907d6-95cb-45b7-b869-ba392ce8fe30</vt:lpwstr>
  </property>
  <property fmtid="{D5CDD505-2E9C-101B-9397-08002B2CF9AE}" pid="13" name="PublishingExpirationDate">
    <vt:lpwstr/>
  </property>
  <property fmtid="{D5CDD505-2E9C-101B-9397-08002B2CF9AE}" pid="14" name="xd_ProgID">
    <vt:lpwstr/>
  </property>
  <property fmtid="{D5CDD505-2E9C-101B-9397-08002B2CF9AE}" pid="15" name="PublishingStartDate">
    <vt:lpwstr/>
  </property>
  <property fmtid="{D5CDD505-2E9C-101B-9397-08002B2CF9AE}" pid="16" name="display_urn">
    <vt:lpwstr>Charles, Ms. Pamela A.</vt:lpwstr>
  </property>
  <property fmtid="{D5CDD505-2E9C-101B-9397-08002B2CF9AE}" pid="17" name="ContentTypeId">
    <vt:lpwstr>0x010100CF6A94A5698C9141A9C0ED9AA80BAA43</vt:lpwstr>
  </property>
  <property fmtid="{D5CDD505-2E9C-101B-9397-08002B2CF9AE}" pid="18" name="p03d276d51af460e98bcb0329a28dbad">
    <vt:lpwstr>|53cb9ec1-bd66-4c55-b671-90ca84222e3a;|13cb664f-4f5b-4fba-a71a-317effb76fca</vt:lpwstr>
  </property>
  <property fmtid="{D5CDD505-2E9C-101B-9397-08002B2CF9AE}" pid="19" name="Group4">
    <vt:lpwstr/>
  </property>
  <property fmtid="{D5CDD505-2E9C-101B-9397-08002B2CF9AE}" pid="20" name="Keywords4">
    <vt:lpwstr>142;#IPR|53cb9ec1-bd66-4c55-b671-90ca84222e3a;#262;#IPR Project Director Training|13cb664f-4f5b-4fba-a71a-317effb76fca</vt:lpwstr>
  </property>
  <property fmtid="{D5CDD505-2E9C-101B-9397-08002B2CF9AE}" pid="21" name="h5ae02a123384b928a9fa368bd8352b1">
    <vt:lpwstr>Form|fff84dee-1b4f-4575-8bc8-1a21ea5c9b30</vt:lpwstr>
  </property>
  <property fmtid="{D5CDD505-2E9C-101B-9397-08002B2CF9AE}" pid="22" name="k15d353dfab346a38e683bd45d45ca8a">
    <vt:lpwstr/>
  </property>
  <property fmtid="{D5CDD505-2E9C-101B-9397-08002B2CF9AE}" pid="23" name="Doc_x0020_Type4">
    <vt:lpwstr>284;#Form|fff84dee-1b4f-4575-8bc8-1a21ea5c9b30</vt:lpwstr>
  </property>
  <property fmtid="{D5CDD505-2E9C-101B-9397-08002B2CF9AE}" pid="24" name="fffc135e3d5c43d987f86eecd2447642">
    <vt:lpwstr>Institute for Public Research|7dc907d6-95cb-45b7-b869-ba392ce8fe30</vt:lpwstr>
  </property>
  <property fmtid="{D5CDD505-2E9C-101B-9397-08002B2CF9AE}" pid="25" name="n425e9c18a644e67a8c48ddbe7b391f2">
    <vt:lpwstr>Procedure|e0400563-ebca-4114-8493-d6ae8070a86f</vt:lpwstr>
  </property>
  <property fmtid="{D5CDD505-2E9C-101B-9397-08002B2CF9AE}" pid="26" name="d2f594d46a4240519a6216e8daa0b290">
    <vt:lpwstr>IPR|53cb9ec1-bd66-4c55-b671-90ca84222e3a</vt:lpwstr>
  </property>
  <property fmtid="{D5CDD505-2E9C-101B-9397-08002B2CF9AE}" pid="27" name="EmailTo">
    <vt:lpwstr/>
  </property>
  <property fmtid="{D5CDD505-2E9C-101B-9397-08002B2CF9AE}" pid="28" name="EmailHeaders">
    <vt:lpwstr/>
  </property>
  <property fmtid="{D5CDD505-2E9C-101B-9397-08002B2CF9AE}" pid="29" name="EmailSender">
    <vt:lpwstr/>
  </property>
  <property fmtid="{D5CDD505-2E9C-101B-9397-08002B2CF9AE}" pid="30" name="EmailFrom">
    <vt:lpwstr/>
  </property>
  <property fmtid="{D5CDD505-2E9C-101B-9397-08002B2CF9AE}" pid="31" name="EmailSubject">
    <vt:lpwstr/>
  </property>
  <property fmtid="{D5CDD505-2E9C-101B-9397-08002B2CF9AE}" pid="32" name="Description0">
    <vt:lpwstr/>
  </property>
  <property fmtid="{D5CDD505-2E9C-101B-9397-08002B2CF9AE}" pid="33" name="EmailCc">
    <vt:lpwstr/>
  </property>
</Properties>
</file>