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1"/>
  </p:notesMasterIdLst>
  <p:sldIdLst>
    <p:sldId id="256" r:id="rId5"/>
    <p:sldId id="3155" r:id="rId6"/>
    <p:sldId id="3152" r:id="rId7"/>
    <p:sldId id="3197" r:id="rId8"/>
    <p:sldId id="3215" r:id="rId9"/>
    <p:sldId id="3205" r:id="rId10"/>
    <p:sldId id="3203" r:id="rId11"/>
    <p:sldId id="3210" r:id="rId12"/>
    <p:sldId id="3211" r:id="rId13"/>
    <p:sldId id="3212" r:id="rId14"/>
    <p:sldId id="3213" r:id="rId15"/>
    <p:sldId id="3217" r:id="rId16"/>
    <p:sldId id="3214" r:id="rId17"/>
    <p:sldId id="3216" r:id="rId18"/>
    <p:sldId id="3123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C28353D-024D-229F-DC25-7C2E3DFDB007}" name="Heidi Moeser" initials="HM" userId="S::HMoeser@tompsc.com::1f311269-ebcd-4aab-85bf-4aee3bbc5ab7" providerId="AD"/>
  <p188:author id="{CDCBBE7C-3581-736F-482F-E20C5E8895EA}" name="Kevin Mitchell" initials="KM" userId="S::kmitchell@tompsc.com::7323492f-78c4-4ac2-b620-be6473667258" providerId="AD"/>
  <p188:author id="{AF7B549F-A1F0-ABEF-0A1B-836328C9050E}" name="Heidi Moeser" initials="HM" userId="S::hmoeser@tompsc.com::1f311269-ebcd-4aab-85bf-4aee3bbc5ab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C7C4"/>
    <a:srgbClr val="F0F0F0"/>
    <a:srgbClr val="B9CDE1"/>
    <a:srgbClr val="DCD7C2"/>
    <a:srgbClr val="F9CB7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0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02" y="240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0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0"/>
            <a:ext cx="2971800" cy="45931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CC4B9-B7C8-400C-9289-DA61EA5EB94D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3"/>
            <a:ext cx="5486400" cy="360044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4686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684686"/>
            <a:ext cx="2971800" cy="459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F5827-B032-4F2B-AC94-75B640B7F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86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F5827-B032-4F2B-AC94-75B640B7FB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45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F5827-B032-4F2B-AC94-75B640B7FB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66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for minor projects, at least 1 point must be earned in each category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Approach: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applicable – target all land disturbance projects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achievable – provide options for compliance, encourage economic growth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flexible – work with developer, easy to update and refine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F5827-B032-4F2B-AC94-75B640B7FB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F5827-B032-4F2B-AC94-75B640B7FB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7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F5827-B032-4F2B-AC94-75B640B7FB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133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F5827-B032-4F2B-AC94-75B640B7FB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84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F5827-B032-4F2B-AC94-75B640B7FB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116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17375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17375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17375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2031526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953767" cy="685799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1953895" cy="6858000"/>
          </a:xfrm>
          <a:custGeom>
            <a:avLst/>
            <a:gdLst/>
            <a:ahLst/>
            <a:cxnLst/>
            <a:rect l="l" t="t" r="r" b="b"/>
            <a:pathLst>
              <a:path w="1953895" h="6858000">
                <a:moveTo>
                  <a:pt x="1953768" y="0"/>
                </a:moveTo>
                <a:lnTo>
                  <a:pt x="0" y="0"/>
                </a:lnTo>
                <a:lnTo>
                  <a:pt x="0" y="6858000"/>
                </a:lnTo>
                <a:lnTo>
                  <a:pt x="1953768" y="6858000"/>
                </a:lnTo>
                <a:lnTo>
                  <a:pt x="1953768" y="0"/>
                </a:lnTo>
                <a:close/>
              </a:path>
            </a:pathLst>
          </a:custGeom>
          <a:solidFill>
            <a:srgbClr val="44536A">
              <a:alpha val="7215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602142" y="5980049"/>
            <a:ext cx="589857" cy="631214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618976" y="5996939"/>
            <a:ext cx="573024" cy="54711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96822" y="511505"/>
            <a:ext cx="9198355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17375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2622" y="1680463"/>
            <a:ext cx="11366754" cy="44189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1.pn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8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44536A">
              <a:alpha val="5411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2693414" y="-3"/>
            <a:ext cx="9498585" cy="6858000"/>
            <a:chOff x="2645664" y="0"/>
            <a:chExt cx="9546590" cy="6858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63556" y="0"/>
              <a:ext cx="2028444" cy="6857996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254995" y="0"/>
              <a:ext cx="1937385" cy="6858000"/>
            </a:xfrm>
            <a:custGeom>
              <a:avLst/>
              <a:gdLst/>
              <a:ahLst/>
              <a:cxnLst/>
              <a:rect l="l" t="t" r="r" b="b"/>
              <a:pathLst>
                <a:path w="1937384" h="6858000">
                  <a:moveTo>
                    <a:pt x="1937003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937003" y="6858000"/>
                  </a:lnTo>
                  <a:lnTo>
                    <a:pt x="19370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45664" y="2433827"/>
              <a:ext cx="8868918" cy="312343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711196" y="2481072"/>
              <a:ext cx="8608060" cy="2918460"/>
            </a:xfrm>
            <a:custGeom>
              <a:avLst/>
              <a:gdLst/>
              <a:ahLst/>
              <a:cxnLst/>
              <a:rect l="l" t="t" r="r" b="b"/>
              <a:pathLst>
                <a:path w="8608060" h="2918460">
                  <a:moveTo>
                    <a:pt x="8607552" y="0"/>
                  </a:moveTo>
                  <a:lnTo>
                    <a:pt x="0" y="0"/>
                  </a:lnTo>
                  <a:lnTo>
                    <a:pt x="0" y="2918460"/>
                  </a:lnTo>
                  <a:lnTo>
                    <a:pt x="8607552" y="2918460"/>
                  </a:lnTo>
                  <a:lnTo>
                    <a:pt x="8607552" y="0"/>
                  </a:lnTo>
                  <a:close/>
                </a:path>
              </a:pathLst>
            </a:custGeom>
            <a:solidFill>
              <a:srgbClr val="091F4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593068" y="5971032"/>
              <a:ext cx="598931" cy="64924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618976" y="5996940"/>
              <a:ext cx="573024" cy="547116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424172" y="2774821"/>
            <a:ext cx="5179060" cy="2267929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 indent="10160" algn="ctr">
              <a:lnSpc>
                <a:spcPts val="3890"/>
              </a:lnSpc>
              <a:spcBef>
                <a:spcPts val="585"/>
              </a:spcBef>
            </a:pPr>
            <a:r>
              <a:rPr lang="en-US" sz="3600" spc="355" dirty="0">
                <a:solidFill>
                  <a:srgbClr val="FFFFFF"/>
                </a:solidFill>
                <a:latin typeface="Calibri"/>
                <a:cs typeface="Calibri"/>
              </a:rPr>
              <a:t>ENVIRONMENTAL GUIDELINES FOR LAND DEVELOPMENT</a:t>
            </a:r>
          </a:p>
          <a:p>
            <a:pPr algn="ctr">
              <a:lnSpc>
                <a:spcPts val="2685"/>
              </a:lnSpc>
            </a:pPr>
            <a:endParaRPr lang="en-US" sz="3600" dirty="0">
              <a:latin typeface="Calibri"/>
              <a:cs typeface="Calibri"/>
            </a:endParaRPr>
          </a:p>
          <a:p>
            <a:pPr algn="ctr">
              <a:lnSpc>
                <a:spcPts val="2685"/>
              </a:lnSpc>
            </a:pPr>
            <a:r>
              <a:rPr lang="en-US" sz="2500" spc="300" dirty="0">
                <a:solidFill>
                  <a:srgbClr val="FFFFFF"/>
                </a:solidFill>
                <a:latin typeface="Calibri"/>
                <a:cs typeface="Calibri"/>
              </a:rPr>
              <a:t>August 1, 2022</a:t>
            </a:r>
            <a:endParaRPr sz="2500" dirty="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72668" y="922019"/>
            <a:ext cx="3647440" cy="3645535"/>
            <a:chOff x="772668" y="922019"/>
            <a:chExt cx="3647440" cy="364553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72668" y="922019"/>
              <a:ext cx="3646932" cy="364540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73252" y="1022603"/>
              <a:ext cx="3450336" cy="344881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B292CB4-876F-4202-949A-C4353CA29EF2}"/>
              </a:ext>
            </a:extLst>
          </p:cNvPr>
          <p:cNvGrpSpPr/>
          <p:nvPr/>
        </p:nvGrpSpPr>
        <p:grpSpPr>
          <a:xfrm>
            <a:off x="0" y="0"/>
            <a:ext cx="1954306" cy="6858000"/>
            <a:chOff x="0" y="0"/>
            <a:chExt cx="1954306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279327-78CD-4FCB-B222-271CFCB66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1" r="57581"/>
            <a:stretch/>
          </p:blipFill>
          <p:spPr>
            <a:xfrm>
              <a:off x="1" y="0"/>
              <a:ext cx="1954305" cy="6858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994344-97CD-405C-96A7-B1DF223B54B7}"/>
                </a:ext>
              </a:extLst>
            </p:cNvPr>
            <p:cNvSpPr/>
            <p:nvPr/>
          </p:nvSpPr>
          <p:spPr>
            <a:xfrm>
              <a:off x="0" y="0"/>
              <a:ext cx="1954306" cy="6858000"/>
            </a:xfrm>
            <a:prstGeom prst="rect">
              <a:avLst/>
            </a:prstGeom>
            <a:solidFill>
              <a:schemeClr val="tx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0102A4-512F-41D7-B56D-F54DECC6CEC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506" y="477040"/>
            <a:ext cx="9198355" cy="84318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5400" spc="215" dirty="0"/>
              <a:t>Level 2 – 200 Points</a:t>
            </a:r>
            <a:endParaRPr sz="5400" spc="215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0D196-27C9-4F7A-97C8-7C55CB65F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D1AAD6-DBBE-42DF-A71B-D5224E050C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974013" y="1563688"/>
            <a:ext cx="4217987" cy="2154237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6BB287-0BF4-47D9-9859-89445E1E21E9}"/>
              </a:ext>
            </a:extLst>
          </p:cNvPr>
          <p:cNvSpPr txBox="1"/>
          <p:nvPr/>
        </p:nvSpPr>
        <p:spPr>
          <a:xfrm>
            <a:off x="6993173" y="3108387"/>
            <a:ext cx="38996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CFAFE6-0E87-5813-985E-962DCD0E1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269" y="1359633"/>
            <a:ext cx="11795760" cy="225482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81C9CCB-446E-3176-D526-0201615DEB05}"/>
              </a:ext>
            </a:extLst>
          </p:cNvPr>
          <p:cNvSpPr/>
          <p:nvPr/>
        </p:nvSpPr>
        <p:spPr>
          <a:xfrm>
            <a:off x="168269" y="4188779"/>
            <a:ext cx="11871330" cy="180860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8657E9-6A43-96AA-5471-AE664EA43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269" y="4209951"/>
            <a:ext cx="11887200" cy="1765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05A02B-DDC8-DE0E-4F94-BDAE2FFC9E70}"/>
              </a:ext>
            </a:extLst>
          </p:cNvPr>
          <p:cNvSpPr txBox="1"/>
          <p:nvPr/>
        </p:nvSpPr>
        <p:spPr>
          <a:xfrm>
            <a:off x="8204200" y="6311900"/>
            <a:ext cx="28575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Total LID = $83,000</a:t>
            </a:r>
          </a:p>
        </p:txBody>
      </p:sp>
    </p:spTree>
    <p:extLst>
      <p:ext uri="{BB962C8B-B14F-4D97-AF65-F5344CB8AC3E}">
        <p14:creationId xmlns:p14="http://schemas.microsoft.com/office/powerpoint/2010/main" val="306833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0102A4-512F-41D7-B56D-F54DECC6CEC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506" y="477040"/>
            <a:ext cx="9198355" cy="84318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5400" spc="215" dirty="0"/>
              <a:t>Level 3 – 300 Points</a:t>
            </a:r>
            <a:endParaRPr sz="5400" spc="215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ED9FA6-B22B-4AF4-9945-7E273FD9CBA4}"/>
              </a:ext>
            </a:extLst>
          </p:cNvPr>
          <p:cNvSpPr txBox="1"/>
          <p:nvPr/>
        </p:nvSpPr>
        <p:spPr>
          <a:xfrm>
            <a:off x="2323488" y="3149180"/>
            <a:ext cx="389964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6BB287-0BF4-47D9-9859-89445E1E21E9}"/>
              </a:ext>
            </a:extLst>
          </p:cNvPr>
          <p:cNvSpPr txBox="1"/>
          <p:nvPr/>
        </p:nvSpPr>
        <p:spPr>
          <a:xfrm>
            <a:off x="6993173" y="3108387"/>
            <a:ext cx="38996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97EBDF-6D28-A54D-8067-060564E19271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3DAABB-63DB-8B2A-F6A7-71A6B8A26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81B3D8-CB1F-A8A1-7624-E77CBEAD5952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CC5EF3E-2D17-55D7-6EA0-8182179DD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A723712-8B1C-D2DE-A3CA-E16AC1175D9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5D43FDC-0E47-5C01-789C-8319DEFB94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15EA19-0C0E-8557-1D49-9CB26E0F8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8989" y="1725518"/>
            <a:ext cx="7140559" cy="48924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7C6EC33-C3CE-6F3C-530F-9754A5C43BB2}"/>
              </a:ext>
            </a:extLst>
          </p:cNvPr>
          <p:cNvSpPr txBox="1"/>
          <p:nvPr/>
        </p:nvSpPr>
        <p:spPr>
          <a:xfrm>
            <a:off x="2067935" y="4711101"/>
            <a:ext cx="126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Pollinator Garden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8075C44-2920-8C99-0C80-AA7441671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6664" y="4895455"/>
            <a:ext cx="457200" cy="320298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8FBD26C-3DBB-1D22-D71E-6A7E05529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972" y="4805666"/>
            <a:ext cx="457200" cy="45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6ADF580-534A-50D7-3E7D-2E8DE5A4A31C}"/>
              </a:ext>
            </a:extLst>
          </p:cNvPr>
          <p:cNvCxnSpPr>
            <a:cxnSpLocks/>
          </p:cNvCxnSpPr>
          <p:nvPr/>
        </p:nvCxnSpPr>
        <p:spPr>
          <a:xfrm>
            <a:off x="3249249" y="4982506"/>
            <a:ext cx="4086264" cy="2376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6284BCD-6751-2E54-E413-D434C2B7B5A1}"/>
              </a:ext>
            </a:extLst>
          </p:cNvPr>
          <p:cNvSpPr txBox="1"/>
          <p:nvPr/>
        </p:nvSpPr>
        <p:spPr>
          <a:xfrm>
            <a:off x="2022123" y="2032458"/>
            <a:ext cx="1846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Tree Canopy Expansion 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62A94B2-E750-7282-8E5A-9FDE65651B61}"/>
              </a:ext>
            </a:extLst>
          </p:cNvPr>
          <p:cNvCxnSpPr>
            <a:cxnSpLocks/>
          </p:cNvCxnSpPr>
          <p:nvPr/>
        </p:nvCxnSpPr>
        <p:spPr>
          <a:xfrm>
            <a:off x="3249249" y="2536578"/>
            <a:ext cx="724321" cy="3181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F2EE9CDF-67BA-FDAA-20C1-D6B399646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888" y="2103647"/>
            <a:ext cx="457200" cy="3202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CE8E13B-364A-7F98-D565-8FB6920FAA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9249" y="2009783"/>
            <a:ext cx="457200" cy="4572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8B0DB66-5F44-770E-52EC-0BABB718C9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194" y="2035196"/>
            <a:ext cx="457200" cy="45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F13811-0848-3A75-AE23-0E75E54CC897}"/>
              </a:ext>
            </a:extLst>
          </p:cNvPr>
          <p:cNvGrpSpPr/>
          <p:nvPr/>
        </p:nvGrpSpPr>
        <p:grpSpPr>
          <a:xfrm>
            <a:off x="8003270" y="4045473"/>
            <a:ext cx="4082035" cy="2086847"/>
            <a:chOff x="8003270" y="4045473"/>
            <a:chExt cx="4082035" cy="208684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C53301E-4931-31B2-9F74-26FBC81655A9}"/>
                </a:ext>
              </a:extLst>
            </p:cNvPr>
            <p:cNvSpPr/>
            <p:nvPr/>
          </p:nvSpPr>
          <p:spPr>
            <a:xfrm>
              <a:off x="8090704" y="4045473"/>
              <a:ext cx="3994601" cy="1974234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55A1EBE-71A8-71BF-D967-3049C19A2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11525" y="4220380"/>
              <a:ext cx="871804" cy="87180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3715AFB-18BC-4AE8-EC70-53E454459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48591" y="4220380"/>
              <a:ext cx="829128" cy="823031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234591EC-2349-F8B0-C737-4D00D1BC0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67177" y="4278297"/>
              <a:ext cx="1079086" cy="75597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7242F5F-E5C4-5BBA-07BE-DA871071F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03270" y="4256959"/>
              <a:ext cx="798645" cy="798645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48F3B05-2A7D-B763-5E53-FBA01D4404AF}"/>
                </a:ext>
              </a:extLst>
            </p:cNvPr>
            <p:cNvSpPr txBox="1"/>
            <p:nvPr/>
          </p:nvSpPr>
          <p:spPr>
            <a:xfrm>
              <a:off x="8069830" y="5267090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60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AA9C208-047C-C314-308A-E91B2CEE20E4}"/>
                </a:ext>
              </a:extLst>
            </p:cNvPr>
            <p:cNvSpPr txBox="1"/>
            <p:nvPr/>
          </p:nvSpPr>
          <p:spPr>
            <a:xfrm>
              <a:off x="10022156" y="5301323"/>
              <a:ext cx="11877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110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E9DFCA1-94D3-0062-DD31-FDA80510AC8B}"/>
                </a:ext>
              </a:extLst>
            </p:cNvPr>
            <p:cNvSpPr txBox="1"/>
            <p:nvPr/>
          </p:nvSpPr>
          <p:spPr>
            <a:xfrm>
              <a:off x="11200457" y="5301323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55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52022D1-8F8D-33BE-763E-9A7544434F2B}"/>
                </a:ext>
              </a:extLst>
            </p:cNvPr>
            <p:cNvSpPr txBox="1"/>
            <p:nvPr/>
          </p:nvSpPr>
          <p:spPr>
            <a:xfrm>
              <a:off x="9099624" y="5295490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75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0936BD8-9957-A8F0-4EF4-5E294C6E32F5}"/>
              </a:ext>
            </a:extLst>
          </p:cNvPr>
          <p:cNvGrpSpPr/>
          <p:nvPr/>
        </p:nvGrpSpPr>
        <p:grpSpPr>
          <a:xfrm>
            <a:off x="9231509" y="4843975"/>
            <a:ext cx="1707216" cy="769441"/>
            <a:chOff x="9446641" y="6215069"/>
            <a:chExt cx="1707216" cy="76944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6F4B116-BF32-156D-DBF5-C8A248EA7F6D}"/>
                </a:ext>
              </a:extLst>
            </p:cNvPr>
            <p:cNvSpPr txBox="1"/>
            <p:nvPr/>
          </p:nvSpPr>
          <p:spPr>
            <a:xfrm>
              <a:off x="9446641" y="6215069"/>
              <a:ext cx="1707216" cy="769441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</a:rPr>
                <a:t>     300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6746F53-005F-3594-570E-D0BA7A3A9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8397" y="6380394"/>
              <a:ext cx="472284" cy="502208"/>
            </a:xfrm>
            <a:prstGeom prst="rect">
              <a:avLst/>
            </a:prstGeom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E7AD35CF-95CE-834F-8D08-5132CC5F5BAD}"/>
              </a:ext>
            </a:extLst>
          </p:cNvPr>
          <p:cNvSpPr txBox="1"/>
          <p:nvPr/>
        </p:nvSpPr>
        <p:spPr>
          <a:xfrm>
            <a:off x="9410702" y="1938999"/>
            <a:ext cx="263233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IMPERVIOUS SURFACE</a:t>
            </a:r>
          </a:p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Existing … 96%</a:t>
            </a:r>
          </a:p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Current … 76%</a:t>
            </a:r>
          </a:p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Level 1 … 74% </a:t>
            </a:r>
          </a:p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Level 2 … 57%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Level 3 … 55%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E4D3689-030C-47D4-1F1C-1D5575CCC426}"/>
              </a:ext>
            </a:extLst>
          </p:cNvPr>
          <p:cNvSpPr txBox="1"/>
          <p:nvPr/>
        </p:nvSpPr>
        <p:spPr>
          <a:xfrm>
            <a:off x="2034157" y="4127653"/>
            <a:ext cx="194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Low Emitting Building Materials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5A988BE1-0126-0145-44FB-BBF90E4F67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194" y="4222218"/>
            <a:ext cx="457200" cy="45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4F0B11B-2B92-D783-CC58-A3F445487A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613" y="4178057"/>
            <a:ext cx="457200" cy="453838"/>
          </a:xfrm>
          <a:prstGeom prst="rect">
            <a:avLst/>
          </a:prstGeom>
        </p:spPr>
      </p:pic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823B578-2D31-16B4-813C-5FCD097455E1}"/>
              </a:ext>
            </a:extLst>
          </p:cNvPr>
          <p:cNvCxnSpPr>
            <a:cxnSpLocks/>
          </p:cNvCxnSpPr>
          <p:nvPr/>
        </p:nvCxnSpPr>
        <p:spPr>
          <a:xfrm>
            <a:off x="3835195" y="4496229"/>
            <a:ext cx="1956955" cy="30943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68978EAD-B528-2D2C-F6D3-F163E42F1BAE}"/>
              </a:ext>
            </a:extLst>
          </p:cNvPr>
          <p:cNvSpPr txBox="1"/>
          <p:nvPr/>
        </p:nvSpPr>
        <p:spPr>
          <a:xfrm>
            <a:off x="920613" y="5357046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30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F4A9A95D-D6CF-1CB7-E6F9-0B1762884D4F}"/>
              </a:ext>
            </a:extLst>
          </p:cNvPr>
          <p:cNvSpPr txBox="1"/>
          <p:nvPr/>
        </p:nvSpPr>
        <p:spPr>
          <a:xfrm>
            <a:off x="980512" y="3276836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30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45483B-3438-205A-AE2A-AF82B69BA8EE}"/>
              </a:ext>
            </a:extLst>
          </p:cNvPr>
          <p:cNvSpPr txBox="1"/>
          <p:nvPr/>
        </p:nvSpPr>
        <p:spPr>
          <a:xfrm>
            <a:off x="764250" y="1271082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116133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0102A4-512F-41D7-B56D-F54DECC6CEC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506" y="477040"/>
            <a:ext cx="9198355" cy="689291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4400" spc="215" dirty="0"/>
              <a:t>TOTAL ENVIROMENTAL IMPACT </a:t>
            </a:r>
            <a:endParaRPr sz="4400" spc="215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6BB287-0BF4-47D9-9859-89445E1E21E9}"/>
              </a:ext>
            </a:extLst>
          </p:cNvPr>
          <p:cNvSpPr txBox="1"/>
          <p:nvPr/>
        </p:nvSpPr>
        <p:spPr>
          <a:xfrm>
            <a:off x="6993173" y="3108387"/>
            <a:ext cx="38996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D97EBDF-6D28-A54D-8067-060564E19271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3DAABB-63DB-8B2A-F6A7-71A6B8A265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81B3D8-CB1F-A8A1-7624-E77CBEAD5952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CC5EF3E-2D17-55D7-6EA0-8182179DDB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A723712-8B1C-D2DE-A3CA-E16AC1175D9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5D43FDC-0E47-5C01-789C-8319DEFB94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5ED9FA6-B22B-4AF4-9945-7E273FD9CBA4}"/>
              </a:ext>
            </a:extLst>
          </p:cNvPr>
          <p:cNvSpPr txBox="1"/>
          <p:nvPr/>
        </p:nvSpPr>
        <p:spPr>
          <a:xfrm>
            <a:off x="3981595" y="3228602"/>
            <a:ext cx="3975556" cy="45010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15EA19-0C0E-8557-1D49-9CB26E0F83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142" y="1840604"/>
            <a:ext cx="7279566" cy="47699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027F252-D862-CFD8-337A-657440DE7390}"/>
              </a:ext>
            </a:extLst>
          </p:cNvPr>
          <p:cNvSpPr txBox="1"/>
          <p:nvPr/>
        </p:nvSpPr>
        <p:spPr>
          <a:xfrm>
            <a:off x="3498582" y="1563361"/>
            <a:ext cx="1882688" cy="36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SW Detention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1502DB-25F3-FA91-2C70-39E02899A73B}"/>
              </a:ext>
            </a:extLst>
          </p:cNvPr>
          <p:cNvCxnSpPr>
            <a:cxnSpLocks/>
          </p:cNvCxnSpPr>
          <p:nvPr/>
        </p:nvCxnSpPr>
        <p:spPr>
          <a:xfrm>
            <a:off x="5097543" y="1831692"/>
            <a:ext cx="670027" cy="2745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D2813D7F-0170-9277-3B08-361573AB70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8486" y="1730413"/>
            <a:ext cx="466100" cy="31227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0DCA6CA-7496-70F9-A965-0DA5BB1FF4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131" y="1650821"/>
            <a:ext cx="466100" cy="44574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247FCA4-2F70-9816-A928-2D909A9FDC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1245" y="1626913"/>
            <a:ext cx="466100" cy="44574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661D823-0363-1D79-036C-C3AF4D909B6B}"/>
              </a:ext>
            </a:extLst>
          </p:cNvPr>
          <p:cNvCxnSpPr>
            <a:cxnSpLocks/>
          </p:cNvCxnSpPr>
          <p:nvPr/>
        </p:nvCxnSpPr>
        <p:spPr>
          <a:xfrm>
            <a:off x="5090695" y="1840604"/>
            <a:ext cx="2020986" cy="201909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7C6EC33-C3CE-6F3C-530F-9754A5C43BB2}"/>
              </a:ext>
            </a:extLst>
          </p:cNvPr>
          <p:cNvSpPr txBox="1"/>
          <p:nvPr/>
        </p:nvSpPr>
        <p:spPr>
          <a:xfrm>
            <a:off x="3624261" y="4804912"/>
            <a:ext cx="1286109" cy="63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Pollinator Garden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88075C44-2920-8C99-0C80-AA7441671D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4544" y="4931458"/>
            <a:ext cx="466100" cy="3122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8FBD26C-3DBB-1D22-D71E-6A7E05529A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9619" y="4843591"/>
            <a:ext cx="466100" cy="44574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6ADF580-534A-50D7-3E7D-2E8DE5A4A31C}"/>
              </a:ext>
            </a:extLst>
          </p:cNvPr>
          <p:cNvCxnSpPr>
            <a:cxnSpLocks/>
          </p:cNvCxnSpPr>
          <p:nvPr/>
        </p:nvCxnSpPr>
        <p:spPr>
          <a:xfrm>
            <a:off x="4925378" y="5016001"/>
            <a:ext cx="4165812" cy="2316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D6284BCD-6751-2E54-E413-D434C2B7B5A1}"/>
              </a:ext>
            </a:extLst>
          </p:cNvPr>
          <p:cNvSpPr txBox="1"/>
          <p:nvPr/>
        </p:nvSpPr>
        <p:spPr>
          <a:xfrm>
            <a:off x="3569645" y="2673641"/>
            <a:ext cx="1882688" cy="63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Tree Canopy Expansion 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62A94B2-E750-7282-8E5A-9FDE65651B61}"/>
              </a:ext>
            </a:extLst>
          </p:cNvPr>
          <p:cNvCxnSpPr>
            <a:cxnSpLocks/>
          </p:cNvCxnSpPr>
          <p:nvPr/>
        </p:nvCxnSpPr>
        <p:spPr>
          <a:xfrm>
            <a:off x="4954805" y="2960885"/>
            <a:ext cx="747392" cy="180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F2EE9CDF-67BA-FDAA-20C1-D6B399646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855" y="2864068"/>
            <a:ext cx="466100" cy="31227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CE8E13B-364A-7F98-D565-8FB6920FAA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996" y="2771923"/>
            <a:ext cx="466100" cy="44574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8B0DB66-5F44-770E-52EC-0BABB718C9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2135" y="2750693"/>
            <a:ext cx="466100" cy="44574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00936BD8-9957-A8F0-4EF4-5E294C6E32F5}"/>
              </a:ext>
            </a:extLst>
          </p:cNvPr>
          <p:cNvGrpSpPr/>
          <p:nvPr/>
        </p:nvGrpSpPr>
        <p:grpSpPr>
          <a:xfrm>
            <a:off x="2161016" y="5984313"/>
            <a:ext cx="1740451" cy="769441"/>
            <a:chOff x="9446641" y="6215069"/>
            <a:chExt cx="1707216" cy="789211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6F4B116-BF32-156D-DBF5-C8A248EA7F6D}"/>
                </a:ext>
              </a:extLst>
            </p:cNvPr>
            <p:cNvSpPr txBox="1"/>
            <p:nvPr/>
          </p:nvSpPr>
          <p:spPr>
            <a:xfrm>
              <a:off x="9446641" y="6215069"/>
              <a:ext cx="1707216" cy="789211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</a:rPr>
                <a:t>     300</a:t>
              </a: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36746F53-005F-3594-570E-D0BA7A3A9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8397" y="6380394"/>
              <a:ext cx="472284" cy="502208"/>
            </a:xfrm>
            <a:prstGeom prst="rect">
              <a:avLst/>
            </a:prstGeom>
          </p:spPr>
        </p:pic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64E9216B-B23D-7CAE-9364-E0D37883B6E0}"/>
              </a:ext>
            </a:extLst>
          </p:cNvPr>
          <p:cNvSpPr txBox="1"/>
          <p:nvPr/>
        </p:nvSpPr>
        <p:spPr>
          <a:xfrm>
            <a:off x="9813920" y="2679727"/>
            <a:ext cx="1286109" cy="630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Elec </a:t>
            </a:r>
            <a:r>
              <a:rPr lang="en-US" b="1" dirty="0" err="1">
                <a:solidFill>
                  <a:srgbClr val="FF0000"/>
                </a:solidFill>
              </a:rPr>
              <a:t>Veh</a:t>
            </a:r>
            <a:r>
              <a:rPr lang="en-US" b="1" dirty="0">
                <a:solidFill>
                  <a:srgbClr val="FF0000"/>
                </a:solidFill>
              </a:rPr>
              <a:t> Station 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BF673148-5C1F-6678-2DEC-F22DC26664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2059" y="2233980"/>
            <a:ext cx="466100" cy="44574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E72D44D-C9B5-A4D6-3081-3E77F1D149AC}"/>
              </a:ext>
            </a:extLst>
          </p:cNvPr>
          <p:cNvCxnSpPr>
            <a:cxnSpLocks/>
          </p:cNvCxnSpPr>
          <p:nvPr/>
        </p:nvCxnSpPr>
        <p:spPr>
          <a:xfrm flipH="1">
            <a:off x="8742186" y="2935295"/>
            <a:ext cx="1029761" cy="95831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extLst>
              <a:ext uri="{FF2B5EF4-FFF2-40B4-BE49-F238E27FC236}">
                <a16:creationId xmlns:a16="http://schemas.microsoft.com/office/drawing/2014/main" id="{AFADE3B3-6F04-A0B3-021F-0B63C20CA7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17439" y="2253291"/>
            <a:ext cx="466100" cy="442469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E7AD35CF-95CE-834F-8D08-5132CC5F5BAD}"/>
              </a:ext>
            </a:extLst>
          </p:cNvPr>
          <p:cNvSpPr txBox="1"/>
          <p:nvPr/>
        </p:nvSpPr>
        <p:spPr>
          <a:xfrm>
            <a:off x="9674926" y="4490770"/>
            <a:ext cx="2440640" cy="123110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>
                <a:solidFill>
                  <a:srgbClr val="FF0000"/>
                </a:solidFill>
              </a:rPr>
              <a:t>REDUCTION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41%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IMPERVIOUS SURFACE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BBD8C7F-D973-FA7F-3516-91D51AA792F8}"/>
              </a:ext>
            </a:extLst>
          </p:cNvPr>
          <p:cNvSpPr txBox="1"/>
          <p:nvPr/>
        </p:nvSpPr>
        <p:spPr>
          <a:xfrm>
            <a:off x="3507164" y="4335612"/>
            <a:ext cx="1882688" cy="36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Pervious Pavers 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30312E3-0191-95CB-D697-DCAB70689C4E}"/>
              </a:ext>
            </a:extLst>
          </p:cNvPr>
          <p:cNvCxnSpPr>
            <a:cxnSpLocks/>
          </p:cNvCxnSpPr>
          <p:nvPr/>
        </p:nvCxnSpPr>
        <p:spPr>
          <a:xfrm flipV="1">
            <a:off x="5283793" y="4470911"/>
            <a:ext cx="424777" cy="3971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>
            <a:extLst>
              <a:ext uri="{FF2B5EF4-FFF2-40B4-BE49-F238E27FC236}">
                <a16:creationId xmlns:a16="http://schemas.microsoft.com/office/drawing/2014/main" id="{4C2B8DAC-FC24-F675-A962-ACA3A20C80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224" y="3866274"/>
            <a:ext cx="466100" cy="312274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6C0D6C86-8A5F-F431-75D0-A1F9E108B9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0166" y="3775135"/>
            <a:ext cx="466100" cy="44574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4D355F58-2E38-B787-1B07-D0A3695DE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258" y="4316400"/>
            <a:ext cx="466100" cy="44574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5F9EFE0A-3409-E759-4F45-BD8CD7F2C619}"/>
              </a:ext>
            </a:extLst>
          </p:cNvPr>
          <p:cNvSpPr txBox="1"/>
          <p:nvPr/>
        </p:nvSpPr>
        <p:spPr>
          <a:xfrm>
            <a:off x="3547841" y="2088989"/>
            <a:ext cx="2020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Vehicular  Interconnect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DE40A13-39A0-60B9-2556-ABDDC4A78AC6}"/>
              </a:ext>
            </a:extLst>
          </p:cNvPr>
          <p:cNvCxnSpPr>
            <a:cxnSpLocks/>
          </p:cNvCxnSpPr>
          <p:nvPr/>
        </p:nvCxnSpPr>
        <p:spPr>
          <a:xfrm>
            <a:off x="4806756" y="2383513"/>
            <a:ext cx="688323" cy="4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FF66B350-FD2A-6219-CD9B-F10433D24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996" y="2169025"/>
            <a:ext cx="466100" cy="44574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74F4FAE-B76C-7771-F27B-B57173F400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1741" y="2147472"/>
            <a:ext cx="466100" cy="44574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299D2992-7F73-12D2-B147-5B9E796ADB72}"/>
              </a:ext>
            </a:extLst>
          </p:cNvPr>
          <p:cNvCxnSpPr>
            <a:cxnSpLocks/>
          </p:cNvCxnSpPr>
          <p:nvPr/>
        </p:nvCxnSpPr>
        <p:spPr>
          <a:xfrm flipV="1">
            <a:off x="4835999" y="5381534"/>
            <a:ext cx="2075081" cy="27300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15411716-9CBE-FB1D-A63F-42D21ED2DDB3}"/>
              </a:ext>
            </a:extLst>
          </p:cNvPr>
          <p:cNvSpPr txBox="1"/>
          <p:nvPr/>
        </p:nvSpPr>
        <p:spPr>
          <a:xfrm>
            <a:off x="3552713" y="3817969"/>
            <a:ext cx="1348066" cy="36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WQ Device   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553DC5D5-65DA-C621-18D6-4B3D865C631E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4900779" y="3806878"/>
            <a:ext cx="1109100" cy="19113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>
            <a:extLst>
              <a:ext uri="{FF2B5EF4-FFF2-40B4-BE49-F238E27FC236}">
                <a16:creationId xmlns:a16="http://schemas.microsoft.com/office/drawing/2014/main" id="{40AAA682-8F96-C0B9-6393-C46E92ED44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4996" y="4335612"/>
            <a:ext cx="466100" cy="445747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6D11BAE2-A1BB-92F5-F053-BD8C5C18AF0F}"/>
              </a:ext>
            </a:extLst>
          </p:cNvPr>
          <p:cNvSpPr txBox="1"/>
          <p:nvPr/>
        </p:nvSpPr>
        <p:spPr>
          <a:xfrm>
            <a:off x="3462561" y="3324605"/>
            <a:ext cx="1992351" cy="36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Cut Off LED Light    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1D90C2FE-7434-CB26-13BD-2C3583BB6246}"/>
              </a:ext>
            </a:extLst>
          </p:cNvPr>
          <p:cNvCxnSpPr>
            <a:cxnSpLocks/>
          </p:cNvCxnSpPr>
          <p:nvPr/>
        </p:nvCxnSpPr>
        <p:spPr>
          <a:xfrm>
            <a:off x="5283793" y="3529867"/>
            <a:ext cx="225711" cy="5860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>
            <a:extLst>
              <a:ext uri="{FF2B5EF4-FFF2-40B4-BE49-F238E27FC236}">
                <a16:creationId xmlns:a16="http://schemas.microsoft.com/office/drawing/2014/main" id="{7FAA0C0B-B4FD-EFB1-E743-A0B26F4EC1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72991" y="3321500"/>
            <a:ext cx="466100" cy="442469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249479E-FD92-62A2-CFF5-5E7D10CD18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224" y="3345861"/>
            <a:ext cx="466100" cy="31227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2E82DCD2-232D-5EDF-4E57-EBC8B9E9ACC2}"/>
              </a:ext>
            </a:extLst>
          </p:cNvPr>
          <p:cNvSpPr txBox="1"/>
          <p:nvPr/>
        </p:nvSpPr>
        <p:spPr>
          <a:xfrm>
            <a:off x="3514210" y="5488569"/>
            <a:ext cx="1348066" cy="36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Bike Racks  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8EA79CFB-11DB-C7E3-CDB9-ECFA7B19E8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5591" y="5402902"/>
            <a:ext cx="466100" cy="44574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73833164-F7B9-361A-1F83-75121C3919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45" y="5358802"/>
            <a:ext cx="466100" cy="442469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6C73AF1-75A9-0D16-3820-2D5B16C5FE0C}"/>
              </a:ext>
            </a:extLst>
          </p:cNvPr>
          <p:cNvSpPr txBox="1"/>
          <p:nvPr/>
        </p:nvSpPr>
        <p:spPr>
          <a:xfrm>
            <a:off x="9973506" y="3738541"/>
            <a:ext cx="19469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Low Emitting Building Materials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7ECFA01-6DFF-B52A-DBA5-7C29F2168A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25264" y="3395744"/>
            <a:ext cx="457200" cy="45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37DD300-45E7-504D-F24C-0D1558C4DB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1683" y="3351583"/>
            <a:ext cx="457200" cy="453838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3D866DE-A75C-154B-B140-A74618F8C51D}"/>
              </a:ext>
            </a:extLst>
          </p:cNvPr>
          <p:cNvCxnSpPr>
            <a:cxnSpLocks/>
            <a:stCxn id="72" idx="1"/>
          </p:cNvCxnSpPr>
          <p:nvPr/>
        </p:nvCxnSpPr>
        <p:spPr>
          <a:xfrm flipH="1">
            <a:off x="8651877" y="4061707"/>
            <a:ext cx="1321629" cy="83032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945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B292CB4-876F-4202-949A-C4353CA29EF2}"/>
              </a:ext>
            </a:extLst>
          </p:cNvPr>
          <p:cNvGrpSpPr/>
          <p:nvPr/>
        </p:nvGrpSpPr>
        <p:grpSpPr>
          <a:xfrm>
            <a:off x="0" y="0"/>
            <a:ext cx="1954306" cy="6858000"/>
            <a:chOff x="0" y="0"/>
            <a:chExt cx="1954306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279327-78CD-4FCB-B222-271CFCB66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1" r="57581"/>
            <a:stretch/>
          </p:blipFill>
          <p:spPr>
            <a:xfrm>
              <a:off x="1" y="0"/>
              <a:ext cx="1954305" cy="6858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994344-97CD-405C-96A7-B1DF223B54B7}"/>
                </a:ext>
              </a:extLst>
            </p:cNvPr>
            <p:cNvSpPr/>
            <p:nvPr/>
          </p:nvSpPr>
          <p:spPr>
            <a:xfrm>
              <a:off x="0" y="0"/>
              <a:ext cx="1954306" cy="6858000"/>
            </a:xfrm>
            <a:prstGeom prst="rect">
              <a:avLst/>
            </a:prstGeom>
            <a:solidFill>
              <a:schemeClr val="tx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ABC1B20-8C96-1E40-7CBA-2D2C8B515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377" y="4440362"/>
            <a:ext cx="11887200" cy="18681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4293" y="5690199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506" y="477040"/>
            <a:ext cx="9198355" cy="84318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5400" spc="215" dirty="0"/>
              <a:t>Level 3 – 300 Points</a:t>
            </a:r>
            <a:endParaRPr sz="5400" spc="215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0D196-27C9-4F7A-97C8-7C55CB65F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D1AAD6-DBBE-42DF-A71B-D5224E050C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974013" y="1563688"/>
            <a:ext cx="4217987" cy="2154237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6BB287-0BF4-47D9-9859-89445E1E21E9}"/>
              </a:ext>
            </a:extLst>
          </p:cNvPr>
          <p:cNvSpPr txBox="1"/>
          <p:nvPr/>
        </p:nvSpPr>
        <p:spPr>
          <a:xfrm>
            <a:off x="6993173" y="3108387"/>
            <a:ext cx="38996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13ABCF9-6858-2FA3-1AC7-0F6FBE37529B}"/>
              </a:ext>
            </a:extLst>
          </p:cNvPr>
          <p:cNvSpPr/>
          <p:nvPr/>
        </p:nvSpPr>
        <p:spPr>
          <a:xfrm>
            <a:off x="209377" y="4415911"/>
            <a:ext cx="11887200" cy="18681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3524FA-6FA3-C257-191E-973B940A0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71" y="145954"/>
            <a:ext cx="11796782" cy="22557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08B689-18A2-DEE2-00FA-FD3017D665CF}"/>
              </a:ext>
            </a:extLst>
          </p:cNvPr>
          <p:cNvSpPr txBox="1"/>
          <p:nvPr/>
        </p:nvSpPr>
        <p:spPr>
          <a:xfrm>
            <a:off x="8079130" y="6380960"/>
            <a:ext cx="3494436" cy="36933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Total LID = $113,000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3969C6-02BB-2F69-E81C-E9E76F04D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885" y="2548051"/>
            <a:ext cx="1188823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4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0102A4-512F-41D7-B56D-F54DECC6CEC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506" y="477040"/>
            <a:ext cx="9198355" cy="84318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5400" spc="215" dirty="0"/>
              <a:t>Incentives </a:t>
            </a:r>
            <a:endParaRPr sz="5400" spc="215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D1AAD6-DBBE-42DF-A71B-D5224E050C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974013" y="1563688"/>
            <a:ext cx="4217987" cy="2154237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ED9FA6-B22B-4AF4-9945-7E273FD9CBA4}"/>
              </a:ext>
            </a:extLst>
          </p:cNvPr>
          <p:cNvSpPr txBox="1"/>
          <p:nvPr/>
        </p:nvSpPr>
        <p:spPr>
          <a:xfrm>
            <a:off x="2323488" y="3149180"/>
            <a:ext cx="389964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6BB287-0BF4-47D9-9859-89445E1E21E9}"/>
              </a:ext>
            </a:extLst>
          </p:cNvPr>
          <p:cNvSpPr txBox="1"/>
          <p:nvPr/>
        </p:nvSpPr>
        <p:spPr>
          <a:xfrm>
            <a:off x="6993173" y="3108387"/>
            <a:ext cx="38996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CE2CB4-F088-2897-4E37-2C5859E8E912}"/>
              </a:ext>
            </a:extLst>
          </p:cNvPr>
          <p:cNvSpPr txBox="1"/>
          <p:nvPr/>
        </p:nvSpPr>
        <p:spPr>
          <a:xfrm>
            <a:off x="5509549" y="4734167"/>
            <a:ext cx="398011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Twenty Percent Height Increase</a:t>
            </a:r>
          </a:p>
          <a:p>
            <a:pPr algn="ctr"/>
            <a:r>
              <a:rPr lang="en-US" sz="2000" b="1" dirty="0"/>
              <a:t>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Ten Percent Building Increase Bonus (without min parking).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C76A0B-3804-28BD-2AF9-1CDC4F2F5E03}"/>
              </a:ext>
            </a:extLst>
          </p:cNvPr>
          <p:cNvSpPr txBox="1"/>
          <p:nvPr/>
        </p:nvSpPr>
        <p:spPr>
          <a:xfrm>
            <a:off x="5509549" y="1871907"/>
            <a:ext cx="562099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Buffer width flexibility for similarly zoned adjacent parcels. </a:t>
            </a:r>
          </a:p>
          <a:p>
            <a:pPr algn="ctr"/>
            <a:r>
              <a:rPr lang="en-US" sz="2000" b="1" dirty="0"/>
              <a:t>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Dual-use of buffer allowing the ability to account for drainage offsets.  </a:t>
            </a:r>
          </a:p>
          <a:p>
            <a:pPr algn="ctr"/>
            <a:r>
              <a:rPr lang="en-US" sz="2000" b="1" dirty="0"/>
              <a:t>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Pervious Parking Spaces with no more than twenty percent gravel parking space.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2FEDBA-CF04-3D3C-89C4-6D46D9883E65}"/>
              </a:ext>
            </a:extLst>
          </p:cNvPr>
          <p:cNvSpPr txBox="1"/>
          <p:nvPr/>
        </p:nvSpPr>
        <p:spPr>
          <a:xfrm>
            <a:off x="2575694" y="2536982"/>
            <a:ext cx="2135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LEVEL 2</a:t>
            </a:r>
          </a:p>
          <a:p>
            <a:r>
              <a:rPr lang="en-US" sz="3600" b="1" dirty="0"/>
              <a:t>OPTIONS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CCD5A8-AD8E-73F1-C35C-FFBF7AD79DF8}"/>
              </a:ext>
            </a:extLst>
          </p:cNvPr>
          <p:cNvSpPr txBox="1"/>
          <p:nvPr/>
        </p:nvSpPr>
        <p:spPr>
          <a:xfrm>
            <a:off x="2517823" y="4716760"/>
            <a:ext cx="21352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LEVEL 3 OPTIONS 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38CB31A-3CD3-C12E-2B48-D4D46626A9C4}"/>
              </a:ext>
            </a:extLst>
          </p:cNvPr>
          <p:cNvSpPr/>
          <p:nvPr/>
        </p:nvSpPr>
        <p:spPr>
          <a:xfrm>
            <a:off x="4710895" y="1944547"/>
            <a:ext cx="692161" cy="2511706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Left Brace 23">
            <a:extLst>
              <a:ext uri="{FF2B5EF4-FFF2-40B4-BE49-F238E27FC236}">
                <a16:creationId xmlns:a16="http://schemas.microsoft.com/office/drawing/2014/main" id="{9C5F0EAE-EEDF-81EE-8F54-EE12E6F59E2C}"/>
              </a:ext>
            </a:extLst>
          </p:cNvPr>
          <p:cNvSpPr/>
          <p:nvPr/>
        </p:nvSpPr>
        <p:spPr>
          <a:xfrm>
            <a:off x="4735206" y="4738125"/>
            <a:ext cx="692161" cy="1242129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253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B292CB4-876F-4202-949A-C4353CA29EF2}"/>
              </a:ext>
            </a:extLst>
          </p:cNvPr>
          <p:cNvGrpSpPr/>
          <p:nvPr/>
        </p:nvGrpSpPr>
        <p:grpSpPr>
          <a:xfrm>
            <a:off x="0" y="0"/>
            <a:ext cx="1954306" cy="6858000"/>
            <a:chOff x="0" y="0"/>
            <a:chExt cx="1954306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279327-78CD-4FCB-B222-271CFCB66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1" r="57581"/>
            <a:stretch/>
          </p:blipFill>
          <p:spPr>
            <a:xfrm>
              <a:off x="1" y="0"/>
              <a:ext cx="1954305" cy="6858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994344-97CD-405C-96A7-B1DF223B54B7}"/>
                </a:ext>
              </a:extLst>
            </p:cNvPr>
            <p:cNvSpPr/>
            <p:nvPr/>
          </p:nvSpPr>
          <p:spPr>
            <a:xfrm>
              <a:off x="0" y="0"/>
              <a:ext cx="1954306" cy="6858000"/>
            </a:xfrm>
            <a:prstGeom prst="rect">
              <a:avLst/>
            </a:prstGeom>
            <a:solidFill>
              <a:schemeClr val="tx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0102A4-512F-41D7-B56D-F54DECC6CEC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506" y="477040"/>
            <a:ext cx="9198355" cy="63500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5400" spc="215"/>
              <a:t>Next Steps</a:t>
            </a:r>
            <a:endParaRPr sz="5400" spc="215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0D196-27C9-4F7A-97C8-7C55CB65F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D1AAD6-DBBE-42DF-A71B-D5224E050C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974013" y="1563688"/>
            <a:ext cx="4217987" cy="2154237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ED9FA6-B22B-4AF4-9945-7E273FD9CBA4}"/>
              </a:ext>
            </a:extLst>
          </p:cNvPr>
          <p:cNvSpPr txBox="1"/>
          <p:nvPr/>
        </p:nvSpPr>
        <p:spPr>
          <a:xfrm>
            <a:off x="2323488" y="3149180"/>
            <a:ext cx="389964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6BB287-0BF4-47D9-9859-89445E1E21E9}"/>
              </a:ext>
            </a:extLst>
          </p:cNvPr>
          <p:cNvSpPr txBox="1"/>
          <p:nvPr/>
        </p:nvSpPr>
        <p:spPr>
          <a:xfrm>
            <a:off x="6993173" y="3108387"/>
            <a:ext cx="38996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BA17E8-54B8-45B5-A22B-326CA6D43CB1}"/>
              </a:ext>
            </a:extLst>
          </p:cNvPr>
          <p:cNvSpPr txBox="1"/>
          <p:nvPr/>
        </p:nvSpPr>
        <p:spPr>
          <a:xfrm>
            <a:off x="2765140" y="2421809"/>
            <a:ext cx="9139989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Calibri"/>
              </a:rPr>
              <a:t>Receive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Adjust program as directed.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Final presentation follow up.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ea typeface="+mn-lt"/>
                <a:cs typeface="+mn-lt"/>
              </a:rPr>
              <a:t>Draft Ordinance </a:t>
            </a:r>
          </a:p>
        </p:txBody>
      </p:sp>
    </p:spTree>
    <p:extLst>
      <p:ext uri="{BB962C8B-B14F-4D97-AF65-F5344CB8AC3E}">
        <p14:creationId xmlns:p14="http://schemas.microsoft.com/office/powerpoint/2010/main" val="2393840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3425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12192000" cy="6853555"/>
          </a:xfrm>
          <a:custGeom>
            <a:avLst/>
            <a:gdLst/>
            <a:ahLst/>
            <a:cxnLst/>
            <a:rect l="l" t="t" r="r" b="b"/>
            <a:pathLst>
              <a:path w="12192000" h="6853555">
                <a:moveTo>
                  <a:pt x="0" y="6853427"/>
                </a:moveTo>
                <a:lnTo>
                  <a:pt x="12192000" y="6853427"/>
                </a:lnTo>
                <a:lnTo>
                  <a:pt x="12192000" y="0"/>
                </a:lnTo>
                <a:lnTo>
                  <a:pt x="0" y="0"/>
                </a:lnTo>
                <a:lnTo>
                  <a:pt x="0" y="6853427"/>
                </a:lnTo>
                <a:close/>
              </a:path>
            </a:pathLst>
          </a:custGeom>
          <a:solidFill>
            <a:srgbClr val="44536A">
              <a:alpha val="7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863340" y="1196339"/>
            <a:ext cx="4460875" cy="4460875"/>
            <a:chOff x="3863340" y="1196339"/>
            <a:chExt cx="4460875" cy="446087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63340" y="1196339"/>
              <a:ext cx="4460748" cy="44607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1544" y="1304543"/>
              <a:ext cx="4248911" cy="42489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0102A4-512F-41D7-B56D-F54DECC6CEC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8400" y="400442"/>
            <a:ext cx="7796023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5400" spc="215" dirty="0"/>
              <a:t>BACKGROUND</a:t>
            </a:r>
            <a:endParaRPr sz="5400" spc="215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ACE932-41C8-45AE-98D9-6DD4D89C3AC9}"/>
              </a:ext>
            </a:extLst>
          </p:cNvPr>
          <p:cNvSpPr txBox="1"/>
          <p:nvPr/>
        </p:nvSpPr>
        <p:spPr>
          <a:xfrm>
            <a:off x="2175378" y="2598003"/>
            <a:ext cx="10047097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sz="3200" b="1" dirty="0">
              <a:ea typeface="Source Sans Pro"/>
            </a:endParaRPr>
          </a:p>
          <a:p>
            <a:endParaRPr lang="en-US" sz="1600" dirty="0">
              <a:ea typeface="Source Sans Pro" panose="020B0503030403020204" pitchFamily="34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16055-17B0-B535-22C3-ABAB8B37E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02" y="1291564"/>
            <a:ext cx="7559695" cy="36350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A5B858-1FC7-C3AC-C2D7-B297D2B6F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7356" y="1767314"/>
            <a:ext cx="7056732" cy="36198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476AA5-2AA2-4AA9-E212-4CE50CB7FC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9537" y="2292269"/>
            <a:ext cx="6790008" cy="38179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AFF766-7815-409E-717A-16CCBD901C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430" y="2704411"/>
            <a:ext cx="6690940" cy="41303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4B405A1-FD60-3DE1-5F82-3F1FFD65E7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0797" y="2818721"/>
            <a:ext cx="7681626" cy="39017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32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4749DC1-B146-4523-807E-54556DAEC49D}"/>
              </a:ext>
            </a:extLst>
          </p:cNvPr>
          <p:cNvSpPr/>
          <p:nvPr/>
        </p:nvSpPr>
        <p:spPr>
          <a:xfrm>
            <a:off x="6205245" y="1519425"/>
            <a:ext cx="4759005" cy="1803782"/>
          </a:xfrm>
          <a:prstGeom prst="roundRect">
            <a:avLst/>
          </a:prstGeom>
          <a:solidFill>
            <a:srgbClr val="42868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142B9EE9-DDFC-4C04-A2EC-81012A576B61}"/>
              </a:ext>
            </a:extLst>
          </p:cNvPr>
          <p:cNvSpPr/>
          <p:nvPr/>
        </p:nvSpPr>
        <p:spPr>
          <a:xfrm>
            <a:off x="7925625" y="2135394"/>
            <a:ext cx="3038626" cy="1187813"/>
          </a:xfrm>
          <a:prstGeom prst="roundRect">
            <a:avLst/>
          </a:prstGeom>
          <a:solidFill>
            <a:srgbClr val="42868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21227CD-49D8-4795-ABC2-8FB6409785CA}"/>
              </a:ext>
            </a:extLst>
          </p:cNvPr>
          <p:cNvGrpSpPr/>
          <p:nvPr/>
        </p:nvGrpSpPr>
        <p:grpSpPr>
          <a:xfrm>
            <a:off x="901580" y="3205257"/>
            <a:ext cx="10591089" cy="1171960"/>
            <a:chOff x="901580" y="3042303"/>
            <a:chExt cx="10591089" cy="1171960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9E4FCAD-C774-476D-BB83-B4C611FF1F92}"/>
                </a:ext>
              </a:extLst>
            </p:cNvPr>
            <p:cNvCxnSpPr/>
            <p:nvPr/>
          </p:nvCxnSpPr>
          <p:spPr>
            <a:xfrm>
              <a:off x="1042587" y="3230310"/>
              <a:ext cx="9759297" cy="0"/>
            </a:xfrm>
            <a:prstGeom prst="line">
              <a:avLst/>
            </a:prstGeom>
            <a:ln w="76200"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DB5FD32-2D44-4D2B-851F-683E222AE50C}"/>
                </a:ext>
              </a:extLst>
            </p:cNvPr>
            <p:cNvCxnSpPr>
              <a:cxnSpLocks/>
            </p:cNvCxnSpPr>
            <p:nvPr/>
          </p:nvCxnSpPr>
          <p:spPr>
            <a:xfrm>
              <a:off x="1042587" y="3042303"/>
              <a:ext cx="0" cy="37815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7B143F-EC36-4307-A50C-68649502C81C}"/>
                </a:ext>
              </a:extLst>
            </p:cNvPr>
            <p:cNvSpPr txBox="1"/>
            <p:nvPr/>
          </p:nvSpPr>
          <p:spPr>
            <a:xfrm>
              <a:off x="901580" y="3414044"/>
              <a:ext cx="269272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  <a:p>
              <a:endParaRPr lang="en-US" sz="1400" dirty="0"/>
            </a:p>
            <a:p>
              <a:r>
                <a:rPr lang="en-US" sz="1400" dirty="0"/>
                <a:t>ENVIRONMENTAL POINTS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C607E2-B8B5-4DC3-9DCC-B16FCB5B9B73}"/>
                </a:ext>
              </a:extLst>
            </p:cNvPr>
            <p:cNvSpPr txBox="1"/>
            <p:nvPr/>
          </p:nvSpPr>
          <p:spPr>
            <a:xfrm>
              <a:off x="10111098" y="3414044"/>
              <a:ext cx="1381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MAX POINTS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FC009C6-34E4-42E7-8B83-DAAE37C03C16}"/>
              </a:ext>
            </a:extLst>
          </p:cNvPr>
          <p:cNvGrpSpPr/>
          <p:nvPr/>
        </p:nvGrpSpPr>
        <p:grpSpPr>
          <a:xfrm>
            <a:off x="5831962" y="2289105"/>
            <a:ext cx="807578" cy="2070719"/>
            <a:chOff x="6357357" y="2049000"/>
            <a:chExt cx="807578" cy="2070719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756A889-D6EB-4BF6-A979-EDBB4DB0D65D}"/>
                </a:ext>
              </a:extLst>
            </p:cNvPr>
            <p:cNvCxnSpPr>
              <a:cxnSpLocks/>
            </p:cNvCxnSpPr>
            <p:nvPr/>
          </p:nvCxnSpPr>
          <p:spPr>
            <a:xfrm>
              <a:off x="6678537" y="2341548"/>
              <a:ext cx="0" cy="140578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570876C-F20F-42AD-8974-5BB1202A14D6}"/>
                </a:ext>
              </a:extLst>
            </p:cNvPr>
            <p:cNvSpPr txBox="1"/>
            <p:nvPr/>
          </p:nvSpPr>
          <p:spPr>
            <a:xfrm>
              <a:off x="6398931" y="3750387"/>
              <a:ext cx="608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200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E924058-EAB0-4457-A33B-6A4B9E3DB344}"/>
                </a:ext>
              </a:extLst>
            </p:cNvPr>
            <p:cNvSpPr txBox="1"/>
            <p:nvPr/>
          </p:nvSpPr>
          <p:spPr>
            <a:xfrm>
              <a:off x="6357357" y="2049000"/>
              <a:ext cx="8075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Level 2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2CFB562-06C5-4805-8340-6284E40314E7}"/>
              </a:ext>
            </a:extLst>
          </p:cNvPr>
          <p:cNvGrpSpPr/>
          <p:nvPr/>
        </p:nvGrpSpPr>
        <p:grpSpPr>
          <a:xfrm>
            <a:off x="7574862" y="2276763"/>
            <a:ext cx="807578" cy="2054098"/>
            <a:chOff x="7574862" y="2059491"/>
            <a:chExt cx="807578" cy="2054098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A81B221-6FFD-4E62-9D1C-BD0FAB17763C}"/>
                </a:ext>
              </a:extLst>
            </p:cNvPr>
            <p:cNvCxnSpPr>
              <a:cxnSpLocks/>
            </p:cNvCxnSpPr>
            <p:nvPr/>
          </p:nvCxnSpPr>
          <p:spPr>
            <a:xfrm>
              <a:off x="7900586" y="2341548"/>
              <a:ext cx="0" cy="140577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D588CDB-1F10-42EC-ABED-C6F850F48C63}"/>
                </a:ext>
              </a:extLst>
            </p:cNvPr>
            <p:cNvSpPr txBox="1"/>
            <p:nvPr/>
          </p:nvSpPr>
          <p:spPr>
            <a:xfrm>
              <a:off x="7646705" y="3744257"/>
              <a:ext cx="608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300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6B83F12-626C-471B-89FB-7CE72898BEA6}"/>
                </a:ext>
              </a:extLst>
            </p:cNvPr>
            <p:cNvSpPr txBox="1"/>
            <p:nvPr/>
          </p:nvSpPr>
          <p:spPr>
            <a:xfrm>
              <a:off x="7574862" y="2059491"/>
              <a:ext cx="80757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Level 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CE9B943-6C50-486F-A187-DDD5F773E8B9}"/>
              </a:ext>
            </a:extLst>
          </p:cNvPr>
          <p:cNvGrpSpPr/>
          <p:nvPr/>
        </p:nvGrpSpPr>
        <p:grpSpPr>
          <a:xfrm>
            <a:off x="3940225" y="1995305"/>
            <a:ext cx="1156978" cy="2281238"/>
            <a:chOff x="3940225" y="1832351"/>
            <a:chExt cx="1156978" cy="2281238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8A987E7-5BE2-4E5C-90B7-4D6D43E45FDC}"/>
                </a:ext>
              </a:extLst>
            </p:cNvPr>
            <p:cNvCxnSpPr>
              <a:cxnSpLocks/>
            </p:cNvCxnSpPr>
            <p:nvPr/>
          </p:nvCxnSpPr>
          <p:spPr>
            <a:xfrm>
              <a:off x="4450934" y="2341548"/>
              <a:ext cx="0" cy="144182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366D72-C7E7-4FDF-B301-2A2DF963E34A}"/>
                </a:ext>
              </a:extLst>
            </p:cNvPr>
            <p:cNvSpPr txBox="1"/>
            <p:nvPr/>
          </p:nvSpPr>
          <p:spPr>
            <a:xfrm>
              <a:off x="4172639" y="3744257"/>
              <a:ext cx="5987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100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6DB979AD-C33E-40EE-AAD7-05BF248CADB7}"/>
                </a:ext>
              </a:extLst>
            </p:cNvPr>
            <p:cNvSpPr txBox="1"/>
            <p:nvPr/>
          </p:nvSpPr>
          <p:spPr>
            <a:xfrm>
              <a:off x="3940225" y="1832351"/>
              <a:ext cx="1156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Level 1 - REQUIRED</a:t>
              </a:r>
              <a:endParaRPr lang="en-US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50C289A6-D0BF-4CCF-A08C-E17B82D2E5B1}"/>
              </a:ext>
            </a:extLst>
          </p:cNvPr>
          <p:cNvGrpSpPr/>
          <p:nvPr/>
        </p:nvGrpSpPr>
        <p:grpSpPr>
          <a:xfrm>
            <a:off x="1059392" y="2594633"/>
            <a:ext cx="3332213" cy="1441828"/>
            <a:chOff x="1059392" y="2431679"/>
            <a:chExt cx="3332213" cy="1441828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02B2CE3-0527-46A9-8C85-111CA33DBD87}"/>
                </a:ext>
              </a:extLst>
            </p:cNvPr>
            <p:cNvSpPr/>
            <p:nvPr/>
          </p:nvSpPr>
          <p:spPr>
            <a:xfrm>
              <a:off x="3584027" y="2431679"/>
              <a:ext cx="807578" cy="1441828"/>
            </a:xfrm>
            <a:prstGeom prst="rect">
              <a:avLst/>
            </a:prstGeom>
            <a:solidFill>
              <a:srgbClr val="CDC5A7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IMPACT CATEGORY 4</a:t>
              </a:r>
            </a:p>
            <a:p>
              <a:pPr algn="ctr"/>
              <a:endParaRPr lang="en-US" sz="1100" dirty="0">
                <a:solidFill>
                  <a:schemeClr val="tx1"/>
                </a:solidFill>
              </a:endParaRPr>
            </a:p>
            <a:p>
              <a:pPr algn="ctr"/>
              <a:endParaRPr lang="en-US" sz="11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25 POINTS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95533F2-26C2-40B1-8E2B-67D3AB02E380}"/>
                </a:ext>
              </a:extLst>
            </p:cNvPr>
            <p:cNvSpPr/>
            <p:nvPr/>
          </p:nvSpPr>
          <p:spPr>
            <a:xfrm>
              <a:off x="1059392" y="2431679"/>
              <a:ext cx="807578" cy="1441828"/>
            </a:xfrm>
            <a:prstGeom prst="rect">
              <a:avLst/>
            </a:prstGeom>
            <a:solidFill>
              <a:srgbClr val="B9CDE1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IMPACT CATEGORY 1</a:t>
              </a:r>
            </a:p>
            <a:p>
              <a:pPr algn="ctr"/>
              <a:endParaRPr lang="en-US" sz="1100" dirty="0">
                <a:solidFill>
                  <a:schemeClr val="tx1"/>
                </a:solidFill>
              </a:endParaRPr>
            </a:p>
            <a:p>
              <a:pPr algn="ctr"/>
              <a:endParaRPr lang="en-US" sz="11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25 POINTS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206F0A3D-DBB7-4EAA-A282-6F75A4FF195E}"/>
                </a:ext>
              </a:extLst>
            </p:cNvPr>
            <p:cNvSpPr/>
            <p:nvPr/>
          </p:nvSpPr>
          <p:spPr>
            <a:xfrm>
              <a:off x="1889046" y="2431679"/>
              <a:ext cx="807578" cy="1441828"/>
            </a:xfrm>
            <a:prstGeom prst="rect">
              <a:avLst/>
            </a:prstGeom>
            <a:solidFill>
              <a:srgbClr val="00AFAB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IMPACT CATEGORY 2</a:t>
              </a:r>
            </a:p>
            <a:p>
              <a:pPr algn="ctr"/>
              <a:endParaRPr lang="en-US" sz="1100" dirty="0">
                <a:solidFill>
                  <a:schemeClr val="tx1"/>
                </a:solidFill>
              </a:endParaRPr>
            </a:p>
            <a:p>
              <a:pPr algn="ctr"/>
              <a:endParaRPr lang="en-US" sz="11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25 POINTS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893636D-372C-4BA0-AE96-CC6E68CF9FB3}"/>
                </a:ext>
              </a:extLst>
            </p:cNvPr>
            <p:cNvSpPr/>
            <p:nvPr/>
          </p:nvSpPr>
          <p:spPr>
            <a:xfrm>
              <a:off x="2740997" y="2431679"/>
              <a:ext cx="807578" cy="1441828"/>
            </a:xfrm>
            <a:prstGeom prst="rect">
              <a:avLst/>
            </a:prstGeom>
            <a:solidFill>
              <a:srgbClr val="F6B436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IMPACT CATEGORY 3</a:t>
              </a:r>
            </a:p>
            <a:p>
              <a:pPr algn="ctr"/>
              <a:endParaRPr lang="en-US" sz="1100" dirty="0">
                <a:solidFill>
                  <a:schemeClr val="tx1"/>
                </a:solidFill>
              </a:endParaRPr>
            </a:p>
            <a:p>
              <a:pPr algn="ctr"/>
              <a:endParaRPr lang="en-US" sz="11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1100" dirty="0">
                  <a:solidFill>
                    <a:schemeClr val="tx1"/>
                  </a:solidFill>
                </a:rPr>
                <a:t>25 POINTS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2711BAF-00EC-499B-8980-6FE8E60F5940}"/>
              </a:ext>
            </a:extLst>
          </p:cNvPr>
          <p:cNvGrpSpPr/>
          <p:nvPr/>
        </p:nvGrpSpPr>
        <p:grpSpPr>
          <a:xfrm>
            <a:off x="4450934" y="4677392"/>
            <a:ext cx="6350951" cy="1773186"/>
            <a:chOff x="4450934" y="4514438"/>
            <a:chExt cx="6350951" cy="1773186"/>
          </a:xfrm>
        </p:grpSpPr>
        <p:sp>
          <p:nvSpPr>
            <p:cNvPr id="68" name="Left Brace 67">
              <a:extLst>
                <a:ext uri="{FF2B5EF4-FFF2-40B4-BE49-F238E27FC236}">
                  <a16:creationId xmlns:a16="http://schemas.microsoft.com/office/drawing/2014/main" id="{72D48828-D13C-4CB0-9844-54D25549D007}"/>
                </a:ext>
              </a:extLst>
            </p:cNvPr>
            <p:cNvSpPr/>
            <p:nvPr/>
          </p:nvSpPr>
          <p:spPr>
            <a:xfrm rot="16200000">
              <a:off x="7245082" y="1720290"/>
              <a:ext cx="762655" cy="6350951"/>
            </a:xfrm>
            <a:prstGeom prst="leftBrace">
              <a:avLst>
                <a:gd name="adj1" fmla="val 55395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DCF5EEE-FFCF-434B-BEE1-630E54BCF7D6}"/>
                </a:ext>
              </a:extLst>
            </p:cNvPr>
            <p:cNvGrpSpPr/>
            <p:nvPr/>
          </p:nvGrpSpPr>
          <p:grpSpPr>
            <a:xfrm>
              <a:off x="5980598" y="5397715"/>
              <a:ext cx="3323667" cy="889909"/>
              <a:chOff x="1059392" y="2431679"/>
              <a:chExt cx="3323667" cy="889909"/>
            </a:xfrm>
          </p:grpSpPr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6D8F23B-4448-43B4-8226-9AFDEB9BC870}"/>
                  </a:ext>
                </a:extLst>
              </p:cNvPr>
              <p:cNvSpPr/>
              <p:nvPr/>
            </p:nvSpPr>
            <p:spPr>
              <a:xfrm>
                <a:off x="3575481" y="2431679"/>
                <a:ext cx="807578" cy="889909"/>
              </a:xfrm>
              <a:prstGeom prst="rect">
                <a:avLst/>
              </a:prstGeom>
              <a:solidFill>
                <a:srgbClr val="DCD7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IMPACT CATEGORY 4</a:t>
                </a: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BAFE544-DC58-4597-AD15-2F55D25A54F4}"/>
                  </a:ext>
                </a:extLst>
              </p:cNvPr>
              <p:cNvSpPr/>
              <p:nvPr/>
            </p:nvSpPr>
            <p:spPr>
              <a:xfrm>
                <a:off x="1059392" y="2431679"/>
                <a:ext cx="809501" cy="876345"/>
              </a:xfrm>
              <a:prstGeom prst="rect">
                <a:avLst/>
              </a:prstGeom>
              <a:solidFill>
                <a:srgbClr val="B9CDE1"/>
              </a:solidFill>
              <a:ln>
                <a:solidFill>
                  <a:srgbClr val="B9CDE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  <a:highlight>
                      <a:srgbClr val="B9CDE1"/>
                    </a:highlight>
                  </a:rPr>
                  <a:t>IMPACT CATEGORY 1</a:t>
                </a: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3020A182-0672-4CAF-AF29-40E0BCEA866E}"/>
                  </a:ext>
                </a:extLst>
              </p:cNvPr>
              <p:cNvSpPr/>
              <p:nvPr/>
            </p:nvSpPr>
            <p:spPr>
              <a:xfrm>
                <a:off x="1897592" y="2431679"/>
                <a:ext cx="807578" cy="889909"/>
              </a:xfrm>
              <a:prstGeom prst="rect">
                <a:avLst/>
              </a:prstGeom>
              <a:solidFill>
                <a:srgbClr val="4DC7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IMPACT CATEGORY 2</a:t>
                </a: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1CEC9290-6D35-48C2-A982-B37FF99D8740}"/>
                  </a:ext>
                </a:extLst>
              </p:cNvPr>
              <p:cNvSpPr/>
              <p:nvPr/>
            </p:nvSpPr>
            <p:spPr>
              <a:xfrm>
                <a:off x="2732451" y="2431679"/>
                <a:ext cx="807578" cy="889909"/>
              </a:xfrm>
              <a:prstGeom prst="rect">
                <a:avLst/>
              </a:prstGeom>
              <a:solidFill>
                <a:srgbClr val="F9CB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100" dirty="0">
                    <a:solidFill>
                      <a:schemeClr val="tx1"/>
                    </a:solidFill>
                  </a:rPr>
                  <a:t>IMPACT CATEGORY 3</a:t>
                </a:r>
              </a:p>
            </p:txBody>
          </p: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74B91A9-8BD6-4652-9EEA-BEE4B87A3760}"/>
                </a:ext>
              </a:extLst>
            </p:cNvPr>
            <p:cNvSpPr txBox="1"/>
            <p:nvPr/>
          </p:nvSpPr>
          <p:spPr>
            <a:xfrm>
              <a:off x="4599027" y="4553829"/>
              <a:ext cx="56559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Points exceeding the requirement can be earned in any impact category…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5A7BCE4-AC4A-4430-AFA0-FA91CDDEE996}"/>
              </a:ext>
            </a:extLst>
          </p:cNvPr>
          <p:cNvGrpSpPr/>
          <p:nvPr/>
        </p:nvGrpSpPr>
        <p:grpSpPr>
          <a:xfrm>
            <a:off x="6205244" y="981610"/>
            <a:ext cx="4759006" cy="658310"/>
            <a:chOff x="6703284" y="818656"/>
            <a:chExt cx="4260966" cy="658310"/>
          </a:xfrm>
        </p:grpSpPr>
        <p:sp>
          <p:nvSpPr>
            <p:cNvPr id="42" name="Left Brace 41">
              <a:extLst>
                <a:ext uri="{FF2B5EF4-FFF2-40B4-BE49-F238E27FC236}">
                  <a16:creationId xmlns:a16="http://schemas.microsoft.com/office/drawing/2014/main" id="{4226E433-A749-46B8-B523-F368ECE36D51}"/>
                </a:ext>
              </a:extLst>
            </p:cNvPr>
            <p:cNvSpPr/>
            <p:nvPr/>
          </p:nvSpPr>
          <p:spPr>
            <a:xfrm rot="5400000">
              <a:off x="8666796" y="-820488"/>
              <a:ext cx="333942" cy="4260966"/>
            </a:xfrm>
            <a:prstGeom prst="leftBrace">
              <a:avLst>
                <a:gd name="adj1" fmla="val 120932"/>
                <a:gd name="adj2" fmla="val 5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FC27A39-8F5A-4446-90B1-BB869AD6E2FF}"/>
                </a:ext>
              </a:extLst>
            </p:cNvPr>
            <p:cNvSpPr txBox="1"/>
            <p:nvPr/>
          </p:nvSpPr>
          <p:spPr>
            <a:xfrm>
              <a:off x="8221391" y="818656"/>
              <a:ext cx="13005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Level 2 Incentives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B3F9FD-DA5D-4F43-808C-AE2D0E8FFB6D}"/>
              </a:ext>
            </a:extLst>
          </p:cNvPr>
          <p:cNvGrpSpPr/>
          <p:nvPr/>
        </p:nvGrpSpPr>
        <p:grpSpPr>
          <a:xfrm>
            <a:off x="7869947" y="1627218"/>
            <a:ext cx="3094303" cy="630010"/>
            <a:chOff x="7869947" y="1464264"/>
            <a:chExt cx="3094303" cy="630010"/>
          </a:xfrm>
        </p:grpSpPr>
        <p:sp>
          <p:nvSpPr>
            <p:cNvPr id="43" name="Left Brace 42">
              <a:extLst>
                <a:ext uri="{FF2B5EF4-FFF2-40B4-BE49-F238E27FC236}">
                  <a16:creationId xmlns:a16="http://schemas.microsoft.com/office/drawing/2014/main" id="{83A47624-9A25-4C9E-81F0-66010EDE1145}"/>
                </a:ext>
              </a:extLst>
            </p:cNvPr>
            <p:cNvSpPr/>
            <p:nvPr/>
          </p:nvSpPr>
          <p:spPr>
            <a:xfrm rot="5400000">
              <a:off x="9263210" y="393234"/>
              <a:ext cx="307777" cy="3094303"/>
            </a:xfrm>
            <a:prstGeom prst="leftBrace">
              <a:avLst>
                <a:gd name="adj1" fmla="val 88855"/>
                <a:gd name="adj2" fmla="val 49724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637A061-C805-4414-9455-3310086E02FB}"/>
                </a:ext>
              </a:extLst>
            </p:cNvPr>
            <p:cNvSpPr txBox="1"/>
            <p:nvPr/>
          </p:nvSpPr>
          <p:spPr>
            <a:xfrm>
              <a:off x="8871667" y="1464264"/>
              <a:ext cx="13093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Level 3 Incentives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5DA4A42-7798-4D8A-B9D9-5BE46AD3E9E9}"/>
              </a:ext>
            </a:extLst>
          </p:cNvPr>
          <p:cNvGrpSpPr/>
          <p:nvPr/>
        </p:nvGrpSpPr>
        <p:grpSpPr>
          <a:xfrm>
            <a:off x="11172825" y="5834092"/>
            <a:ext cx="893585" cy="889909"/>
            <a:chOff x="11371733" y="5811773"/>
            <a:chExt cx="573741" cy="546847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8368D39-A4B2-4736-924A-0C6FFC38B597}"/>
                </a:ext>
              </a:extLst>
            </p:cNvPr>
            <p:cNvSpPr/>
            <p:nvPr/>
          </p:nvSpPr>
          <p:spPr>
            <a:xfrm>
              <a:off x="11371733" y="5811773"/>
              <a:ext cx="573741" cy="546847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Next LT Pro Demi" panose="020B0604020202020204" pitchFamily="34" charset="0"/>
              </a:endParaRPr>
            </a:p>
          </p:txBody>
        </p:sp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3558A5A-1A2D-4FA8-BA74-9A7E4EE46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2461" y="5834092"/>
              <a:ext cx="472284" cy="5022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96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B292CB4-876F-4202-949A-C4353CA29EF2}"/>
              </a:ext>
            </a:extLst>
          </p:cNvPr>
          <p:cNvGrpSpPr/>
          <p:nvPr/>
        </p:nvGrpSpPr>
        <p:grpSpPr>
          <a:xfrm>
            <a:off x="0" y="0"/>
            <a:ext cx="1954306" cy="6858000"/>
            <a:chOff x="0" y="0"/>
            <a:chExt cx="1954306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279327-78CD-4FCB-B222-271CFCB66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1" r="57581"/>
            <a:stretch/>
          </p:blipFill>
          <p:spPr>
            <a:xfrm>
              <a:off x="1" y="0"/>
              <a:ext cx="1954305" cy="6858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994344-97CD-405C-96A7-B1DF223B54B7}"/>
                </a:ext>
              </a:extLst>
            </p:cNvPr>
            <p:cNvSpPr/>
            <p:nvPr/>
          </p:nvSpPr>
          <p:spPr>
            <a:xfrm>
              <a:off x="0" y="0"/>
              <a:ext cx="1954306" cy="6858000"/>
            </a:xfrm>
            <a:prstGeom prst="rect">
              <a:avLst/>
            </a:prstGeom>
            <a:solidFill>
              <a:schemeClr val="tx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0102A4-512F-41D7-B56D-F54DECC6CEC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87105" y="503045"/>
            <a:ext cx="9198355" cy="84318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5400" spc="215" dirty="0"/>
              <a:t>Incentive Considerations</a:t>
            </a:r>
            <a:endParaRPr sz="5400" spc="215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0D196-27C9-4F7A-97C8-7C55CB65FC7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888163" y="1577975"/>
            <a:ext cx="5303837" cy="4525963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ED9FA6-B22B-4AF4-9945-7E273FD9CBA4}"/>
              </a:ext>
            </a:extLst>
          </p:cNvPr>
          <p:cNvSpPr txBox="1"/>
          <p:nvPr/>
        </p:nvSpPr>
        <p:spPr>
          <a:xfrm>
            <a:off x="2323488" y="3149180"/>
            <a:ext cx="389964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6BB287-0BF4-47D9-9859-89445E1E21E9}"/>
              </a:ext>
            </a:extLst>
          </p:cNvPr>
          <p:cNvSpPr txBox="1"/>
          <p:nvPr/>
        </p:nvSpPr>
        <p:spPr>
          <a:xfrm>
            <a:off x="6993173" y="3108387"/>
            <a:ext cx="38996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164C5F-FE40-F173-48E0-B1FF9353FF14}"/>
              </a:ext>
            </a:extLst>
          </p:cNvPr>
          <p:cNvSpPr txBox="1"/>
          <p:nvPr/>
        </p:nvSpPr>
        <p:spPr>
          <a:xfrm>
            <a:off x="2406357" y="2394202"/>
            <a:ext cx="8368189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Buffer width flexibility for similarly zoned adjacent parcels.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Dual-use of buffer allowing the ability to account for drainage offsets. 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Pervious Parking Spaces with no more than twenty Percent Gravel Parking Space Allowance.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highlight>
                  <a:srgbClr val="FFFF00"/>
                </a:highlight>
              </a:rPr>
              <a:t>Twenty Percent </a:t>
            </a:r>
            <a:r>
              <a:rPr lang="en-US" sz="2400" dirty="0"/>
              <a:t>Height Increase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highlight>
                  <a:srgbClr val="FFFF00"/>
                </a:highlight>
              </a:rPr>
              <a:t>Ten Percent </a:t>
            </a:r>
            <a:r>
              <a:rPr lang="en-US" sz="2400" dirty="0"/>
              <a:t>Building Increase Bonus (without min parking).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CCA33E-705A-622B-73C8-04D6AC820906}"/>
              </a:ext>
            </a:extLst>
          </p:cNvPr>
          <p:cNvSpPr txBox="1"/>
          <p:nvPr/>
        </p:nvSpPr>
        <p:spPr>
          <a:xfrm>
            <a:off x="3315943" y="1636181"/>
            <a:ext cx="79992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Building on Stakeholder Feedback </a:t>
            </a:r>
          </a:p>
        </p:txBody>
      </p:sp>
    </p:spTree>
    <p:extLst>
      <p:ext uri="{BB962C8B-B14F-4D97-AF65-F5344CB8AC3E}">
        <p14:creationId xmlns:p14="http://schemas.microsoft.com/office/powerpoint/2010/main" val="332797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B292CB4-876F-4202-949A-C4353CA29EF2}"/>
              </a:ext>
            </a:extLst>
          </p:cNvPr>
          <p:cNvGrpSpPr/>
          <p:nvPr/>
        </p:nvGrpSpPr>
        <p:grpSpPr>
          <a:xfrm>
            <a:off x="0" y="0"/>
            <a:ext cx="1954306" cy="6858000"/>
            <a:chOff x="0" y="0"/>
            <a:chExt cx="1954306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279327-78CD-4FCB-B222-271CFCB66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1" r="57581"/>
            <a:stretch/>
          </p:blipFill>
          <p:spPr>
            <a:xfrm>
              <a:off x="1" y="0"/>
              <a:ext cx="1954305" cy="6858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994344-97CD-405C-96A7-B1DF223B54B7}"/>
                </a:ext>
              </a:extLst>
            </p:cNvPr>
            <p:cNvSpPr/>
            <p:nvPr/>
          </p:nvSpPr>
          <p:spPr>
            <a:xfrm>
              <a:off x="0" y="0"/>
              <a:ext cx="1954306" cy="6858000"/>
            </a:xfrm>
            <a:prstGeom prst="rect">
              <a:avLst/>
            </a:prstGeom>
            <a:solidFill>
              <a:schemeClr val="tx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0102A4-512F-41D7-B56D-F54DECC6CEC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506" y="477040"/>
            <a:ext cx="9198355" cy="84318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5400" spc="215" dirty="0"/>
              <a:t>Prototype Existing Site</a:t>
            </a:r>
            <a:endParaRPr sz="5400" spc="215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D1AAD6-DBBE-42DF-A71B-D5224E050C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974013" y="1563688"/>
            <a:ext cx="4217987" cy="2154237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ED9FA6-B22B-4AF4-9945-7E273FD9CBA4}"/>
              </a:ext>
            </a:extLst>
          </p:cNvPr>
          <p:cNvSpPr txBox="1"/>
          <p:nvPr/>
        </p:nvSpPr>
        <p:spPr>
          <a:xfrm>
            <a:off x="2323488" y="3149180"/>
            <a:ext cx="389964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6BB287-0BF4-47D9-9859-89445E1E21E9}"/>
              </a:ext>
            </a:extLst>
          </p:cNvPr>
          <p:cNvSpPr txBox="1"/>
          <p:nvPr/>
        </p:nvSpPr>
        <p:spPr>
          <a:xfrm>
            <a:off x="6993173" y="3108387"/>
            <a:ext cx="38996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BA17E8-54B8-45B5-A22B-326CA6D43CB1}"/>
              </a:ext>
            </a:extLst>
          </p:cNvPr>
          <p:cNvSpPr txBox="1"/>
          <p:nvPr/>
        </p:nvSpPr>
        <p:spPr>
          <a:xfrm>
            <a:off x="8643088" y="1673770"/>
            <a:ext cx="3599748" cy="403187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Sea Island Auto Services</a:t>
            </a:r>
          </a:p>
          <a:p>
            <a:r>
              <a:rPr lang="en-US" sz="2400" dirty="0">
                <a:cs typeface="Calibri"/>
              </a:rPr>
              <a:t>860 Coleman Blvd </a:t>
            </a:r>
          </a:p>
          <a:p>
            <a:endParaRPr lang="en-US" sz="2400" dirty="0">
              <a:cs typeface="Calibri"/>
            </a:endParaRPr>
          </a:p>
          <a:p>
            <a:r>
              <a:rPr lang="en-US" sz="2400" dirty="0">
                <a:cs typeface="Calibri"/>
              </a:rPr>
              <a:t>Site Size – 0.83 acres</a:t>
            </a:r>
          </a:p>
          <a:p>
            <a:endParaRPr lang="en-US" sz="2400" dirty="0">
              <a:cs typeface="Calibri"/>
            </a:endParaRPr>
          </a:p>
          <a:p>
            <a:pPr algn="ctr"/>
            <a:r>
              <a:rPr lang="en-US" sz="4800" b="1" dirty="0">
                <a:solidFill>
                  <a:srgbClr val="FF0000"/>
                </a:solidFill>
                <a:cs typeface="Calibri"/>
              </a:rPr>
              <a:t>96%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cs typeface="Calibri"/>
              </a:rPr>
              <a:t>EXISTING IMPERVIOUS SURFACE </a:t>
            </a:r>
          </a:p>
          <a:p>
            <a:endParaRPr lang="en-US" sz="3200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7C1EC8-F5B4-72CE-2BA4-ECC1BF24AC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05" r="8710"/>
          <a:stretch/>
        </p:blipFill>
        <p:spPr>
          <a:xfrm>
            <a:off x="2214808" y="1784276"/>
            <a:ext cx="6186791" cy="4737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26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B292CB4-876F-4202-949A-C4353CA29EF2}"/>
              </a:ext>
            </a:extLst>
          </p:cNvPr>
          <p:cNvGrpSpPr/>
          <p:nvPr/>
        </p:nvGrpSpPr>
        <p:grpSpPr>
          <a:xfrm>
            <a:off x="0" y="0"/>
            <a:ext cx="1954306" cy="6858000"/>
            <a:chOff x="0" y="0"/>
            <a:chExt cx="1954306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279327-78CD-4FCB-B222-271CFCB66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1" r="57581"/>
            <a:stretch/>
          </p:blipFill>
          <p:spPr>
            <a:xfrm>
              <a:off x="1" y="0"/>
              <a:ext cx="1954305" cy="6858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994344-97CD-405C-96A7-B1DF223B54B7}"/>
                </a:ext>
              </a:extLst>
            </p:cNvPr>
            <p:cNvSpPr/>
            <p:nvPr/>
          </p:nvSpPr>
          <p:spPr>
            <a:xfrm>
              <a:off x="0" y="0"/>
              <a:ext cx="1954306" cy="6858000"/>
            </a:xfrm>
            <a:prstGeom prst="rect">
              <a:avLst/>
            </a:prstGeom>
            <a:solidFill>
              <a:schemeClr val="tx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0102A4-512F-41D7-B56D-F54DECC6CEC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79CDB7-48CF-7BE6-862B-7F7CD0C22B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2426" y="1325089"/>
            <a:ext cx="5943600" cy="5532911"/>
          </a:xfrm>
          <a:prstGeom prst="rect">
            <a:avLst/>
          </a:prstGeom>
        </p:spPr>
      </p:pic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506" y="477040"/>
            <a:ext cx="9198355" cy="84318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5400" spc="215" dirty="0"/>
              <a:t>Current Design Standards</a:t>
            </a:r>
            <a:endParaRPr sz="5400" spc="215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3CC64E-7819-3A34-5034-C9D2D01402F5}"/>
              </a:ext>
            </a:extLst>
          </p:cNvPr>
          <p:cNvGrpSpPr/>
          <p:nvPr/>
        </p:nvGrpSpPr>
        <p:grpSpPr>
          <a:xfrm>
            <a:off x="8080404" y="4198061"/>
            <a:ext cx="3997315" cy="1934259"/>
            <a:chOff x="8080404" y="4198061"/>
            <a:chExt cx="3997315" cy="193425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A06466E-2EDD-A841-D3CA-C88F2089E0A6}"/>
                </a:ext>
              </a:extLst>
            </p:cNvPr>
            <p:cNvSpPr/>
            <p:nvPr/>
          </p:nvSpPr>
          <p:spPr>
            <a:xfrm>
              <a:off x="8146026" y="4198061"/>
              <a:ext cx="3926235" cy="177700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199A2B-B4C5-EB4C-8AFD-5215503A8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16983" y="4278297"/>
              <a:ext cx="798645" cy="79864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E14474F-862F-BA13-14E3-030A3BE40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67177" y="4278297"/>
              <a:ext cx="1079086" cy="75597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7E3FA2F-0EAC-9718-A94E-B64177499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211525" y="4220380"/>
              <a:ext cx="871804" cy="87180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6E5DEE0-CC1C-8208-F1C8-482D8F0FC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48591" y="4220380"/>
              <a:ext cx="829128" cy="82303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18816D9-7B21-B2BC-129A-163A1E6051B2}"/>
                </a:ext>
              </a:extLst>
            </p:cNvPr>
            <p:cNvSpPr txBox="1"/>
            <p:nvPr/>
          </p:nvSpPr>
          <p:spPr>
            <a:xfrm>
              <a:off x="10211525" y="5301323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490813-8914-BE4F-C89F-30BDA964B5DC}"/>
                </a:ext>
              </a:extLst>
            </p:cNvPr>
            <p:cNvSpPr txBox="1"/>
            <p:nvPr/>
          </p:nvSpPr>
          <p:spPr>
            <a:xfrm>
              <a:off x="11200457" y="5301323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148F95A-54DA-C815-D48C-D8121073458B}"/>
                </a:ext>
              </a:extLst>
            </p:cNvPr>
            <p:cNvSpPr txBox="1"/>
            <p:nvPr/>
          </p:nvSpPr>
          <p:spPr>
            <a:xfrm>
              <a:off x="9099624" y="5295490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2E1EB79-8107-7C98-28E9-FE10E7C24E12}"/>
                </a:ext>
              </a:extLst>
            </p:cNvPr>
            <p:cNvSpPr txBox="1"/>
            <p:nvPr/>
          </p:nvSpPr>
          <p:spPr>
            <a:xfrm>
              <a:off x="8080404" y="5295490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10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6A1203E-A306-876B-FB94-75E409AC8CE6}"/>
              </a:ext>
            </a:extLst>
          </p:cNvPr>
          <p:cNvSpPr txBox="1"/>
          <p:nvPr/>
        </p:nvSpPr>
        <p:spPr>
          <a:xfrm>
            <a:off x="8967177" y="1918793"/>
            <a:ext cx="26323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IMPERVIOUS SURFACE</a:t>
            </a:r>
          </a:p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Existing … 96%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Current … 76%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283C24-3F8B-61AC-6CC8-61E4A00BEBAA}"/>
              </a:ext>
            </a:extLst>
          </p:cNvPr>
          <p:cNvSpPr txBox="1"/>
          <p:nvPr/>
        </p:nvSpPr>
        <p:spPr>
          <a:xfrm>
            <a:off x="9883013" y="3044279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12054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B292CB4-876F-4202-949A-C4353CA29EF2}"/>
              </a:ext>
            </a:extLst>
          </p:cNvPr>
          <p:cNvGrpSpPr/>
          <p:nvPr/>
        </p:nvGrpSpPr>
        <p:grpSpPr>
          <a:xfrm>
            <a:off x="0" y="0"/>
            <a:ext cx="1954306" cy="6858000"/>
            <a:chOff x="0" y="0"/>
            <a:chExt cx="1954306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279327-78CD-4FCB-B222-271CFCB66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1" r="57581"/>
            <a:stretch/>
          </p:blipFill>
          <p:spPr>
            <a:xfrm>
              <a:off x="1" y="0"/>
              <a:ext cx="1954305" cy="6858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994344-97CD-405C-96A7-B1DF223B54B7}"/>
                </a:ext>
              </a:extLst>
            </p:cNvPr>
            <p:cNvSpPr/>
            <p:nvPr/>
          </p:nvSpPr>
          <p:spPr>
            <a:xfrm>
              <a:off x="0" y="0"/>
              <a:ext cx="1954306" cy="6858000"/>
            </a:xfrm>
            <a:prstGeom prst="rect">
              <a:avLst/>
            </a:prstGeom>
            <a:solidFill>
              <a:schemeClr val="tx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0102A4-512F-41D7-B56D-F54DECC6CEC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506" y="477040"/>
            <a:ext cx="9198355" cy="84318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5400" spc="215" dirty="0"/>
              <a:t>Level 1 – 100 Points</a:t>
            </a:r>
            <a:endParaRPr sz="5400" spc="215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D1AAD6-DBBE-42DF-A71B-D5224E050C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974013" y="1563688"/>
            <a:ext cx="4217987" cy="2154237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ED9FA6-B22B-4AF4-9945-7E273FD9CBA4}"/>
              </a:ext>
            </a:extLst>
          </p:cNvPr>
          <p:cNvSpPr txBox="1"/>
          <p:nvPr/>
        </p:nvSpPr>
        <p:spPr>
          <a:xfrm>
            <a:off x="2323488" y="3149180"/>
            <a:ext cx="389964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AFFAC3-2E01-0E4B-A169-051F4C8D9864}"/>
              </a:ext>
            </a:extLst>
          </p:cNvPr>
          <p:cNvSpPr txBox="1"/>
          <p:nvPr/>
        </p:nvSpPr>
        <p:spPr>
          <a:xfrm>
            <a:off x="9410702" y="1938999"/>
            <a:ext cx="26323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IMPERVIOUS SURFACE</a:t>
            </a:r>
          </a:p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Existing … 96%</a:t>
            </a:r>
          </a:p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Current … 76%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Level 1 … 74%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561E9E-F166-5BBA-C4B1-1AC4E452A077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5419240-B1A3-8420-03CA-C8458C5B51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BA203C-1957-6D36-911D-43578CBA6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9728" y="1731728"/>
            <a:ext cx="7087214" cy="489246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4B24F6-F244-0E46-EF01-785B05E481F2}"/>
              </a:ext>
            </a:extLst>
          </p:cNvPr>
          <p:cNvSpPr txBox="1"/>
          <p:nvPr/>
        </p:nvSpPr>
        <p:spPr>
          <a:xfrm>
            <a:off x="2035569" y="5060488"/>
            <a:ext cx="132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Bike Racks 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6C815D-4FBC-9689-0192-6134905EE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296" y="4990333"/>
            <a:ext cx="457200" cy="457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64F14FE-B7F6-8C2E-840F-CAB87BF3C7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5095" y="4975982"/>
            <a:ext cx="457200" cy="453838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10A09A6-C3DB-92FE-799A-485E72C67F64}"/>
              </a:ext>
            </a:extLst>
          </p:cNvPr>
          <p:cNvCxnSpPr>
            <a:stCxn id="17" idx="3"/>
          </p:cNvCxnSpPr>
          <p:nvPr/>
        </p:nvCxnSpPr>
        <p:spPr>
          <a:xfrm>
            <a:off x="3357893" y="5245154"/>
            <a:ext cx="1711818" cy="45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F81862C-6384-8E81-84EF-0AF6110707AE}"/>
              </a:ext>
            </a:extLst>
          </p:cNvPr>
          <p:cNvSpPr txBox="1"/>
          <p:nvPr/>
        </p:nvSpPr>
        <p:spPr>
          <a:xfrm>
            <a:off x="2023674" y="4390495"/>
            <a:ext cx="1322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WQ Device  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C240387-EA90-35BF-C8B2-5C88D4807FA1}"/>
              </a:ext>
            </a:extLst>
          </p:cNvPr>
          <p:cNvCxnSpPr>
            <a:cxnSpLocks/>
          </p:cNvCxnSpPr>
          <p:nvPr/>
        </p:nvCxnSpPr>
        <p:spPr>
          <a:xfrm flipV="1">
            <a:off x="3289681" y="3717925"/>
            <a:ext cx="1004527" cy="85723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9A55AAF6-575E-CA2C-956D-22ACBC97D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9007" y="4433105"/>
            <a:ext cx="457200" cy="32029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8CA9AC7-7802-9507-4772-2FCBE253F4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0098" y="4390495"/>
            <a:ext cx="457200" cy="4572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BBB095AB-DA87-C291-2578-F9094F1F67EA}"/>
              </a:ext>
            </a:extLst>
          </p:cNvPr>
          <p:cNvSpPr txBox="1"/>
          <p:nvPr/>
        </p:nvSpPr>
        <p:spPr>
          <a:xfrm>
            <a:off x="1564992" y="3535836"/>
            <a:ext cx="195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Cut Off LED Light    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73D816B-B2E0-02CE-382A-03275E438B3E}"/>
              </a:ext>
            </a:extLst>
          </p:cNvPr>
          <p:cNvCxnSpPr>
            <a:cxnSpLocks/>
          </p:cNvCxnSpPr>
          <p:nvPr/>
        </p:nvCxnSpPr>
        <p:spPr>
          <a:xfrm flipV="1">
            <a:off x="3306573" y="3552339"/>
            <a:ext cx="485371" cy="20237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0D20553A-E27C-E529-F125-2132F63BC4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2866" y="3485546"/>
            <a:ext cx="457200" cy="45383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4497C723-8F9D-6ABD-3D28-B74A2F8DAF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208" y="3551898"/>
            <a:ext cx="457200" cy="32029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1C908DF-F632-8A2A-B8CB-9375AE2A1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893" y="3523885"/>
            <a:ext cx="457200" cy="457200"/>
          </a:xfrm>
          <a:prstGeom prst="rect">
            <a:avLst/>
          </a:prstGeom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15451A07-9FB9-84ED-E146-51015A8D50CC}"/>
              </a:ext>
            </a:extLst>
          </p:cNvPr>
          <p:cNvGrpSpPr/>
          <p:nvPr/>
        </p:nvGrpSpPr>
        <p:grpSpPr>
          <a:xfrm>
            <a:off x="7865457" y="4390040"/>
            <a:ext cx="4169778" cy="1954360"/>
            <a:chOff x="7971493" y="4177960"/>
            <a:chExt cx="4169778" cy="19543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6F12D2-2978-B8CD-07C1-3042BD2E2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12465" y="4298804"/>
              <a:ext cx="798645" cy="798645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595F21B-5365-6244-6D62-DD6472FEDA6E}"/>
                </a:ext>
              </a:extLst>
            </p:cNvPr>
            <p:cNvSpPr/>
            <p:nvPr/>
          </p:nvSpPr>
          <p:spPr>
            <a:xfrm>
              <a:off x="8012465" y="4177960"/>
              <a:ext cx="4128806" cy="1819427"/>
            </a:xfrm>
            <a:prstGeom prst="rect">
              <a:avLst/>
            </a:prstGeom>
            <a:solidFill>
              <a:schemeClr val="bg2">
                <a:lumMod val="90000"/>
                <a:alpha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F618D92-CB6A-A8F7-D2FD-1D0F53257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48591" y="4220380"/>
              <a:ext cx="829128" cy="82303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B6605EF-B225-B746-50A6-E2DEFA142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003270" y="4256959"/>
              <a:ext cx="798645" cy="79864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25A595D-0C4C-AB5D-00AB-88EDDF83EAB2}"/>
                </a:ext>
              </a:extLst>
            </p:cNvPr>
            <p:cNvSpPr txBox="1"/>
            <p:nvPr/>
          </p:nvSpPr>
          <p:spPr>
            <a:xfrm>
              <a:off x="11200457" y="5301323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25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4FDF43E-3D02-35C5-4483-6119F89D5CE2}"/>
                </a:ext>
              </a:extLst>
            </p:cNvPr>
            <p:cNvSpPr txBox="1"/>
            <p:nvPr/>
          </p:nvSpPr>
          <p:spPr>
            <a:xfrm>
              <a:off x="9099624" y="5295490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25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3384CCD-39C8-6429-E0FA-BE566B57B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211525" y="4220380"/>
              <a:ext cx="871804" cy="87180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787C53B-A132-A281-E741-C34798AEAA55}"/>
                </a:ext>
              </a:extLst>
            </p:cNvPr>
            <p:cNvSpPr txBox="1"/>
            <p:nvPr/>
          </p:nvSpPr>
          <p:spPr>
            <a:xfrm>
              <a:off x="7971493" y="5291110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25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9494AAA-F839-8A8C-5E42-763FD4FACEBD}"/>
                </a:ext>
              </a:extLst>
            </p:cNvPr>
            <p:cNvSpPr txBox="1"/>
            <p:nvPr/>
          </p:nvSpPr>
          <p:spPr>
            <a:xfrm>
              <a:off x="10211525" y="5301323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25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2BE8949-2BCD-A9B6-490B-18F44655A0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7177" y="4278297"/>
              <a:ext cx="1079086" cy="755970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BA3A68AC-91D6-89F5-E86A-1980869D5112}"/>
              </a:ext>
            </a:extLst>
          </p:cNvPr>
          <p:cNvSpPr txBox="1"/>
          <p:nvPr/>
        </p:nvSpPr>
        <p:spPr>
          <a:xfrm>
            <a:off x="7664083" y="2074787"/>
            <a:ext cx="195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EV Parking Sign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0BC3D90-4075-7266-2C9E-9879CE8F1BD4}"/>
              </a:ext>
            </a:extLst>
          </p:cNvPr>
          <p:cNvCxnSpPr>
            <a:cxnSpLocks/>
          </p:cNvCxnSpPr>
          <p:nvPr/>
        </p:nvCxnSpPr>
        <p:spPr>
          <a:xfrm flipH="1">
            <a:off x="6849430" y="2444119"/>
            <a:ext cx="923299" cy="12738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>
            <a:extLst>
              <a:ext uri="{FF2B5EF4-FFF2-40B4-BE49-F238E27FC236}">
                <a16:creationId xmlns:a16="http://schemas.microsoft.com/office/drawing/2014/main" id="{B6642F88-CF4C-9364-3475-A1A57194BCD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06003" y="2485964"/>
            <a:ext cx="457200" cy="320298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DDBD5AE-2AD2-CD2E-DF0F-452DAD8B17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9093" y="2409180"/>
            <a:ext cx="457200" cy="457200"/>
          </a:xfrm>
          <a:prstGeom prst="rect">
            <a:avLst/>
          </a:prstGeom>
        </p:spPr>
      </p:pic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F0233B06-2D7C-C687-0D09-5C5A35E2686B}"/>
              </a:ext>
            </a:extLst>
          </p:cNvPr>
          <p:cNvCxnSpPr>
            <a:cxnSpLocks/>
          </p:cNvCxnSpPr>
          <p:nvPr/>
        </p:nvCxnSpPr>
        <p:spPr>
          <a:xfrm flipH="1">
            <a:off x="7376358" y="3939384"/>
            <a:ext cx="504240" cy="61799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8F7DBC92-FF2D-B381-2273-C7E18778EA1D}"/>
              </a:ext>
            </a:extLst>
          </p:cNvPr>
          <p:cNvSpPr txBox="1"/>
          <p:nvPr/>
        </p:nvSpPr>
        <p:spPr>
          <a:xfrm>
            <a:off x="7735808" y="3029659"/>
            <a:ext cx="1954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Rain Harvesting and Irrigation Conservation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63D1E39C-41AF-8B82-B6C0-6D32FAA3CE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5288" y="3506397"/>
            <a:ext cx="457200" cy="457200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2C69B016-B2FE-F1BD-D7A6-E20746820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62630" y="3499151"/>
            <a:ext cx="457200" cy="453838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id="{CA9E814D-ED60-AF44-D7CD-F930C2394CF4}"/>
              </a:ext>
            </a:extLst>
          </p:cNvPr>
          <p:cNvGrpSpPr/>
          <p:nvPr/>
        </p:nvGrpSpPr>
        <p:grpSpPr>
          <a:xfrm>
            <a:off x="9231509" y="4843975"/>
            <a:ext cx="1707216" cy="769441"/>
            <a:chOff x="9446641" y="6215069"/>
            <a:chExt cx="1707216" cy="769441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D21BCD21-F620-213E-4F0C-4556876A0FEE}"/>
                </a:ext>
              </a:extLst>
            </p:cNvPr>
            <p:cNvSpPr txBox="1"/>
            <p:nvPr/>
          </p:nvSpPr>
          <p:spPr>
            <a:xfrm>
              <a:off x="9446641" y="6215069"/>
              <a:ext cx="1707216" cy="769441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</a:rPr>
                <a:t>     100</a:t>
              </a: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4482029-2A32-F3B7-C7F2-FEDD8B2229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8397" y="6380394"/>
              <a:ext cx="472284" cy="502208"/>
            </a:xfrm>
            <a:prstGeom prst="rect">
              <a:avLst/>
            </a:prstGeom>
          </p:spPr>
        </p:pic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5F59A1D9-97C4-E8B5-704E-DCD47A9AC293}"/>
              </a:ext>
            </a:extLst>
          </p:cNvPr>
          <p:cNvSpPr txBox="1"/>
          <p:nvPr/>
        </p:nvSpPr>
        <p:spPr>
          <a:xfrm>
            <a:off x="337695" y="5309529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45ED73A-2FB6-AD7F-7F1D-FF95C8699D22}"/>
              </a:ext>
            </a:extLst>
          </p:cNvPr>
          <p:cNvSpPr txBox="1"/>
          <p:nvPr/>
        </p:nvSpPr>
        <p:spPr>
          <a:xfrm>
            <a:off x="326534" y="4190440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25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DB3A708-BB91-D310-0056-F54DCDBA5297}"/>
              </a:ext>
            </a:extLst>
          </p:cNvPr>
          <p:cNvSpPr txBox="1"/>
          <p:nvPr/>
        </p:nvSpPr>
        <p:spPr>
          <a:xfrm>
            <a:off x="491493" y="2603013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20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80F5A55-B094-2902-5599-60C068116C04}"/>
              </a:ext>
            </a:extLst>
          </p:cNvPr>
          <p:cNvSpPr txBox="1"/>
          <p:nvPr/>
        </p:nvSpPr>
        <p:spPr>
          <a:xfrm>
            <a:off x="6879696" y="1518537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10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F7495D7-EB81-F4E1-5E45-622D80FC56BB}"/>
              </a:ext>
            </a:extLst>
          </p:cNvPr>
          <p:cNvSpPr txBox="1"/>
          <p:nvPr/>
        </p:nvSpPr>
        <p:spPr>
          <a:xfrm>
            <a:off x="9804048" y="3478501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C113946-CB65-BB09-58CC-8F379CDCFBDD}"/>
              </a:ext>
            </a:extLst>
          </p:cNvPr>
          <p:cNvSpPr txBox="1"/>
          <p:nvPr/>
        </p:nvSpPr>
        <p:spPr>
          <a:xfrm>
            <a:off x="11021373" y="3180064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58328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2" grpId="0" animBg="1"/>
      <p:bldP spid="63" grpId="0" animBg="1"/>
      <p:bldP spid="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B292CB4-876F-4202-949A-C4353CA29EF2}"/>
              </a:ext>
            </a:extLst>
          </p:cNvPr>
          <p:cNvGrpSpPr/>
          <p:nvPr/>
        </p:nvGrpSpPr>
        <p:grpSpPr>
          <a:xfrm>
            <a:off x="0" y="0"/>
            <a:ext cx="1954306" cy="6858000"/>
            <a:chOff x="0" y="0"/>
            <a:chExt cx="1954306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279327-78CD-4FCB-B222-271CFCB66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1" r="57581"/>
            <a:stretch/>
          </p:blipFill>
          <p:spPr>
            <a:xfrm>
              <a:off x="1" y="0"/>
              <a:ext cx="1954305" cy="6858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994344-97CD-405C-96A7-B1DF223B54B7}"/>
                </a:ext>
              </a:extLst>
            </p:cNvPr>
            <p:cNvSpPr/>
            <p:nvPr/>
          </p:nvSpPr>
          <p:spPr>
            <a:xfrm>
              <a:off x="0" y="0"/>
              <a:ext cx="1954306" cy="6858000"/>
            </a:xfrm>
            <a:prstGeom prst="rect">
              <a:avLst/>
            </a:prstGeom>
            <a:solidFill>
              <a:schemeClr val="tx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0102A4-512F-41D7-B56D-F54DECC6CEC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506" y="477040"/>
            <a:ext cx="9198355" cy="84318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5400" spc="215" dirty="0"/>
              <a:t>Level 1 – 100 Points</a:t>
            </a:r>
            <a:endParaRPr sz="5400" spc="215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D1AAD6-DBBE-42DF-A71B-D5224E050C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974013" y="1563688"/>
            <a:ext cx="4217987" cy="2154237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6BB287-0BF4-47D9-9859-89445E1E21E9}"/>
              </a:ext>
            </a:extLst>
          </p:cNvPr>
          <p:cNvSpPr txBox="1"/>
          <p:nvPr/>
        </p:nvSpPr>
        <p:spPr>
          <a:xfrm>
            <a:off x="6993173" y="3108387"/>
            <a:ext cx="389964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400"/>
          </a:p>
          <a:p>
            <a:endParaRPr lang="en-US" sz="24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6A2374-0D41-F697-767D-47C15DAE5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2567965"/>
            <a:ext cx="11887200" cy="229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1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B292CB4-876F-4202-949A-C4353CA29EF2}"/>
              </a:ext>
            </a:extLst>
          </p:cNvPr>
          <p:cNvGrpSpPr/>
          <p:nvPr/>
        </p:nvGrpSpPr>
        <p:grpSpPr>
          <a:xfrm>
            <a:off x="0" y="0"/>
            <a:ext cx="1954306" cy="6858000"/>
            <a:chOff x="0" y="0"/>
            <a:chExt cx="1954306" cy="68580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A279327-78CD-4FCB-B222-271CFCB66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1" r="57581"/>
            <a:stretch/>
          </p:blipFill>
          <p:spPr>
            <a:xfrm>
              <a:off x="1" y="0"/>
              <a:ext cx="1954305" cy="6858000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994344-97CD-405C-96A7-B1DF223B54B7}"/>
                </a:ext>
              </a:extLst>
            </p:cNvPr>
            <p:cNvSpPr/>
            <p:nvPr/>
          </p:nvSpPr>
          <p:spPr>
            <a:xfrm>
              <a:off x="0" y="0"/>
              <a:ext cx="1954306" cy="6858000"/>
            </a:xfrm>
            <a:prstGeom prst="rect">
              <a:avLst/>
            </a:prstGeom>
            <a:solidFill>
              <a:schemeClr val="tx2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60102A4-512F-41D7-B56D-F54DECC6CECC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8930BBB-B7BA-4B96-8DDB-18A3B93A66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ED8513-1FA0-4A4F-BB97-F5245770C949}"/>
              </a:ext>
            </a:extLst>
          </p:cNvPr>
          <p:cNvGrpSpPr/>
          <p:nvPr/>
        </p:nvGrpSpPr>
        <p:grpSpPr>
          <a:xfrm>
            <a:off x="1647036" y="1177474"/>
            <a:ext cx="10021951" cy="385887"/>
            <a:chOff x="1647036" y="1177474"/>
            <a:chExt cx="10021951" cy="38588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E6E9F82-471E-4C27-B01C-5DA5AD468F20}"/>
                </a:ext>
              </a:extLst>
            </p:cNvPr>
            <p:cNvSpPr/>
            <p:nvPr/>
          </p:nvSpPr>
          <p:spPr>
            <a:xfrm>
              <a:off x="1647036" y="1309769"/>
              <a:ext cx="9810955" cy="121298"/>
            </a:xfrm>
            <a:prstGeom prst="rect">
              <a:avLst/>
            </a:prstGeom>
            <a:solidFill>
              <a:srgbClr val="091F4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08DE7CE-226F-4D37-85C5-60F227956E42}"/>
                </a:ext>
              </a:extLst>
            </p:cNvPr>
            <p:cNvGrpSpPr/>
            <p:nvPr/>
          </p:nvGrpSpPr>
          <p:grpSpPr>
            <a:xfrm>
              <a:off x="11291482" y="1177474"/>
              <a:ext cx="377505" cy="385887"/>
              <a:chOff x="11249637" y="192947"/>
              <a:chExt cx="755009" cy="813732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53E954D-C0F1-4C1C-A8F3-0131375F0687}"/>
                  </a:ext>
                </a:extLst>
              </p:cNvPr>
              <p:cNvSpPr/>
              <p:nvPr/>
            </p:nvSpPr>
            <p:spPr>
              <a:xfrm>
                <a:off x="11249637" y="192947"/>
                <a:ext cx="755009" cy="813732"/>
              </a:xfrm>
              <a:prstGeom prst="rect">
                <a:avLst/>
              </a:prstGeom>
              <a:solidFill>
                <a:srgbClr val="0E49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F4ABDD8-5C2F-4D07-A9A4-E11C9EDB0C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297127" y="258334"/>
                <a:ext cx="642264" cy="682958"/>
              </a:xfrm>
              <a:prstGeom prst="rect">
                <a:avLst/>
              </a:prstGeom>
            </p:spPr>
          </p:pic>
        </p:grpSp>
      </p:grpSp>
      <p:sp>
        <p:nvSpPr>
          <p:cNvPr id="14" name="object 2">
            <a:extLst>
              <a:ext uri="{FF2B5EF4-FFF2-40B4-BE49-F238E27FC236}">
                <a16:creationId xmlns:a16="http://schemas.microsoft.com/office/drawing/2014/main" id="{959A716E-43D7-4D63-86E4-F5FFE40E7A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38506" y="477040"/>
            <a:ext cx="9198355" cy="843180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12700">
              <a:spcBef>
                <a:spcPts val="95"/>
              </a:spcBef>
            </a:pPr>
            <a:r>
              <a:rPr lang="en-US" sz="5400" spc="215" dirty="0"/>
              <a:t>Level 2 – 200 Points</a:t>
            </a:r>
            <a:endParaRPr sz="5400" spc="215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30D196-27C9-4F7A-97C8-7C55CB65FC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BD1AAD6-DBBE-42DF-A71B-D5224E050CD0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7974013" y="1563688"/>
            <a:ext cx="4217987" cy="2154237"/>
          </a:xfrm>
        </p:spPr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7AC4516-853F-3B08-9B75-D9B074F75FDD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3943109-C745-D0F7-A1CA-8E78E3C5B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2F5D8C8-4090-53B4-8626-CD670DAE79D7}"/>
              </a:ext>
            </a:extLst>
          </p:cNvPr>
          <p:cNvSpPr/>
          <p:nvPr/>
        </p:nvSpPr>
        <p:spPr>
          <a:xfrm>
            <a:off x="11618259" y="5997388"/>
            <a:ext cx="573741" cy="546847"/>
          </a:xfrm>
          <a:prstGeom prst="rect">
            <a:avLst/>
          </a:prstGeom>
          <a:solidFill>
            <a:srgbClr val="091F4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venir Next LT Pro Demi" panose="020B0604020202020204" pitchFamily="34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C65F44-34BE-1FFB-B54F-812972313C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987" y="6019707"/>
            <a:ext cx="472284" cy="502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2386F-9413-2380-4872-BD7D2F7DA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034" y="1688214"/>
            <a:ext cx="7148179" cy="490008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45B791E-0BF1-4BAE-C630-FE80B80BBD77}"/>
              </a:ext>
            </a:extLst>
          </p:cNvPr>
          <p:cNvSpPr txBox="1"/>
          <p:nvPr/>
        </p:nvSpPr>
        <p:spPr>
          <a:xfrm>
            <a:off x="1501578" y="4471615"/>
            <a:ext cx="1846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Pervious Pavers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26026D5B-B859-F9F2-EF8F-837E72BF8992}"/>
              </a:ext>
            </a:extLst>
          </p:cNvPr>
          <p:cNvCxnSpPr>
            <a:cxnSpLocks/>
          </p:cNvCxnSpPr>
          <p:nvPr/>
        </p:nvCxnSpPr>
        <p:spPr>
          <a:xfrm flipV="1">
            <a:off x="3171463" y="4575161"/>
            <a:ext cx="846023" cy="1125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D7C795B0-3518-2D8F-89C4-C84A873234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08" y="4402854"/>
            <a:ext cx="457200" cy="4572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1B8616E-E926-9D64-3381-FC99840A0C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747" y="4427681"/>
            <a:ext cx="457200" cy="45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A78DACB-FF29-DF5C-922A-B985C1F666B1}"/>
              </a:ext>
            </a:extLst>
          </p:cNvPr>
          <p:cNvSpPr txBox="1"/>
          <p:nvPr/>
        </p:nvSpPr>
        <p:spPr>
          <a:xfrm>
            <a:off x="1608586" y="2722188"/>
            <a:ext cx="1982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Vehicular  Interconnection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449898-2097-2D24-10AC-A37EC02F52F9}"/>
              </a:ext>
            </a:extLst>
          </p:cNvPr>
          <p:cNvCxnSpPr>
            <a:cxnSpLocks/>
          </p:cNvCxnSpPr>
          <p:nvPr/>
        </p:nvCxnSpPr>
        <p:spPr>
          <a:xfrm flipV="1">
            <a:off x="3171463" y="2282839"/>
            <a:ext cx="636608" cy="65784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>
            <a:extLst>
              <a:ext uri="{FF2B5EF4-FFF2-40B4-BE49-F238E27FC236}">
                <a16:creationId xmlns:a16="http://schemas.microsoft.com/office/drawing/2014/main" id="{7C08C1DF-2195-9686-CA83-0440A38CD1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274" y="2674814"/>
            <a:ext cx="457200" cy="4572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69A74F3-5CE2-5BD8-D1AA-99A26C364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747" y="2680616"/>
            <a:ext cx="457200" cy="45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EF7CAE1-C2B5-53DC-37C4-7BA9E55B10BE}"/>
              </a:ext>
            </a:extLst>
          </p:cNvPr>
          <p:cNvGrpSpPr/>
          <p:nvPr/>
        </p:nvGrpSpPr>
        <p:grpSpPr>
          <a:xfrm>
            <a:off x="7971493" y="3939384"/>
            <a:ext cx="4106226" cy="2192936"/>
            <a:chOff x="7971493" y="3939384"/>
            <a:chExt cx="4106226" cy="219293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569B173-1D06-13A8-E5C8-39D9BD0388EA}"/>
                </a:ext>
              </a:extLst>
            </p:cNvPr>
            <p:cNvSpPr/>
            <p:nvPr/>
          </p:nvSpPr>
          <p:spPr>
            <a:xfrm>
              <a:off x="8003270" y="3939384"/>
              <a:ext cx="4068991" cy="2080323"/>
            </a:xfrm>
            <a:prstGeom prst="rect">
              <a:avLst/>
            </a:prstGeom>
            <a:solidFill>
              <a:srgbClr val="F0F0F0">
                <a:alpha val="50000"/>
              </a:srgb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BE0C8C8-534F-5629-D9A2-08E1E75C7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211525" y="4220380"/>
              <a:ext cx="871804" cy="87180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D41D5C-21FA-80D1-A9B6-DBFCAF8431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48591" y="4220380"/>
              <a:ext cx="829128" cy="823031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94B93CE-CCC3-7295-EB22-B2BCC9213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03270" y="4256959"/>
              <a:ext cx="798645" cy="79864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CEB2759-29AB-C783-7ED9-FE717C051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967177" y="4278297"/>
              <a:ext cx="1079086" cy="75597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767162A-CFAF-067F-3372-7E9DF24C9861}"/>
                </a:ext>
              </a:extLst>
            </p:cNvPr>
            <p:cNvSpPr txBox="1"/>
            <p:nvPr/>
          </p:nvSpPr>
          <p:spPr>
            <a:xfrm>
              <a:off x="10211525" y="5301323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70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D27D56-1A74-EC1C-4973-590650602B5C}"/>
                </a:ext>
              </a:extLst>
            </p:cNvPr>
            <p:cNvSpPr txBox="1"/>
            <p:nvPr/>
          </p:nvSpPr>
          <p:spPr>
            <a:xfrm>
              <a:off x="11200457" y="5301323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40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75C2345-05FE-D290-F5E7-B752FC9F29E8}"/>
                </a:ext>
              </a:extLst>
            </p:cNvPr>
            <p:cNvSpPr txBox="1"/>
            <p:nvPr/>
          </p:nvSpPr>
          <p:spPr>
            <a:xfrm>
              <a:off x="9099624" y="5295490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50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6AFF259-9174-4796-43B0-D656B0F030A6}"/>
                </a:ext>
              </a:extLst>
            </p:cNvPr>
            <p:cNvSpPr txBox="1"/>
            <p:nvPr/>
          </p:nvSpPr>
          <p:spPr>
            <a:xfrm>
              <a:off x="7971493" y="5291110"/>
              <a:ext cx="8718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/>
                <a:t>55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2891BBB-8268-CD5A-1283-AF84D159B181}"/>
              </a:ext>
            </a:extLst>
          </p:cNvPr>
          <p:cNvGrpSpPr/>
          <p:nvPr/>
        </p:nvGrpSpPr>
        <p:grpSpPr>
          <a:xfrm>
            <a:off x="9231509" y="4843975"/>
            <a:ext cx="1707216" cy="769441"/>
            <a:chOff x="9446641" y="6215069"/>
            <a:chExt cx="1707216" cy="769441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37DEA33-6ABF-12DC-486A-9A76C8A44071}"/>
                </a:ext>
              </a:extLst>
            </p:cNvPr>
            <p:cNvSpPr txBox="1"/>
            <p:nvPr/>
          </p:nvSpPr>
          <p:spPr>
            <a:xfrm>
              <a:off x="9446641" y="6215069"/>
              <a:ext cx="1707216" cy="769441"/>
            </a:xfrm>
            <a:prstGeom prst="rect">
              <a:avLst/>
            </a:prstGeom>
            <a:solidFill>
              <a:srgbClr val="002060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rgbClr val="FFFF00"/>
                  </a:solidFill>
                </a:rPr>
                <a:t>     215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9C91378B-B244-593A-9DF5-A1B935889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8397" y="6380394"/>
              <a:ext cx="472284" cy="502208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59EE962D-1905-8A4F-68B1-772CAE2B8ECC}"/>
              </a:ext>
            </a:extLst>
          </p:cNvPr>
          <p:cNvSpPr txBox="1"/>
          <p:nvPr/>
        </p:nvSpPr>
        <p:spPr>
          <a:xfrm>
            <a:off x="9410702" y="1938999"/>
            <a:ext cx="26323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IMPERVIOUS SURFACE</a:t>
            </a:r>
          </a:p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Existing … 96%</a:t>
            </a:r>
          </a:p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Current … 76%</a:t>
            </a:r>
          </a:p>
          <a:p>
            <a:pPr algn="ctr"/>
            <a:r>
              <a:rPr lang="en-US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Level 1 … 74%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Level 2 … 57%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BEAAB85-A5F2-C3CF-B33F-E440BFE3F8BF}"/>
              </a:ext>
            </a:extLst>
          </p:cNvPr>
          <p:cNvSpPr txBox="1"/>
          <p:nvPr/>
        </p:nvSpPr>
        <p:spPr>
          <a:xfrm>
            <a:off x="1926738" y="4979545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70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7F8884-0241-3FBD-FA49-E853A51577C6}"/>
              </a:ext>
            </a:extLst>
          </p:cNvPr>
          <p:cNvSpPr txBox="1"/>
          <p:nvPr/>
        </p:nvSpPr>
        <p:spPr>
          <a:xfrm>
            <a:off x="2032947" y="3328322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20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08351EB-9531-0FDD-282D-4CCBC5FFD4F1}"/>
              </a:ext>
            </a:extLst>
          </p:cNvPr>
          <p:cNvSpPr txBox="1"/>
          <p:nvPr/>
        </p:nvSpPr>
        <p:spPr>
          <a:xfrm>
            <a:off x="8044442" y="2586202"/>
            <a:ext cx="126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Elec </a:t>
            </a:r>
            <a:r>
              <a:rPr lang="en-US" b="1" dirty="0" err="1">
                <a:solidFill>
                  <a:srgbClr val="FF0000"/>
                </a:solidFill>
              </a:rPr>
              <a:t>Veh</a:t>
            </a:r>
            <a:r>
              <a:rPr lang="en-US" b="1" dirty="0">
                <a:solidFill>
                  <a:srgbClr val="FF0000"/>
                </a:solidFill>
              </a:rPr>
              <a:t> Station 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199DDB7F-7732-7D3B-046B-4AB9FAF91D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2998" y="2129002"/>
            <a:ext cx="457200" cy="4572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674FCBA-37E8-8398-7164-0A6BA69A74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8346" y="2148809"/>
            <a:ext cx="457200" cy="45383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F882ABCD-9F27-7B4B-89F4-4999F800BC15}"/>
              </a:ext>
            </a:extLst>
          </p:cNvPr>
          <p:cNvSpPr txBox="1"/>
          <p:nvPr/>
        </p:nvSpPr>
        <p:spPr>
          <a:xfrm>
            <a:off x="8220342" y="3160331"/>
            <a:ext cx="822960" cy="769441"/>
          </a:xfrm>
          <a:prstGeom prst="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FF00"/>
                </a:solidFill>
              </a:rPr>
              <a:t>25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E7129BB9-95B7-5EDA-D31C-9C5D2AB5FE74}"/>
              </a:ext>
            </a:extLst>
          </p:cNvPr>
          <p:cNvCxnSpPr>
            <a:cxnSpLocks/>
          </p:cNvCxnSpPr>
          <p:nvPr/>
        </p:nvCxnSpPr>
        <p:spPr>
          <a:xfrm flipH="1">
            <a:off x="6993173" y="2940682"/>
            <a:ext cx="1029825" cy="8905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6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7" grpId="0" animBg="1"/>
      <p:bldP spid="5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E6829FE8ED7C419B55E210A138BFB6" ma:contentTypeVersion="2" ma:contentTypeDescription="Create a new document." ma:contentTypeScope="" ma:versionID="ff542fa4a12deafa95453673f4c59826">
  <xsd:schema xmlns:xsd="http://www.w3.org/2001/XMLSchema" xmlns:xs="http://www.w3.org/2001/XMLSchema" xmlns:p="http://schemas.microsoft.com/office/2006/metadata/properties" xmlns:ns2="de7d698d-2462-4e5f-912a-a982c0f6e6b6" targetNamespace="http://schemas.microsoft.com/office/2006/metadata/properties" ma:root="true" ma:fieldsID="8264f8a15c0e643568a9555733327ca4" ns2:_="">
    <xsd:import namespace="de7d698d-2462-4e5f-912a-a982c0f6e6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7d698d-2462-4e5f-912a-a982c0f6e6b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9D09C4-4220-4AF1-85BD-91AC5A505DB1}">
  <ds:schemaRefs>
    <ds:schemaRef ds:uri="de7d698d-2462-4e5f-912a-a982c0f6e6b6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15132CC3-F8CC-4A30-892B-B493FADFD66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3B49F0-44F6-4170-B4AF-F9C3CC246EEC}">
  <ds:schemaRefs>
    <ds:schemaRef ds:uri="de7d698d-2462-4e5f-912a-a982c0f6e6b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1984</TotalTime>
  <Words>503</Words>
  <Application>Microsoft Office PowerPoint</Application>
  <PresentationFormat>Widescreen</PresentationFormat>
  <Paragraphs>196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Avenir Next LT Pro Demi</vt:lpstr>
      <vt:lpstr>Calibri</vt:lpstr>
      <vt:lpstr>Office Theme</vt:lpstr>
      <vt:lpstr>PowerPoint Presentation</vt:lpstr>
      <vt:lpstr>BACKGROUND</vt:lpstr>
      <vt:lpstr>PowerPoint Presentation</vt:lpstr>
      <vt:lpstr>Incentive Considerations</vt:lpstr>
      <vt:lpstr>Prototype Existing Site</vt:lpstr>
      <vt:lpstr>Current Design Standards</vt:lpstr>
      <vt:lpstr>Level 1 – 100 Points</vt:lpstr>
      <vt:lpstr>Level 1 – 100 Points</vt:lpstr>
      <vt:lpstr>Level 2 – 200 Points</vt:lpstr>
      <vt:lpstr>Level 2 – 200 Points</vt:lpstr>
      <vt:lpstr>Level 3 – 300 Points</vt:lpstr>
      <vt:lpstr>TOTAL ENVIROMENTAL IMPACT </vt:lpstr>
      <vt:lpstr>Level 3 – 300 Points</vt:lpstr>
      <vt:lpstr>Incentives </vt:lpstr>
      <vt:lpstr>Next Steps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DATE</dc:title>
  <dc:creator>Eric LaFontaine</dc:creator>
  <cp:lastModifiedBy>Kevin Mitchell</cp:lastModifiedBy>
  <cp:revision>23</cp:revision>
  <cp:lastPrinted>2022-07-31T18:07:35Z</cp:lastPrinted>
  <dcterms:created xsi:type="dcterms:W3CDTF">2021-10-20T10:21:07Z</dcterms:created>
  <dcterms:modified xsi:type="dcterms:W3CDTF">2022-07-31T18:36:00Z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2021-10-18T00:00:00Z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2021-10-20T00:00:00Z</vt:filetime>
  </property>
  <property fmtid="{D5CDD505-2E9C-101B-9397-08002B2CF9AE}" pid="5" name="ContentTypeId">
    <vt:lpwstr>0x0101003CE6829FE8ED7C419B55E210A138BFB6</vt:lpwstr>
  </property>
</Properties>
</file>