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9" r:id="rId6"/>
    <p:sldId id="257" r:id="rId7"/>
    <p:sldId id="258" r:id="rId8"/>
    <p:sldId id="261" r:id="rId9"/>
    <p:sldId id="266" r:id="rId10"/>
    <p:sldId id="265" r:id="rId11"/>
    <p:sldId id="264" r:id="rId12"/>
    <p:sldId id="263" r:id="rId13"/>
    <p:sldId id="262" r:id="rId14"/>
    <p:sldId id="26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DED18F-B2D2-6BA3-D28F-AE2058D9B8CB}" v="307" dt="2026-08-10T18:25:16.455"/>
    <p1510:client id="{A3A400A4-4A4D-4008-95D2-DF0A40DCE5CD}" v="59" dt="2026-08-10T18:30:00.9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93" d="100"/>
          <a:sy n="93" d="100"/>
        </p:scale>
        <p:origin x="77"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AB308E-ACBB-44C5-BE27-3EE3EAEA23B0}"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33725104-8DD0-45D8-AB93-63AC8ED6A1E3}">
      <dgm:prSet/>
      <dgm:spPr/>
      <dgm:t>
        <a:bodyPr/>
        <a:lstStyle/>
        <a:p>
          <a:pPr>
            <a:defRPr b="1"/>
          </a:pPr>
          <a:r>
            <a:rPr lang="en-US"/>
            <a:t>8 Aug. 2026</a:t>
          </a:r>
        </a:p>
      </dgm:t>
    </dgm:pt>
    <dgm:pt modelId="{86F634A7-8E94-4EC1-8ECF-19B87BC849D3}" type="parTrans" cxnId="{DC39ADDC-5143-4730-8639-28FB617932F7}">
      <dgm:prSet/>
      <dgm:spPr/>
      <dgm:t>
        <a:bodyPr/>
        <a:lstStyle/>
        <a:p>
          <a:endParaRPr lang="en-US"/>
        </a:p>
      </dgm:t>
    </dgm:pt>
    <dgm:pt modelId="{15E25B12-1150-4989-8C8F-D4E82C00B1CF}" type="sibTrans" cxnId="{DC39ADDC-5143-4730-8639-28FB617932F7}">
      <dgm:prSet/>
      <dgm:spPr/>
      <dgm:t>
        <a:bodyPr/>
        <a:lstStyle/>
        <a:p>
          <a:endParaRPr lang="en-US"/>
        </a:p>
      </dgm:t>
    </dgm:pt>
    <dgm:pt modelId="{74CA8D98-9937-4A05-A6A2-91A7AEE765D3}">
      <dgm:prSet/>
      <dgm:spPr/>
      <dgm:t>
        <a:bodyPr/>
        <a:lstStyle/>
        <a:p>
          <a:r>
            <a:rPr lang="en-US" dirty="0"/>
            <a:t>6 arrests- 5 for Loitering and one for Open Container and Loitering.</a:t>
          </a:r>
        </a:p>
      </dgm:t>
    </dgm:pt>
    <dgm:pt modelId="{50FB323C-6187-46F6-860A-A2D8FFDEF550}" type="parTrans" cxnId="{8FA08BAD-522B-4B9E-84D4-95977BA656ED}">
      <dgm:prSet/>
      <dgm:spPr/>
      <dgm:t>
        <a:bodyPr/>
        <a:lstStyle/>
        <a:p>
          <a:endParaRPr lang="en-US"/>
        </a:p>
      </dgm:t>
    </dgm:pt>
    <dgm:pt modelId="{A382812C-B051-4358-AF55-9DB3E104ECDF}" type="sibTrans" cxnId="{8FA08BAD-522B-4B9E-84D4-95977BA656ED}">
      <dgm:prSet/>
      <dgm:spPr/>
      <dgm:t>
        <a:bodyPr/>
        <a:lstStyle/>
        <a:p>
          <a:endParaRPr lang="en-US"/>
        </a:p>
      </dgm:t>
    </dgm:pt>
    <dgm:pt modelId="{589C2B91-2D66-412F-A591-7C8C56DFD3B8}">
      <dgm:prSet/>
      <dgm:spPr/>
      <dgm:t>
        <a:bodyPr/>
        <a:lstStyle/>
        <a:p>
          <a:pPr>
            <a:defRPr b="1"/>
          </a:pPr>
          <a:r>
            <a:rPr lang="en-US"/>
            <a:t>9 Aug. 2026</a:t>
          </a:r>
        </a:p>
      </dgm:t>
    </dgm:pt>
    <dgm:pt modelId="{2BAD5B1D-48FE-48CB-90B4-A39C349FC878}" type="parTrans" cxnId="{F19355D2-AE32-4D14-BC09-82DF92FB6D13}">
      <dgm:prSet/>
      <dgm:spPr/>
      <dgm:t>
        <a:bodyPr/>
        <a:lstStyle/>
        <a:p>
          <a:endParaRPr lang="en-US"/>
        </a:p>
      </dgm:t>
    </dgm:pt>
    <dgm:pt modelId="{40FE3257-68F7-458C-8B3B-7120812778AC}" type="sibTrans" cxnId="{F19355D2-AE32-4D14-BC09-82DF92FB6D13}">
      <dgm:prSet/>
      <dgm:spPr/>
      <dgm:t>
        <a:bodyPr/>
        <a:lstStyle/>
        <a:p>
          <a:endParaRPr lang="en-US"/>
        </a:p>
      </dgm:t>
    </dgm:pt>
    <dgm:pt modelId="{B0837D4F-BCF0-47F2-B3BF-EB0062B2A1FC}">
      <dgm:prSet/>
      <dgm:spPr/>
      <dgm:t>
        <a:bodyPr/>
        <a:lstStyle/>
        <a:p>
          <a:r>
            <a:rPr lang="en-US" dirty="0"/>
            <a:t>8 arrests - 7 for Loitering </a:t>
          </a:r>
          <a:r>
            <a:rPr lang="en-US"/>
            <a:t>and one for Pedestrian in Highway.</a:t>
          </a:r>
        </a:p>
      </dgm:t>
    </dgm:pt>
    <dgm:pt modelId="{A068D711-83B2-4465-A491-07A0040BF30B}" type="parTrans" cxnId="{FA5D37EB-15E9-4193-B3B6-83DF30259442}">
      <dgm:prSet/>
      <dgm:spPr/>
      <dgm:t>
        <a:bodyPr/>
        <a:lstStyle/>
        <a:p>
          <a:endParaRPr lang="en-US"/>
        </a:p>
      </dgm:t>
    </dgm:pt>
    <dgm:pt modelId="{C7166936-9BB4-4FD0-B65B-C4C081E68A05}" type="sibTrans" cxnId="{FA5D37EB-15E9-4193-B3B6-83DF30259442}">
      <dgm:prSet/>
      <dgm:spPr/>
      <dgm:t>
        <a:bodyPr/>
        <a:lstStyle/>
        <a:p>
          <a:endParaRPr lang="en-US"/>
        </a:p>
      </dgm:t>
    </dgm:pt>
    <dgm:pt modelId="{466B8FE2-3EF3-4248-B53D-0D5EF62FE04B}" type="pres">
      <dgm:prSet presAssocID="{5DAB308E-ACBB-44C5-BE27-3EE3EAEA23B0}" presName="root" presStyleCnt="0">
        <dgm:presLayoutVars>
          <dgm:chMax/>
          <dgm:chPref/>
          <dgm:animLvl val="lvl"/>
        </dgm:presLayoutVars>
      </dgm:prSet>
      <dgm:spPr/>
    </dgm:pt>
    <dgm:pt modelId="{95CD75E5-2183-4F42-8D96-A7BC8A778AEA}" type="pres">
      <dgm:prSet presAssocID="{5DAB308E-ACBB-44C5-BE27-3EE3EAEA23B0}" presName="divider" presStyleLbl="node1" presStyleIdx="0" presStyleCnt="1"/>
      <dgm:spPr/>
    </dgm:pt>
    <dgm:pt modelId="{E6CA881A-AC7D-4AFD-A4E1-800215789812}" type="pres">
      <dgm:prSet presAssocID="{5DAB308E-ACBB-44C5-BE27-3EE3EAEA23B0}" presName="nodes" presStyleCnt="0">
        <dgm:presLayoutVars>
          <dgm:chMax/>
          <dgm:chPref/>
          <dgm:animLvl val="lvl"/>
        </dgm:presLayoutVars>
      </dgm:prSet>
      <dgm:spPr/>
    </dgm:pt>
    <dgm:pt modelId="{02ACEE62-8259-41EF-9738-A9EAD5EBB4D5}" type="pres">
      <dgm:prSet presAssocID="{33725104-8DD0-45D8-AB93-63AC8ED6A1E3}" presName="composite" presStyleCnt="0"/>
      <dgm:spPr/>
    </dgm:pt>
    <dgm:pt modelId="{A20DE060-25CE-4D5F-AE7C-DC6CAFBA8192}" type="pres">
      <dgm:prSet presAssocID="{33725104-8DD0-45D8-AB93-63AC8ED6A1E3}" presName="L1TextContainer" presStyleLbl="revTx" presStyleIdx="0" presStyleCnt="2">
        <dgm:presLayoutVars>
          <dgm:chMax val="1"/>
          <dgm:chPref val="1"/>
          <dgm:bulletEnabled val="1"/>
        </dgm:presLayoutVars>
      </dgm:prSet>
      <dgm:spPr/>
    </dgm:pt>
    <dgm:pt modelId="{7888F3F1-4B8E-446E-B473-9502E1911743}" type="pres">
      <dgm:prSet presAssocID="{33725104-8DD0-45D8-AB93-63AC8ED6A1E3}" presName="L2TextContainerWrapper" presStyleCnt="0">
        <dgm:presLayoutVars>
          <dgm:chMax val="0"/>
          <dgm:chPref val="0"/>
          <dgm:bulletEnabled val="1"/>
        </dgm:presLayoutVars>
      </dgm:prSet>
      <dgm:spPr/>
    </dgm:pt>
    <dgm:pt modelId="{C136C38E-1E6F-4736-94CE-259F4A7002B5}" type="pres">
      <dgm:prSet presAssocID="{33725104-8DD0-45D8-AB93-63AC8ED6A1E3}" presName="L2TextContainer" presStyleLbl="bgAccFollowNode1" presStyleIdx="0" presStyleCnt="2"/>
      <dgm:spPr/>
    </dgm:pt>
    <dgm:pt modelId="{59D09EDE-33DC-4622-86CC-CE7531B24D38}" type="pres">
      <dgm:prSet presAssocID="{33725104-8DD0-45D8-AB93-63AC8ED6A1E3}" presName="FlexibleEmptyPlaceHolder" presStyleCnt="0"/>
      <dgm:spPr/>
    </dgm:pt>
    <dgm:pt modelId="{75B0B0AC-9480-4D15-8DE8-F06B7BA1BCF3}" type="pres">
      <dgm:prSet presAssocID="{33725104-8DD0-45D8-AB93-63AC8ED6A1E3}" presName="ConnectLine" presStyleLbl="alignNode1" presStyleIdx="0" presStyleCnt="2"/>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44FD9360-4671-4DED-9BC4-8F6DA2EA3415}" type="pres">
      <dgm:prSet presAssocID="{33725104-8DD0-45D8-AB93-63AC8ED6A1E3}" presName="ConnectorPoint" presStyleLbl="fgAcc1" presStyleIdx="0" presStyleCnt="2"/>
      <dgm:spPr>
        <a:solidFill>
          <a:schemeClr val="lt1">
            <a:alpha val="90000"/>
            <a:hueOff val="0"/>
            <a:satOff val="0"/>
            <a:lumOff val="0"/>
            <a:alphaOff val="0"/>
          </a:schemeClr>
        </a:solidFill>
        <a:ln w="19050" cap="flat" cmpd="sng" algn="ctr">
          <a:noFill/>
          <a:prstDash val="solid"/>
          <a:miter lim="800000"/>
        </a:ln>
        <a:effectLst/>
      </dgm:spPr>
    </dgm:pt>
    <dgm:pt modelId="{C43C674A-B6D2-4309-ACD0-5785B9BF6F7A}" type="pres">
      <dgm:prSet presAssocID="{33725104-8DD0-45D8-AB93-63AC8ED6A1E3}" presName="EmptyPlaceHolder" presStyleCnt="0"/>
      <dgm:spPr/>
    </dgm:pt>
    <dgm:pt modelId="{8D5BA6DF-7BAD-4EDF-A0D5-EC424E6FD5ED}" type="pres">
      <dgm:prSet presAssocID="{15E25B12-1150-4989-8C8F-D4E82C00B1CF}" presName="spaceBetweenRectangles" presStyleCnt="0"/>
      <dgm:spPr/>
    </dgm:pt>
    <dgm:pt modelId="{7C263B57-BC6B-42D2-955A-23ED1B0DE3F1}" type="pres">
      <dgm:prSet presAssocID="{589C2B91-2D66-412F-A591-7C8C56DFD3B8}" presName="composite" presStyleCnt="0"/>
      <dgm:spPr/>
    </dgm:pt>
    <dgm:pt modelId="{47FBACDC-D420-428A-B85B-33526B62BD13}" type="pres">
      <dgm:prSet presAssocID="{589C2B91-2D66-412F-A591-7C8C56DFD3B8}" presName="L1TextContainer" presStyleLbl="revTx" presStyleIdx="1" presStyleCnt="2">
        <dgm:presLayoutVars>
          <dgm:chMax val="1"/>
          <dgm:chPref val="1"/>
          <dgm:bulletEnabled val="1"/>
        </dgm:presLayoutVars>
      </dgm:prSet>
      <dgm:spPr/>
    </dgm:pt>
    <dgm:pt modelId="{D2E719A0-4982-4B0D-BE8D-BD8462E54183}" type="pres">
      <dgm:prSet presAssocID="{589C2B91-2D66-412F-A591-7C8C56DFD3B8}" presName="L2TextContainerWrapper" presStyleCnt="0">
        <dgm:presLayoutVars>
          <dgm:chMax val="0"/>
          <dgm:chPref val="0"/>
          <dgm:bulletEnabled val="1"/>
        </dgm:presLayoutVars>
      </dgm:prSet>
      <dgm:spPr/>
    </dgm:pt>
    <dgm:pt modelId="{9511A0D0-998E-48C4-94A8-CD1BA92068E3}" type="pres">
      <dgm:prSet presAssocID="{589C2B91-2D66-412F-A591-7C8C56DFD3B8}" presName="L2TextContainer" presStyleLbl="bgAccFollowNode1" presStyleIdx="1" presStyleCnt="2"/>
      <dgm:spPr/>
    </dgm:pt>
    <dgm:pt modelId="{CE1F4538-298C-42A6-A278-B62B18BDD0F0}" type="pres">
      <dgm:prSet presAssocID="{589C2B91-2D66-412F-A591-7C8C56DFD3B8}" presName="FlexibleEmptyPlaceHolder" presStyleCnt="0"/>
      <dgm:spPr/>
    </dgm:pt>
    <dgm:pt modelId="{5F104C86-8D89-4142-B884-D466500FD2D0}" type="pres">
      <dgm:prSet presAssocID="{589C2B91-2D66-412F-A591-7C8C56DFD3B8}" presName="ConnectLine" presStyleLbl="alignNode1" presStyleIdx="1" presStyleCnt="2"/>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36EC3279-AD96-4D14-887C-ABE33834091B}" type="pres">
      <dgm:prSet presAssocID="{589C2B91-2D66-412F-A591-7C8C56DFD3B8}" presName="ConnectorPoint" presStyleLbl="fgAcc1" presStyleIdx="1" presStyleCnt="2"/>
      <dgm:spPr>
        <a:solidFill>
          <a:schemeClr val="lt1">
            <a:alpha val="90000"/>
            <a:hueOff val="0"/>
            <a:satOff val="0"/>
            <a:lumOff val="0"/>
            <a:alphaOff val="0"/>
          </a:schemeClr>
        </a:solidFill>
        <a:ln w="19050" cap="flat" cmpd="sng" algn="ctr">
          <a:noFill/>
          <a:prstDash val="solid"/>
          <a:miter lim="800000"/>
        </a:ln>
        <a:effectLst/>
      </dgm:spPr>
    </dgm:pt>
    <dgm:pt modelId="{A2029234-F27D-4A70-AF5F-A5749C09F36A}" type="pres">
      <dgm:prSet presAssocID="{589C2B91-2D66-412F-A591-7C8C56DFD3B8}" presName="EmptyPlaceHolder" presStyleCnt="0"/>
      <dgm:spPr/>
    </dgm:pt>
  </dgm:ptLst>
  <dgm:cxnLst>
    <dgm:cxn modelId="{26178909-39E1-4106-A61F-DB8D47BC8430}" type="presOf" srcId="{B0837D4F-BCF0-47F2-B3BF-EB0062B2A1FC}" destId="{9511A0D0-998E-48C4-94A8-CD1BA92068E3}" srcOrd="0" destOrd="0" presId="urn:microsoft.com/office/officeart/2017/3/layout/HorizontalPathTimeline"/>
    <dgm:cxn modelId="{C5FD7D29-2EC2-402E-831F-137CB290D9B9}" type="presOf" srcId="{74CA8D98-9937-4A05-A6A2-91A7AEE765D3}" destId="{C136C38E-1E6F-4736-94CE-259F4A7002B5}" srcOrd="0" destOrd="0" presId="urn:microsoft.com/office/officeart/2017/3/layout/HorizontalPathTimeline"/>
    <dgm:cxn modelId="{837B1569-6C6F-4434-982E-2B61C7987D27}" type="presOf" srcId="{589C2B91-2D66-412F-A591-7C8C56DFD3B8}" destId="{47FBACDC-D420-428A-B85B-33526B62BD13}" srcOrd="0" destOrd="0" presId="urn:microsoft.com/office/officeart/2017/3/layout/HorizontalPathTimeline"/>
    <dgm:cxn modelId="{8FA08BAD-522B-4B9E-84D4-95977BA656ED}" srcId="{33725104-8DD0-45D8-AB93-63AC8ED6A1E3}" destId="{74CA8D98-9937-4A05-A6A2-91A7AEE765D3}" srcOrd="0" destOrd="0" parTransId="{50FB323C-6187-46F6-860A-A2D8FFDEF550}" sibTransId="{A382812C-B051-4358-AF55-9DB3E104ECDF}"/>
    <dgm:cxn modelId="{F26A69D2-15E5-475E-8EDB-F1FDC82D9223}" type="presOf" srcId="{33725104-8DD0-45D8-AB93-63AC8ED6A1E3}" destId="{A20DE060-25CE-4D5F-AE7C-DC6CAFBA8192}" srcOrd="0" destOrd="0" presId="urn:microsoft.com/office/officeart/2017/3/layout/HorizontalPathTimeline"/>
    <dgm:cxn modelId="{F19355D2-AE32-4D14-BC09-82DF92FB6D13}" srcId="{5DAB308E-ACBB-44C5-BE27-3EE3EAEA23B0}" destId="{589C2B91-2D66-412F-A591-7C8C56DFD3B8}" srcOrd="1" destOrd="0" parTransId="{2BAD5B1D-48FE-48CB-90B4-A39C349FC878}" sibTransId="{40FE3257-68F7-458C-8B3B-7120812778AC}"/>
    <dgm:cxn modelId="{DC39ADDC-5143-4730-8639-28FB617932F7}" srcId="{5DAB308E-ACBB-44C5-BE27-3EE3EAEA23B0}" destId="{33725104-8DD0-45D8-AB93-63AC8ED6A1E3}" srcOrd="0" destOrd="0" parTransId="{86F634A7-8E94-4EC1-8ECF-19B87BC849D3}" sibTransId="{15E25B12-1150-4989-8C8F-D4E82C00B1CF}"/>
    <dgm:cxn modelId="{FA5D37EB-15E9-4193-B3B6-83DF30259442}" srcId="{589C2B91-2D66-412F-A591-7C8C56DFD3B8}" destId="{B0837D4F-BCF0-47F2-B3BF-EB0062B2A1FC}" srcOrd="0" destOrd="0" parTransId="{A068D711-83B2-4465-A491-07A0040BF30B}" sibTransId="{C7166936-9BB4-4FD0-B65B-C4C081E68A05}"/>
    <dgm:cxn modelId="{EB42BDFC-03E7-4071-885D-03629206491C}" type="presOf" srcId="{5DAB308E-ACBB-44C5-BE27-3EE3EAEA23B0}" destId="{466B8FE2-3EF3-4248-B53D-0D5EF62FE04B}" srcOrd="0" destOrd="0" presId="urn:microsoft.com/office/officeart/2017/3/layout/HorizontalPathTimeline"/>
    <dgm:cxn modelId="{3A420076-4DB3-4D7E-A2F3-7CB7D9C18647}" type="presParOf" srcId="{466B8FE2-3EF3-4248-B53D-0D5EF62FE04B}" destId="{95CD75E5-2183-4F42-8D96-A7BC8A778AEA}" srcOrd="0" destOrd="0" presId="urn:microsoft.com/office/officeart/2017/3/layout/HorizontalPathTimeline"/>
    <dgm:cxn modelId="{2043690B-5F3C-4DBC-A912-2E714EC4E866}" type="presParOf" srcId="{466B8FE2-3EF3-4248-B53D-0D5EF62FE04B}" destId="{E6CA881A-AC7D-4AFD-A4E1-800215789812}" srcOrd="1" destOrd="0" presId="urn:microsoft.com/office/officeart/2017/3/layout/HorizontalPathTimeline"/>
    <dgm:cxn modelId="{62AF718A-FFF0-4E85-8F7A-16CD3E13913A}" type="presParOf" srcId="{E6CA881A-AC7D-4AFD-A4E1-800215789812}" destId="{02ACEE62-8259-41EF-9738-A9EAD5EBB4D5}" srcOrd="0" destOrd="0" presId="urn:microsoft.com/office/officeart/2017/3/layout/HorizontalPathTimeline"/>
    <dgm:cxn modelId="{E3FA7016-9B37-4ED2-93D3-B957415FF2A2}" type="presParOf" srcId="{02ACEE62-8259-41EF-9738-A9EAD5EBB4D5}" destId="{A20DE060-25CE-4D5F-AE7C-DC6CAFBA8192}" srcOrd="0" destOrd="0" presId="urn:microsoft.com/office/officeart/2017/3/layout/HorizontalPathTimeline"/>
    <dgm:cxn modelId="{F56414B6-9C9F-46B0-82EC-FEDF2A9329A2}" type="presParOf" srcId="{02ACEE62-8259-41EF-9738-A9EAD5EBB4D5}" destId="{7888F3F1-4B8E-446E-B473-9502E1911743}" srcOrd="1" destOrd="0" presId="urn:microsoft.com/office/officeart/2017/3/layout/HorizontalPathTimeline"/>
    <dgm:cxn modelId="{A6F1C2F2-F8AA-44CF-963F-2A60176A15EA}" type="presParOf" srcId="{7888F3F1-4B8E-446E-B473-9502E1911743}" destId="{C136C38E-1E6F-4736-94CE-259F4A7002B5}" srcOrd="0" destOrd="0" presId="urn:microsoft.com/office/officeart/2017/3/layout/HorizontalPathTimeline"/>
    <dgm:cxn modelId="{9270133C-0CB6-4856-9FA2-63B9A3736DE8}" type="presParOf" srcId="{7888F3F1-4B8E-446E-B473-9502E1911743}" destId="{59D09EDE-33DC-4622-86CC-CE7531B24D38}" srcOrd="1" destOrd="0" presId="urn:microsoft.com/office/officeart/2017/3/layout/HorizontalPathTimeline"/>
    <dgm:cxn modelId="{2578A0D6-4001-40D9-9449-3FBC943E2E14}" type="presParOf" srcId="{02ACEE62-8259-41EF-9738-A9EAD5EBB4D5}" destId="{75B0B0AC-9480-4D15-8DE8-F06B7BA1BCF3}" srcOrd="2" destOrd="0" presId="urn:microsoft.com/office/officeart/2017/3/layout/HorizontalPathTimeline"/>
    <dgm:cxn modelId="{50694A95-D06B-4F4F-9298-5BDE9F862B24}" type="presParOf" srcId="{02ACEE62-8259-41EF-9738-A9EAD5EBB4D5}" destId="{44FD9360-4671-4DED-9BC4-8F6DA2EA3415}" srcOrd="3" destOrd="0" presId="urn:microsoft.com/office/officeart/2017/3/layout/HorizontalPathTimeline"/>
    <dgm:cxn modelId="{7366690F-B84A-4845-9D3A-B2C5AEBA0CC6}" type="presParOf" srcId="{02ACEE62-8259-41EF-9738-A9EAD5EBB4D5}" destId="{C43C674A-B6D2-4309-ACD0-5785B9BF6F7A}" srcOrd="4" destOrd="0" presId="urn:microsoft.com/office/officeart/2017/3/layout/HorizontalPathTimeline"/>
    <dgm:cxn modelId="{A0A8C3AE-D35B-458A-B04C-2288C31388C6}" type="presParOf" srcId="{E6CA881A-AC7D-4AFD-A4E1-800215789812}" destId="{8D5BA6DF-7BAD-4EDF-A0D5-EC424E6FD5ED}" srcOrd="1" destOrd="0" presId="urn:microsoft.com/office/officeart/2017/3/layout/HorizontalPathTimeline"/>
    <dgm:cxn modelId="{5FB0DC03-E686-4574-B189-91CA465ECC5D}" type="presParOf" srcId="{E6CA881A-AC7D-4AFD-A4E1-800215789812}" destId="{7C263B57-BC6B-42D2-955A-23ED1B0DE3F1}" srcOrd="2" destOrd="0" presId="urn:microsoft.com/office/officeart/2017/3/layout/HorizontalPathTimeline"/>
    <dgm:cxn modelId="{D221FECE-CDD3-4B69-9F8E-A03CA909FB4F}" type="presParOf" srcId="{7C263B57-BC6B-42D2-955A-23ED1B0DE3F1}" destId="{47FBACDC-D420-428A-B85B-33526B62BD13}" srcOrd="0" destOrd="0" presId="urn:microsoft.com/office/officeart/2017/3/layout/HorizontalPathTimeline"/>
    <dgm:cxn modelId="{8A2C2EB3-7DF0-490F-846F-C9D2DDE2CD49}" type="presParOf" srcId="{7C263B57-BC6B-42D2-955A-23ED1B0DE3F1}" destId="{D2E719A0-4982-4B0D-BE8D-BD8462E54183}" srcOrd="1" destOrd="0" presId="urn:microsoft.com/office/officeart/2017/3/layout/HorizontalPathTimeline"/>
    <dgm:cxn modelId="{B8DC22FC-2F7F-4C98-A3D1-19DE44B46189}" type="presParOf" srcId="{D2E719A0-4982-4B0D-BE8D-BD8462E54183}" destId="{9511A0D0-998E-48C4-94A8-CD1BA92068E3}" srcOrd="0" destOrd="0" presId="urn:microsoft.com/office/officeart/2017/3/layout/HorizontalPathTimeline"/>
    <dgm:cxn modelId="{8C445AEB-FDCE-40E7-98B9-1D9045A2FC23}" type="presParOf" srcId="{D2E719A0-4982-4B0D-BE8D-BD8462E54183}" destId="{CE1F4538-298C-42A6-A278-B62B18BDD0F0}" srcOrd="1" destOrd="0" presId="urn:microsoft.com/office/officeart/2017/3/layout/HorizontalPathTimeline"/>
    <dgm:cxn modelId="{6E26DDCE-FFD1-48D3-859F-27DC66DA85C5}" type="presParOf" srcId="{7C263B57-BC6B-42D2-955A-23ED1B0DE3F1}" destId="{5F104C86-8D89-4142-B884-D466500FD2D0}" srcOrd="2" destOrd="0" presId="urn:microsoft.com/office/officeart/2017/3/layout/HorizontalPathTimeline"/>
    <dgm:cxn modelId="{101367D2-92FE-42A6-B772-FCA1C86D76D4}" type="presParOf" srcId="{7C263B57-BC6B-42D2-955A-23ED1B0DE3F1}" destId="{36EC3279-AD96-4D14-887C-ABE33834091B}" srcOrd="3" destOrd="0" presId="urn:microsoft.com/office/officeart/2017/3/layout/HorizontalPathTimeline"/>
    <dgm:cxn modelId="{CBC0B0D7-CDB7-49FB-AF94-1BD82DCB222D}" type="presParOf" srcId="{7C263B57-BC6B-42D2-955A-23ED1B0DE3F1}" destId="{A2029234-F27D-4A70-AF5F-A5749C09F36A}"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DE060-25CE-4D5F-AE7C-DC6CAFBA8192}">
      <dsp:nvSpPr>
        <dsp:cNvPr id="0" name=""/>
        <dsp:cNvSpPr/>
      </dsp:nvSpPr>
      <dsp:spPr>
        <a:xfrm>
          <a:off x="259079" y="2336668"/>
          <a:ext cx="2072640"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8 Aug. 2026</a:t>
          </a:r>
        </a:p>
      </dsp:txBody>
      <dsp:txXfrm>
        <a:off x="259079" y="2336668"/>
        <a:ext cx="2072640" cy="491701"/>
      </dsp:txXfrm>
    </dsp:sp>
    <dsp:sp modelId="{95CD75E5-2183-4F42-8D96-A7BC8A778AEA}">
      <dsp:nvSpPr>
        <dsp:cNvPr id="0" name=""/>
        <dsp:cNvSpPr/>
      </dsp:nvSpPr>
      <dsp:spPr>
        <a:xfrm>
          <a:off x="0" y="2088642"/>
          <a:ext cx="5181600" cy="17405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36C38E-1E6F-4736-94CE-259F4A7002B5}">
      <dsp:nvSpPr>
        <dsp:cNvPr id="0" name=""/>
        <dsp:cNvSpPr/>
      </dsp:nvSpPr>
      <dsp:spPr>
        <a:xfrm>
          <a:off x="155447" y="419428"/>
          <a:ext cx="2279904" cy="929486"/>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6 arrests- 5 for Loitering and one for Open Container and Loitering.</a:t>
          </a:r>
        </a:p>
      </dsp:txBody>
      <dsp:txXfrm>
        <a:off x="155447" y="419428"/>
        <a:ext cx="2279904" cy="929486"/>
      </dsp:txXfrm>
    </dsp:sp>
    <dsp:sp modelId="{75B0B0AC-9480-4D15-8DE8-F06B7BA1BCF3}">
      <dsp:nvSpPr>
        <dsp:cNvPr id="0" name=""/>
        <dsp:cNvSpPr/>
      </dsp:nvSpPr>
      <dsp:spPr>
        <a:xfrm>
          <a:off x="1295399" y="1348914"/>
          <a:ext cx="0" cy="73972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47FBACDC-D420-428A-B85B-33526B62BD13}">
      <dsp:nvSpPr>
        <dsp:cNvPr id="0" name=""/>
        <dsp:cNvSpPr/>
      </dsp:nvSpPr>
      <dsp:spPr>
        <a:xfrm>
          <a:off x="2849880" y="1522968"/>
          <a:ext cx="2072640"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9 Aug. 2026</a:t>
          </a:r>
        </a:p>
      </dsp:txBody>
      <dsp:txXfrm>
        <a:off x="2849880" y="1522968"/>
        <a:ext cx="2072640" cy="491701"/>
      </dsp:txXfrm>
    </dsp:sp>
    <dsp:sp modelId="{9511A0D0-998E-48C4-94A8-CD1BA92068E3}">
      <dsp:nvSpPr>
        <dsp:cNvPr id="0" name=""/>
        <dsp:cNvSpPr/>
      </dsp:nvSpPr>
      <dsp:spPr>
        <a:xfrm>
          <a:off x="2746248" y="3002423"/>
          <a:ext cx="2279904" cy="929486"/>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8 arrests - 7 for Loitering </a:t>
          </a:r>
          <a:r>
            <a:rPr lang="en-US" sz="1500" kern="1200"/>
            <a:t>and one for Pedestrian in Highway.</a:t>
          </a:r>
        </a:p>
      </dsp:txBody>
      <dsp:txXfrm>
        <a:off x="2746248" y="3002423"/>
        <a:ext cx="2279904" cy="929486"/>
      </dsp:txXfrm>
    </dsp:sp>
    <dsp:sp modelId="{5F104C86-8D89-4142-B884-D466500FD2D0}">
      <dsp:nvSpPr>
        <dsp:cNvPr id="0" name=""/>
        <dsp:cNvSpPr/>
      </dsp:nvSpPr>
      <dsp:spPr>
        <a:xfrm>
          <a:off x="3886200" y="2262695"/>
          <a:ext cx="0" cy="73972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44FD9360-4671-4DED-9BC4-8F6DA2EA3415}">
      <dsp:nvSpPr>
        <dsp:cNvPr id="0" name=""/>
        <dsp:cNvSpPr/>
      </dsp:nvSpPr>
      <dsp:spPr>
        <a:xfrm>
          <a:off x="1241008" y="2121277"/>
          <a:ext cx="108783" cy="108783"/>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36EC3279-AD96-4D14-887C-ABE33834091B}">
      <dsp:nvSpPr>
        <dsp:cNvPr id="0" name=""/>
        <dsp:cNvSpPr/>
      </dsp:nvSpPr>
      <dsp:spPr>
        <a:xfrm>
          <a:off x="3831808" y="2121277"/>
          <a:ext cx="108783" cy="108783"/>
        </a:xfrm>
        <a:prstGeom prst="ellipse">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8/13/2026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4DD417-DC9C-1862-4E02-8147F7DF4D3C}"/>
              </a:ext>
            </a:extLst>
          </p:cNvPr>
          <p:cNvSpPr>
            <a:spLocks noGrp="1"/>
          </p:cNvSpPr>
          <p:nvPr>
            <p:ph type="ctrTitle"/>
          </p:nvPr>
        </p:nvSpPr>
        <p:spPr>
          <a:xfrm>
            <a:off x="1524000" y="1293338"/>
            <a:ext cx="9144000" cy="3274592"/>
          </a:xfrm>
        </p:spPr>
        <p:txBody>
          <a:bodyPr anchor="ctr">
            <a:normAutofit/>
          </a:bodyPr>
          <a:lstStyle/>
          <a:p>
            <a:r>
              <a:rPr lang="en-US" sz="4500" b="1">
                <a:latin typeface="Segoe UI"/>
                <a:cs typeface="Segoe UI"/>
              </a:rPr>
              <a:t>Recent Arrests &amp; Calls for Service: City Hall Parking Lot &amp; Citywide Loitering Enforcement</a:t>
            </a:r>
            <a:br>
              <a:rPr lang="en-US" sz="4500" b="1">
                <a:latin typeface="Segoe UI"/>
                <a:cs typeface="Segoe UI"/>
              </a:rPr>
            </a:br>
            <a:r>
              <a:rPr lang="en-US" sz="4500" b="1">
                <a:latin typeface="Segoe UI"/>
                <a:cs typeface="Segoe UI"/>
              </a:rPr>
              <a:t> </a:t>
            </a:r>
          </a:p>
        </p:txBody>
      </p:sp>
      <p:sp>
        <p:nvSpPr>
          <p:cNvPr id="3" name="Subtitle 2">
            <a:extLst>
              <a:ext uri="{FF2B5EF4-FFF2-40B4-BE49-F238E27FC236}">
                <a16:creationId xmlns:a16="http://schemas.microsoft.com/office/drawing/2014/main" id="{A13669FF-FA3D-F417-DD10-6C73605AA34E}"/>
              </a:ext>
            </a:extLst>
          </p:cNvPr>
          <p:cNvSpPr>
            <a:spLocks noGrp="1"/>
          </p:cNvSpPr>
          <p:nvPr>
            <p:ph type="subTitle" idx="1"/>
          </p:nvPr>
        </p:nvSpPr>
        <p:spPr>
          <a:xfrm>
            <a:off x="1524000" y="5514052"/>
            <a:ext cx="9144000" cy="651910"/>
          </a:xfrm>
        </p:spPr>
        <p:txBody>
          <a:bodyPr anchor="ctr">
            <a:normAutofit/>
          </a:bodyPr>
          <a:lstStyle/>
          <a:p>
            <a:endParaRPr lang="en-US"/>
          </a:p>
        </p:txBody>
      </p:sp>
      <p:cxnSp>
        <p:nvCxnSpPr>
          <p:cNvPr id="25" name="Straight Connector 24">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728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3B7AD6-BB99-47FD-C0A0-00854D623F7F}"/>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1D547DB2-1DF5-C72B-5EDB-BDB81640F08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4848" r="-1" b="11255"/>
          <a:stretch>
            <a:fillRect/>
          </a:stretch>
        </p:blipFill>
        <p:spPr>
          <a:xfrm>
            <a:off x="6421035" y="643467"/>
            <a:ext cx="5129784" cy="5571066"/>
          </a:xfrm>
          <a:prstGeom prst="rect">
            <a:avLst/>
          </a:prstGeom>
        </p:spPr>
      </p:pic>
      <p:sp>
        <p:nvSpPr>
          <p:cNvPr id="25" name="Rectangle 24">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2" descr="The document is an arrest report for a male named Lance Allen, aged 52, with blue eyes and brown skin, arrested on August 9, 2026, at 4:18 PM at 937 Broad Street, Myrtle Beach. He was taken into custody for two misdemeanors related to loitering and harassment, and an unspecified charge.&#10;&#10;AI-generated content may be incorrect.">
            <a:extLst>
              <a:ext uri="{FF2B5EF4-FFF2-40B4-BE49-F238E27FC236}">
                <a16:creationId xmlns:a16="http://schemas.microsoft.com/office/drawing/2014/main" id="{9E45C5DD-4927-D293-E9F9-89B13C607FB6}"/>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3072" r="-1" b="13032"/>
          <a:stretch>
            <a:fillRect/>
          </a:stretch>
        </p:blipFill>
        <p:spPr>
          <a:xfrm>
            <a:off x="641180" y="643467"/>
            <a:ext cx="5129784" cy="5571066"/>
          </a:xfrm>
          <a:prstGeom prst="rect">
            <a:avLst/>
          </a:prstGeom>
        </p:spPr>
      </p:pic>
    </p:spTree>
    <p:extLst>
      <p:ext uri="{BB962C8B-B14F-4D97-AF65-F5344CB8AC3E}">
        <p14:creationId xmlns:p14="http://schemas.microsoft.com/office/powerpoint/2010/main" val="3974015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20DEA5-0E6E-AE48-086D-7F364DD2ED24}"/>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Content Placeholder 16" descr="The document is an arrest report for an individual named Lloyed Edward Aker, detailing his personal information, arrest specifics, and charges including disorderly conduct and loitering.&#10;&#10;AI-generated content may be incorrect.">
            <a:extLst>
              <a:ext uri="{FF2B5EF4-FFF2-40B4-BE49-F238E27FC236}">
                <a16:creationId xmlns:a16="http://schemas.microsoft.com/office/drawing/2014/main" id="{ADF11FB0-ED44-4A3C-4D92-F52B9B04988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t="5855" r="-1" b="10249"/>
          <a:stretch>
            <a:fillRect/>
          </a:stretch>
        </p:blipFill>
        <p:spPr>
          <a:xfrm>
            <a:off x="6421035" y="643467"/>
            <a:ext cx="5129784" cy="5571066"/>
          </a:xfrm>
          <a:prstGeom prst="rect">
            <a:avLst/>
          </a:prstGeom>
        </p:spPr>
      </p:pic>
      <p:sp>
        <p:nvSpPr>
          <p:cNvPr id="37" name="Rectangle 36">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Content Placeholder 18" descr="The document is an arrest report for Daniel Burns, detailing his personal information, arrest details, and charges, including traffic violations and misdemeanors.&#10;&#10;AI-generated content may be incorrect.">
            <a:extLst>
              <a:ext uri="{FF2B5EF4-FFF2-40B4-BE49-F238E27FC236}">
                <a16:creationId xmlns:a16="http://schemas.microsoft.com/office/drawing/2014/main" id="{D3DDB4A9-94CD-CEFD-1443-DAA7C9AC1F1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t="3458" r="-1" b="12646"/>
          <a:stretch>
            <a:fillRect/>
          </a:stretch>
        </p:blipFill>
        <p:spPr>
          <a:xfrm>
            <a:off x="641180" y="643467"/>
            <a:ext cx="5129784" cy="5571066"/>
          </a:xfrm>
          <a:prstGeom prst="rect">
            <a:avLst/>
          </a:prstGeom>
        </p:spPr>
      </p:pic>
    </p:spTree>
    <p:extLst>
      <p:ext uri="{BB962C8B-B14F-4D97-AF65-F5344CB8AC3E}">
        <p14:creationId xmlns:p14="http://schemas.microsoft.com/office/powerpoint/2010/main" val="2965229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5C4AA-2966-505F-A5E0-207BE973372D}"/>
              </a:ext>
            </a:extLst>
          </p:cNvPr>
          <p:cNvSpPr>
            <a:spLocks noGrp="1"/>
          </p:cNvSpPr>
          <p:nvPr>
            <p:ph type="title"/>
          </p:nvPr>
        </p:nvSpPr>
        <p:spPr/>
        <p:txBody>
          <a:bodyPr/>
          <a:lstStyle/>
          <a:p>
            <a:r>
              <a:rPr lang="en-US"/>
              <a:t>Arrests at City Hall</a:t>
            </a:r>
          </a:p>
        </p:txBody>
      </p:sp>
      <p:graphicFrame>
        <p:nvGraphicFramePr>
          <p:cNvPr id="8" name="Picture Placeholder 2">
            <a:extLst>
              <a:ext uri="{FF2B5EF4-FFF2-40B4-BE49-F238E27FC236}">
                <a16:creationId xmlns:a16="http://schemas.microsoft.com/office/drawing/2014/main" id="{BFAA6C1E-152B-4BF4-2995-07BCC5C7D947}"/>
              </a:ext>
            </a:extLst>
          </p:cNvPr>
          <p:cNvGraphicFramePr>
            <a:graphicFrameLocks noGrp="1"/>
          </p:cNvGraphicFramePr>
          <p:nvPr>
            <p:ph sz="half" idx="1"/>
            <p:extLst>
              <p:ext uri="{D42A27DB-BD31-4B8C-83A1-F6EECF244321}">
                <p14:modId xmlns:p14="http://schemas.microsoft.com/office/powerpoint/2010/main" val="941466879"/>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3A4CBFC5-5B1A-EEB9-83BE-0C7A516C56EF}"/>
              </a:ext>
            </a:extLst>
          </p:cNvPr>
          <p:cNvSpPr>
            <a:spLocks noGrp="1"/>
          </p:cNvSpPr>
          <p:nvPr>
            <p:ph sz="half" idx="2"/>
          </p:nvPr>
        </p:nvSpPr>
        <p:spPr>
          <a:xfrm>
            <a:off x="6101862" y="1825625"/>
            <a:ext cx="5251938" cy="3050076"/>
          </a:xfrm>
        </p:spPr>
        <p:txBody>
          <a:bodyPr vert="horz" lIns="91440" tIns="45720" rIns="91440" bIns="45720" rtlCol="0" anchor="t">
            <a:normAutofit/>
          </a:bodyPr>
          <a:lstStyle/>
          <a:p>
            <a:r>
              <a:rPr lang="en-US" sz="3000" dirty="0">
                <a:latin typeface="Segoe UI"/>
                <a:ea typeface="+mn-lt"/>
                <a:cs typeface="Segoe UI"/>
              </a:rPr>
              <a:t>In the following photos</a:t>
            </a:r>
            <a:r>
              <a:rPr lang="en-US" sz="3000" dirty="0">
                <a:ea typeface="+mn-lt"/>
                <a:cs typeface="+mn-lt"/>
              </a:rPr>
              <a:t>, </a:t>
            </a:r>
            <a:r>
              <a:rPr lang="en-US" sz="3000">
                <a:ea typeface="+mn-lt"/>
                <a:cs typeface="+mn-lt"/>
              </a:rPr>
              <a:t>loitering violations in the posted area of the city hall, alcohol violations in the parking lot and violation of Pedestrian on </a:t>
            </a:r>
            <a:r>
              <a:rPr lang="en-US" sz="3000">
                <a:latin typeface="Aptos"/>
                <a:ea typeface="+mn-lt"/>
                <a:cs typeface="Segoe UI"/>
              </a:rPr>
              <a:t>H</a:t>
            </a:r>
            <a:r>
              <a:rPr lang="en-US" sz="3000">
                <a:latin typeface="Segoe UI"/>
                <a:ea typeface="+mn-lt"/>
                <a:cs typeface="Segoe UI"/>
              </a:rPr>
              <a:t>ighway are </a:t>
            </a:r>
            <a:r>
              <a:rPr lang="en-US" sz="3000" dirty="0">
                <a:latin typeface="Segoe UI"/>
                <a:ea typeface="+mn-lt"/>
                <a:cs typeface="Segoe UI"/>
              </a:rPr>
              <a:t>clearly visible.</a:t>
            </a:r>
            <a:r>
              <a:rPr lang="en-US" dirty="0">
                <a:latin typeface="Segoe UI"/>
                <a:ea typeface="+mn-lt"/>
                <a:cs typeface="Segoe UI"/>
              </a:rPr>
              <a:t> </a:t>
            </a:r>
            <a:endParaRPr lang="en-US" dirty="0"/>
          </a:p>
          <a:p>
            <a:pPr marL="0" indent="0">
              <a:buNone/>
            </a:pPr>
            <a:endParaRPr lang="en-US" dirty="0">
              <a:latin typeface="Segoe UI"/>
              <a:cs typeface="Segoe UI"/>
            </a:endParaRPr>
          </a:p>
        </p:txBody>
      </p:sp>
    </p:spTree>
    <p:extLst>
      <p:ext uri="{BB962C8B-B14F-4D97-AF65-F5344CB8AC3E}">
        <p14:creationId xmlns:p14="http://schemas.microsoft.com/office/powerpoint/2010/main" val="2992106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Placeholder 5" descr="A picture containing text, outdoor, sky, person&#10;&#10;AI-generated content may be incorrect.">
            <a:extLst>
              <a:ext uri="{FF2B5EF4-FFF2-40B4-BE49-F238E27FC236}">
                <a16:creationId xmlns:a16="http://schemas.microsoft.com/office/drawing/2014/main" id="{0082A11F-F3F5-82F3-6FC5-755C91BE1730}"/>
              </a:ext>
            </a:extLst>
          </p:cNvPr>
          <p:cNvPicPr>
            <a:picLocks noGrp="1" noChangeAspect="1"/>
          </p:cNvPicPr>
          <p:nvPr>
            <p:ph type="pic" idx="1"/>
          </p:nvPr>
        </p:nvPicPr>
        <p:blipFill>
          <a:blip r:embed="rId2"/>
          <a:srcRect l="1442" r="45682" b="1"/>
          <a:stretch>
            <a:fillRect/>
          </a:stretch>
        </p:blipFill>
        <p:spPr>
          <a:xfrm>
            <a:off x="191086" y="171715"/>
            <a:ext cx="5813197" cy="6129087"/>
          </a:xfrm>
          <a:prstGeom prst="rect">
            <a:avLst/>
          </a:prstGeom>
        </p:spPr>
      </p:pic>
      <p:pic>
        <p:nvPicPr>
          <p:cNvPr id="7" name="Picture 6" descr="A picture containing grass, outdoor, tree, plant&#10;&#10;AI-generated content may be incorrect.">
            <a:extLst>
              <a:ext uri="{FF2B5EF4-FFF2-40B4-BE49-F238E27FC236}">
                <a16:creationId xmlns:a16="http://schemas.microsoft.com/office/drawing/2014/main" id="{E7F2D5B1-96FD-DF2F-A9E0-25C54F4E54C1}"/>
              </a:ext>
            </a:extLst>
          </p:cNvPr>
          <p:cNvPicPr>
            <a:picLocks noChangeAspect="1"/>
          </p:cNvPicPr>
          <p:nvPr/>
        </p:nvPicPr>
        <p:blipFill>
          <a:blip r:embed="rId3"/>
          <a:srcRect b="651"/>
          <a:stretch>
            <a:fillRect/>
          </a:stretch>
        </p:blipFill>
        <p:spPr>
          <a:xfrm>
            <a:off x="6196929" y="171716"/>
            <a:ext cx="5803986" cy="3171422"/>
          </a:xfrm>
          <a:prstGeom prst="rect">
            <a:avLst/>
          </a:prstGeom>
        </p:spPr>
      </p:pic>
      <p:pic>
        <p:nvPicPr>
          <p:cNvPr id="8" name="Picture 7" descr="A picture containing text, tree, outdoor&#10;&#10;AI-generated content may be incorrect.">
            <a:extLst>
              <a:ext uri="{FF2B5EF4-FFF2-40B4-BE49-F238E27FC236}">
                <a16:creationId xmlns:a16="http://schemas.microsoft.com/office/drawing/2014/main" id="{DB29AE34-0D2D-C6AE-E76C-10DC270E6EF4}"/>
              </a:ext>
            </a:extLst>
          </p:cNvPr>
          <p:cNvPicPr>
            <a:picLocks noChangeAspect="1"/>
          </p:cNvPicPr>
          <p:nvPr/>
        </p:nvPicPr>
        <p:blipFill>
          <a:blip r:embed="rId4"/>
          <a:srcRect l="6166" t="5521" r="14274" b="21008"/>
          <a:stretch>
            <a:fillRect/>
          </a:stretch>
        </p:blipFill>
        <p:spPr>
          <a:xfrm>
            <a:off x="6220376" y="3727525"/>
            <a:ext cx="5782763" cy="2539253"/>
          </a:xfrm>
          <a:prstGeom prst="rect">
            <a:avLst/>
          </a:prstGeom>
        </p:spPr>
      </p:pic>
    </p:spTree>
    <p:extLst>
      <p:ext uri="{BB962C8B-B14F-4D97-AF65-F5344CB8AC3E}">
        <p14:creationId xmlns:p14="http://schemas.microsoft.com/office/powerpoint/2010/main" val="1196098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170C41-D10C-7878-AF8F-E49E42532533}"/>
              </a:ext>
            </a:extLst>
          </p:cNvPr>
          <p:cNvSpPr>
            <a:spLocks noGrp="1"/>
          </p:cNvSpPr>
          <p:nvPr>
            <p:ph type="title"/>
          </p:nvPr>
        </p:nvSpPr>
        <p:spPr>
          <a:xfrm>
            <a:off x="589560" y="856180"/>
            <a:ext cx="4560584" cy="1128068"/>
          </a:xfrm>
        </p:spPr>
        <p:txBody>
          <a:bodyPr anchor="ctr">
            <a:normAutofit/>
          </a:bodyPr>
          <a:lstStyle/>
          <a:p>
            <a:r>
              <a:rPr lang="en-US" sz="3700" b="1">
                <a:latin typeface="Segoe UI"/>
                <a:cs typeface="Segoe UI"/>
              </a:rPr>
              <a:t>Citywide Loitering Enforcement</a:t>
            </a:r>
            <a:endParaRPr lang="en-US" sz="3700"/>
          </a:p>
        </p:txBody>
      </p:sp>
      <p:grpSp>
        <p:nvGrpSpPr>
          <p:cNvPr id="19" name="Group 18">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0" name="Rectangle 1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DC3D6EA-610D-0397-7962-F12122D5FA30}"/>
              </a:ext>
            </a:extLst>
          </p:cNvPr>
          <p:cNvSpPr>
            <a:spLocks noGrp="1"/>
          </p:cNvSpPr>
          <p:nvPr>
            <p:ph idx="1"/>
          </p:nvPr>
        </p:nvSpPr>
        <p:spPr>
          <a:xfrm>
            <a:off x="590719" y="2330505"/>
            <a:ext cx="4559425" cy="3979585"/>
          </a:xfrm>
        </p:spPr>
        <p:txBody>
          <a:bodyPr vert="horz" lIns="91440" tIns="45720" rIns="91440" bIns="45720" rtlCol="0" anchor="ctr">
            <a:normAutofit/>
          </a:bodyPr>
          <a:lstStyle/>
          <a:p>
            <a:r>
              <a:rPr lang="en-US" sz="1700" dirty="0">
                <a:latin typeface="Segoe UI"/>
                <a:cs typeface="Segoe UI"/>
              </a:rPr>
              <a:t>From February 1, 2026 – August 9, 2026, officers have made </a:t>
            </a:r>
            <a:r>
              <a:rPr lang="en-US" sz="1700" b="1" dirty="0">
                <a:latin typeface="Segoe UI"/>
                <a:cs typeface="Segoe UI"/>
              </a:rPr>
              <a:t>369 arrests for loitering citywide</a:t>
            </a:r>
            <a:r>
              <a:rPr lang="en-US" sz="1700" dirty="0">
                <a:latin typeface="Segoe UI"/>
                <a:cs typeface="Segoe UI"/>
              </a:rPr>
              <a:t>.</a:t>
            </a:r>
          </a:p>
          <a:p>
            <a:r>
              <a:rPr lang="en-US" sz="1700" dirty="0">
                <a:latin typeface="Segoe UI"/>
                <a:cs typeface="Segoe UI"/>
              </a:rPr>
              <a:t>From February 1, 2026 – August 9, 2026, </a:t>
            </a:r>
            <a:r>
              <a:rPr lang="en-US" sz="1700" b="1" dirty="0">
                <a:latin typeface="Segoe UI"/>
                <a:cs typeface="Segoe UI"/>
              </a:rPr>
              <a:t>Police and Fire have responded to 205 calls for service</a:t>
            </a:r>
            <a:r>
              <a:rPr lang="en-US" sz="1700" dirty="0">
                <a:latin typeface="Segoe UI"/>
                <a:cs typeface="Segoe UI"/>
              </a:rPr>
              <a:t> at the Fresh Brewed location / adjacent City Hall property. </a:t>
            </a:r>
          </a:p>
          <a:p>
            <a:pPr marL="0" indent="0">
              <a:buNone/>
            </a:pPr>
            <a:endParaRPr lang="en-US" sz="1700" dirty="0">
              <a:latin typeface="Segoe UI"/>
              <a:cs typeface="Segoe UI"/>
            </a:endParaRPr>
          </a:p>
          <a:p>
            <a:pPr marL="0" indent="0">
              <a:buNone/>
            </a:pPr>
            <a:r>
              <a:rPr lang="en-US" sz="1100" dirty="0">
                <a:latin typeface="Segoe UI"/>
                <a:cs typeface="Segoe UI"/>
              </a:rPr>
              <a:t>*Keep Checks and Public Education calls have been removed from these totals</a:t>
            </a:r>
          </a:p>
        </p:txBody>
      </p:sp>
      <p:sp>
        <p:nvSpPr>
          <p:cNvPr id="25" name="Rectangle 24">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p&#10;&#10;AI-generated content may be incorrect.">
            <a:extLst>
              <a:ext uri="{FF2B5EF4-FFF2-40B4-BE49-F238E27FC236}">
                <a16:creationId xmlns:a16="http://schemas.microsoft.com/office/drawing/2014/main" id="{106192ED-BEF1-DB71-93EF-92F504CE1072}"/>
              </a:ext>
            </a:extLst>
          </p:cNvPr>
          <p:cNvPicPr>
            <a:picLocks noChangeAspect="1"/>
          </p:cNvPicPr>
          <p:nvPr/>
        </p:nvPicPr>
        <p:blipFill>
          <a:blip r:embed="rId2"/>
          <a:srcRect l="16195" r="16751"/>
          <a:stretch>
            <a:fillRect/>
          </a:stretch>
        </p:blipFill>
        <p:spPr>
          <a:xfrm>
            <a:off x="5977788" y="799352"/>
            <a:ext cx="5425410" cy="5259296"/>
          </a:xfrm>
          <a:prstGeom prst="rect">
            <a:avLst/>
          </a:prstGeom>
        </p:spPr>
      </p:pic>
    </p:spTree>
    <p:extLst>
      <p:ext uri="{BB962C8B-B14F-4D97-AF65-F5344CB8AC3E}">
        <p14:creationId xmlns:p14="http://schemas.microsoft.com/office/powerpoint/2010/main" val="1025679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630C84-85D6-D6DA-0E8A-0C529026B5C1}"/>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2" descr="The document is an arrest report from the Myrtle Beach Police Department detailing the arrest of Jessica Telwanda Maxwell on August 8, 2026.&#10;&#10;AI-generated content may be incorrect.">
            <a:extLst>
              <a:ext uri="{FF2B5EF4-FFF2-40B4-BE49-F238E27FC236}">
                <a16:creationId xmlns:a16="http://schemas.microsoft.com/office/drawing/2014/main" id="{FF667552-9EBD-E53D-3A55-232029D49EB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t="2135" r="-1" b="13968"/>
          <a:stretch>
            <a:fillRect/>
          </a:stretch>
        </p:blipFill>
        <p:spPr>
          <a:xfrm>
            <a:off x="6421035" y="643467"/>
            <a:ext cx="5129784" cy="5571066"/>
          </a:xfrm>
          <a:prstGeom prst="rect">
            <a:avLst/>
          </a:prstGeom>
        </p:spPr>
      </p:pic>
      <p:sp>
        <p:nvSpPr>
          <p:cNvPr id="25" name="Rectangle 24">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The document is an arrest report from the Myrtle Beach Police Department, detailing information about an individual named Kashonia Halley, including personal details, arrest specifics, and charges.&#10;&#10;AI-generated content may be incorrect.">
            <a:extLst>
              <a:ext uri="{FF2B5EF4-FFF2-40B4-BE49-F238E27FC236}">
                <a16:creationId xmlns:a16="http://schemas.microsoft.com/office/drawing/2014/main" id="{AF8B1B77-DB76-467D-B0A9-2CEC9103367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t="3784" r="-1" b="12320"/>
          <a:stretch>
            <a:fillRect/>
          </a:stretch>
        </p:blipFill>
        <p:spPr>
          <a:xfrm>
            <a:off x="641180" y="643467"/>
            <a:ext cx="5129784" cy="5571066"/>
          </a:xfrm>
          <a:prstGeom prst="rect">
            <a:avLst/>
          </a:prstGeom>
        </p:spPr>
      </p:pic>
    </p:spTree>
    <p:extLst>
      <p:ext uri="{BB962C8B-B14F-4D97-AF65-F5344CB8AC3E}">
        <p14:creationId xmlns:p14="http://schemas.microsoft.com/office/powerpoint/2010/main" val="309172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E038CC-91D5-9EDE-9345-4BBCC3E2624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The document is an arrest report from the Myrtle Beach Police Department, detailing the arrest information for Ford Shepherd, including personal details, arrest number, charges, and vehicle information.&#10;&#10;AI-generated content may be incorrect.">
            <a:extLst>
              <a:ext uri="{FF2B5EF4-FFF2-40B4-BE49-F238E27FC236}">
                <a16:creationId xmlns:a16="http://schemas.microsoft.com/office/drawing/2014/main" id="{E4C924AC-2E40-2721-9D52-CDAFA4D11F7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3720" r="-1" b="12384"/>
          <a:stretch>
            <a:fillRect/>
          </a:stretch>
        </p:blipFill>
        <p:spPr>
          <a:xfrm>
            <a:off x="6421035" y="643467"/>
            <a:ext cx="5129784" cy="5571066"/>
          </a:xfrm>
          <a:prstGeom prst="rect">
            <a:avLst/>
          </a:prstGeom>
        </p:spPr>
      </p:pic>
      <p:sp>
        <p:nvSpPr>
          <p:cNvPr id="25" name="Rectangle 24">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2" descr="The document is an arrest report for Anthony Lorenzo Stephens, 26, detailing his personal information, arrest location, and charges.&#10;&#10;AI-generated content may be incorrect.">
            <a:extLst>
              <a:ext uri="{FF2B5EF4-FFF2-40B4-BE49-F238E27FC236}">
                <a16:creationId xmlns:a16="http://schemas.microsoft.com/office/drawing/2014/main" id="{8AA8E117-C462-B82E-7D51-071ED1CD400E}"/>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3722" r="-1" b="12381"/>
          <a:stretch>
            <a:fillRect/>
          </a:stretch>
        </p:blipFill>
        <p:spPr>
          <a:xfrm>
            <a:off x="641180" y="643467"/>
            <a:ext cx="5129784" cy="5571066"/>
          </a:xfrm>
          <a:prstGeom prst="rect">
            <a:avLst/>
          </a:prstGeom>
        </p:spPr>
      </p:pic>
    </p:spTree>
    <p:extLst>
      <p:ext uri="{BB962C8B-B14F-4D97-AF65-F5344CB8AC3E}">
        <p14:creationId xmlns:p14="http://schemas.microsoft.com/office/powerpoint/2010/main" val="847005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F729D1-AE25-A9F3-381F-F73C45FBC104}"/>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The document is an arrest report for Shannon Reed, detailing her personal information, arrest details, and charges.&#10;&#10;AI-generated content may be incorrect.">
            <a:extLst>
              <a:ext uri="{FF2B5EF4-FFF2-40B4-BE49-F238E27FC236}">
                <a16:creationId xmlns:a16="http://schemas.microsoft.com/office/drawing/2014/main" id="{49E33F6E-23FA-9BC6-22B7-66FF9FB6558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3847" r="-1" b="12257"/>
          <a:stretch>
            <a:fillRect/>
          </a:stretch>
        </p:blipFill>
        <p:spPr>
          <a:xfrm>
            <a:off x="6421035" y="643467"/>
            <a:ext cx="5129784" cy="5571066"/>
          </a:xfrm>
          <a:prstGeom prst="rect">
            <a:avLst/>
          </a:prstGeom>
        </p:spPr>
      </p:pic>
      <p:sp>
        <p:nvSpPr>
          <p:cNvPr id="25" name="Rectangle 24">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2" descr="The document is an arrest report from the Myrtle Beach Police Department, detailing the arrest information, personal details, charges, and vehicle information of an individual named Laura Ann MIDKIFF.&#10;&#10;AI-generated content may be incorrect.">
            <a:extLst>
              <a:ext uri="{FF2B5EF4-FFF2-40B4-BE49-F238E27FC236}">
                <a16:creationId xmlns:a16="http://schemas.microsoft.com/office/drawing/2014/main" id="{392BB2B0-C931-9AC1-E6C5-1C797017B2B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3301" r="-1" b="12802"/>
          <a:stretch>
            <a:fillRect/>
          </a:stretch>
        </p:blipFill>
        <p:spPr>
          <a:xfrm>
            <a:off x="641180" y="643467"/>
            <a:ext cx="5129784" cy="5571066"/>
          </a:xfrm>
          <a:prstGeom prst="rect">
            <a:avLst/>
          </a:prstGeom>
        </p:spPr>
      </p:pic>
    </p:spTree>
    <p:extLst>
      <p:ext uri="{BB962C8B-B14F-4D97-AF65-F5344CB8AC3E}">
        <p14:creationId xmlns:p14="http://schemas.microsoft.com/office/powerpoint/2010/main" val="888459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EFBBEF-783B-9E8A-CDCE-CD6368CFE644}"/>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The document is an arrest report from the Myrtle Beach Police Department, detailing the arrest of Darryl Lee, including his personal information, arrest details, charges, and vehicle information.&#10;&#10;AI-generated content may be incorrect.">
            <a:extLst>
              <a:ext uri="{FF2B5EF4-FFF2-40B4-BE49-F238E27FC236}">
                <a16:creationId xmlns:a16="http://schemas.microsoft.com/office/drawing/2014/main" id="{B75FD167-D49F-926F-FB84-E74FFA72727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4156" r="-1" b="11948"/>
          <a:stretch>
            <a:fillRect/>
          </a:stretch>
        </p:blipFill>
        <p:spPr>
          <a:xfrm>
            <a:off x="6421035" y="643467"/>
            <a:ext cx="5129784" cy="5571066"/>
          </a:xfrm>
          <a:prstGeom prst="rect">
            <a:avLst/>
          </a:prstGeom>
        </p:spPr>
      </p:pic>
      <p:sp>
        <p:nvSpPr>
          <p:cNvPr id="25" name="Rectangle 24">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2" descr="The document is an arrest report from the Myrtle Beach Police Department, detailing the arrest of an individual named Stackhouse, Laddany Mycovan, including personal information, arrest details, charges, and physical descriptions.&#10;&#10;AI-generated content may be incorrect.">
            <a:extLst>
              <a:ext uri="{FF2B5EF4-FFF2-40B4-BE49-F238E27FC236}">
                <a16:creationId xmlns:a16="http://schemas.microsoft.com/office/drawing/2014/main" id="{C7FA61EB-971A-6033-7E79-4104D5DEFA1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4098" r="-1" b="12006"/>
          <a:stretch>
            <a:fillRect/>
          </a:stretch>
        </p:blipFill>
        <p:spPr>
          <a:xfrm>
            <a:off x="641180" y="643467"/>
            <a:ext cx="5129784" cy="5571066"/>
          </a:xfrm>
          <a:prstGeom prst="rect">
            <a:avLst/>
          </a:prstGeom>
        </p:spPr>
      </p:pic>
    </p:spTree>
    <p:extLst>
      <p:ext uri="{BB962C8B-B14F-4D97-AF65-F5344CB8AC3E}">
        <p14:creationId xmlns:p14="http://schemas.microsoft.com/office/powerpoint/2010/main" val="4106250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A15E3E-AFCA-C133-D9B0-F2A696789974}"/>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The document is an arrest report for a male named Ben Armono, who was arrested on 08/09/2026 at 15:28 in Myrtle Beach, South Carolina. He was taken into custody for misdemeanor violation of ordinance 14-85(B).&#10;&#10;AI-generated content may be incorrect.">
            <a:extLst>
              <a:ext uri="{FF2B5EF4-FFF2-40B4-BE49-F238E27FC236}">
                <a16:creationId xmlns:a16="http://schemas.microsoft.com/office/drawing/2014/main" id="{EBD4A54D-5FC5-69CF-5FBE-9929B1ABBEB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5029" r="-1" b="11074"/>
          <a:stretch>
            <a:fillRect/>
          </a:stretch>
        </p:blipFill>
        <p:spPr>
          <a:xfrm>
            <a:off x="6421035" y="643467"/>
            <a:ext cx="5129784" cy="5571066"/>
          </a:xfrm>
          <a:prstGeom prst="rect">
            <a:avLst/>
          </a:prstGeom>
        </p:spPr>
      </p:pic>
      <p:sp>
        <p:nvSpPr>
          <p:cNvPr id="25" name="Rectangle 24">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2" descr="The document is an arrest report from the Myrtle Beach Police Department, detailing information about an individual named Kyle D. Wallace, including personal details, arrest information, charges, and vehicle information.&#10;&#10;AI-generated content may be incorrect.">
            <a:extLst>
              <a:ext uri="{FF2B5EF4-FFF2-40B4-BE49-F238E27FC236}">
                <a16:creationId xmlns:a16="http://schemas.microsoft.com/office/drawing/2014/main" id="{139CCA06-7ABC-AE38-55B1-0C63EFA0E6B9}"/>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3612" r="-1" b="12491"/>
          <a:stretch>
            <a:fillRect/>
          </a:stretch>
        </p:blipFill>
        <p:spPr>
          <a:xfrm>
            <a:off x="641180" y="643467"/>
            <a:ext cx="5129784" cy="5571066"/>
          </a:xfrm>
          <a:prstGeom prst="rect">
            <a:avLst/>
          </a:prstGeom>
        </p:spPr>
      </p:pic>
    </p:spTree>
    <p:extLst>
      <p:ext uri="{BB962C8B-B14F-4D97-AF65-F5344CB8AC3E}">
        <p14:creationId xmlns:p14="http://schemas.microsoft.com/office/powerpoint/2010/main" val="25230352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D2709B7C86A247AA9A1695437C2381" ma:contentTypeVersion="11" ma:contentTypeDescription="Create a new document." ma:contentTypeScope="" ma:versionID="a2c20a10a49eab9fcacabcbc1895bf86">
  <xsd:schema xmlns:xsd="http://www.w3.org/2001/XMLSchema" xmlns:xs="http://www.w3.org/2001/XMLSchema" xmlns:p="http://schemas.microsoft.com/office/2006/metadata/properties" xmlns:ns3="9b4f2a26-b731-4975-9343-3d7c12283783" targetNamespace="http://schemas.microsoft.com/office/2006/metadata/properties" ma:root="true" ma:fieldsID="3a92ced56317115024cf6596fe9117de" ns3:_="">
    <xsd:import namespace="9b4f2a26-b731-4975-9343-3d7c12283783"/>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4f2a26-b731-4975-9343-3d7c1228378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b4f2a26-b731-4975-9343-3d7c12283783" xsi:nil="true"/>
  </documentManagement>
</p:properties>
</file>

<file path=customXml/itemProps1.xml><?xml version="1.0" encoding="utf-8"?>
<ds:datastoreItem xmlns:ds="http://schemas.openxmlformats.org/officeDocument/2006/customXml" ds:itemID="{02C52AC6-11A6-4C5E-8C3B-FF7B0197CC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4f2a26-b731-4975-9343-3d7c122837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CACFFE-C008-4F2B-A213-4C99226014AD}">
  <ds:schemaRefs>
    <ds:schemaRef ds:uri="http://schemas.microsoft.com/sharepoint/v3/contenttype/forms"/>
  </ds:schemaRefs>
</ds:datastoreItem>
</file>

<file path=customXml/itemProps3.xml><?xml version="1.0" encoding="utf-8"?>
<ds:datastoreItem xmlns:ds="http://schemas.openxmlformats.org/officeDocument/2006/customXml" ds:itemID="{15E18C33-5D58-4711-BE10-3B8E27FA9F08}">
  <ds:schemaRefs>
    <ds:schemaRef ds:uri="http://www.w3.org/XML/1998/namespace"/>
    <ds:schemaRef ds:uri="http://purl.org/dc/dcmitype/"/>
    <ds:schemaRef ds:uri="http://schemas.microsoft.com/office/2006/documentManagement/types"/>
    <ds:schemaRef ds:uri="9b4f2a26-b731-4975-9343-3d7c12283783"/>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26</TotalTime>
  <Words>156</Words>
  <Application>Microsoft Office PowerPoint</Application>
  <PresentationFormat>Widescreen</PresentationFormat>
  <Paragraphs>12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Segoe UI</vt:lpstr>
      <vt:lpstr>Office Theme</vt:lpstr>
      <vt:lpstr>Recent Arrests &amp; Calls for Service: City Hall Parking Lot &amp; Citywide Loitering Enforcement  </vt:lpstr>
      <vt:lpstr>Arrests at City Hall</vt:lpstr>
      <vt:lpstr>PowerPoint Presentation</vt:lpstr>
      <vt:lpstr>Citywide Loitering Enforcement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Recent Arrests &amp; Calls for Service: City Hall Parking Lot &amp; Citywide Loitering Enforcement  </dc:title>
  <dc:creator>Thomas E. Vest</dc:creator>
  <cp:lastModifiedBy>Adam Benson</cp:lastModifiedBy>
  <cp:revision>115</cp:revision>
  <dcterms:created xsi:type="dcterms:W3CDTF">2026-08-10T17:58:52Z</dcterms:created>
  <dcterms:modified xsi:type="dcterms:W3CDTF">2026-08-13T18:16:54Z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0x01010018D2709B7C86A247AA9A1695437C2381</vt:lpwstr>
  </property>
</Properties>
</file>