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413" r:id="rId3"/>
    <p:sldId id="406" r:id="rId4"/>
    <p:sldId id="381" r:id="rId5"/>
    <p:sldId id="407" r:id="rId6"/>
    <p:sldId id="415" r:id="rId7"/>
    <p:sldId id="418" r:id="rId8"/>
    <p:sldId id="419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FFFF66"/>
    <a:srgbClr val="FFFF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5" autoAdjust="0"/>
    <p:restoredTop sz="88372" autoAdjust="0"/>
  </p:normalViewPr>
  <p:slideViewPr>
    <p:cSldViewPr snapToGrid="0">
      <p:cViewPr varScale="1">
        <p:scale>
          <a:sx n="102" d="100"/>
          <a:sy n="102" d="100"/>
        </p:scale>
        <p:origin x="89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31112-3FE2-4D4C-82D7-59F38C4E4C27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5759A-C062-4AE7-8467-830C56B55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6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6DF20CA8-3702-48DD-942E-E9B997503AA8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39" tIns="44070" rIns="88139" bIns="4407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74508"/>
            <a:ext cx="5607711" cy="3659842"/>
          </a:xfrm>
          <a:prstGeom prst="rect">
            <a:avLst/>
          </a:prstGeom>
        </p:spPr>
        <p:txBody>
          <a:bodyPr vert="horz" lIns="88139" tIns="44070" rIns="88139" bIns="4407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A8D787A2-EE55-4BF8-9674-E76F9B6D7B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77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787A2-EE55-4BF8-9674-E76F9B6D7B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36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40695"/>
            <a:fld id="{8F1230F9-F898-4002-BA63-57D09B4EEB9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40695"/>
              <a:t>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44140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787A2-EE55-4BF8-9674-E76F9B6D7B8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28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787A2-EE55-4BF8-9674-E76F9B6D7B8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806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ZLDR Review Project: </a:t>
            </a:r>
            <a:br>
              <a:rPr lang="en-US" dirty="0" smtClean="0"/>
            </a:br>
            <a:r>
              <a:rPr lang="en-US" dirty="0" smtClean="0"/>
              <a:t>workforce &amp; Affordable housing Incentives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6250" y="138739"/>
            <a:ext cx="11210925" cy="1188720"/>
          </a:xfrm>
        </p:spPr>
        <p:txBody>
          <a:bodyPr>
            <a:normAutofit/>
          </a:bodyPr>
          <a:lstStyle/>
          <a:p>
            <a:r>
              <a:rPr lang="en-US" dirty="0" smtClean="0"/>
              <a:t>Workforce &amp; Affordable housing incentives:</a:t>
            </a:r>
            <a:br>
              <a:rPr lang="en-US" dirty="0" smtClean="0"/>
            </a:br>
            <a:r>
              <a:rPr lang="en-US" dirty="0" smtClean="0"/>
              <a:t>planning commission review status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47650" y="1638300"/>
            <a:ext cx="11439525" cy="5240724"/>
          </a:xfrm>
        </p:spPr>
        <p:txBody>
          <a:bodyPr>
            <a:normAutofit lnSpcReduction="10000"/>
          </a:bodyPr>
          <a:lstStyle/>
          <a:p>
            <a:pPr marL="569913" lvl="2" indent="-285750" algn="just"/>
            <a:r>
              <a:rPr lang="en-US" sz="2400" dirty="0">
                <a:solidFill>
                  <a:schemeClr val="bg1"/>
                </a:solidFill>
              </a:rPr>
              <a:t>Allow a variety of housing types (duplexes, townhouses, triplexes, </a:t>
            </a:r>
            <a:r>
              <a:rPr lang="en-US" sz="2400" dirty="0" err="1">
                <a:solidFill>
                  <a:schemeClr val="bg1"/>
                </a:solidFill>
              </a:rPr>
              <a:t>fourplexes</a:t>
            </a:r>
            <a:r>
              <a:rPr lang="en-US" sz="2400" dirty="0">
                <a:solidFill>
                  <a:schemeClr val="bg1"/>
                </a:solidFill>
              </a:rPr>
              <a:t>) by-right in the single-family zoning districts in the Urban/Suburban Area </a:t>
            </a:r>
            <a:r>
              <a:rPr lang="en-US" sz="2400" i="1" dirty="0">
                <a:solidFill>
                  <a:srgbClr val="92D050"/>
                </a:solidFill>
              </a:rPr>
              <a:t>(Planning Commission recommended approval on March 8, 2021</a:t>
            </a:r>
            <a:r>
              <a:rPr lang="en-US" sz="2400" i="1" dirty="0" smtClean="0">
                <a:solidFill>
                  <a:srgbClr val="92D050"/>
                </a:solidFill>
              </a:rPr>
              <a:t>);</a:t>
            </a:r>
            <a:endParaRPr lang="en-US" sz="2400" dirty="0">
              <a:solidFill>
                <a:schemeClr val="bg1"/>
              </a:solidFill>
            </a:endParaRPr>
          </a:p>
          <a:p>
            <a:pPr marL="569913" lvl="2" indent="-285750" algn="just"/>
            <a:r>
              <a:rPr lang="en-US" sz="2400" dirty="0">
                <a:solidFill>
                  <a:schemeClr val="bg1"/>
                </a:solidFill>
              </a:rPr>
              <a:t>Remove limiting requirements on accessory dwelling units in the Urban/Suburban Area </a:t>
            </a:r>
            <a:r>
              <a:rPr lang="en-US" sz="2400" i="1" dirty="0">
                <a:solidFill>
                  <a:srgbClr val="92D050"/>
                </a:solidFill>
              </a:rPr>
              <a:t>(Planning Commission recommended approval on March 8, 2021)</a:t>
            </a:r>
            <a:r>
              <a:rPr lang="en-US" sz="2400" dirty="0">
                <a:solidFill>
                  <a:srgbClr val="92D050"/>
                </a:solidFill>
              </a:rPr>
              <a:t>;</a:t>
            </a:r>
          </a:p>
          <a:p>
            <a:pPr marL="569913" lvl="2" indent="-285750" algn="just"/>
            <a:r>
              <a:rPr lang="en-US" sz="2400" dirty="0" smtClean="0">
                <a:solidFill>
                  <a:schemeClr val="bg1"/>
                </a:solidFill>
              </a:rPr>
              <a:t>Improve existing density incentives for affordable units, including in the Rural Area and Urban/Suburban Area </a:t>
            </a:r>
            <a:r>
              <a:rPr lang="en-US" sz="2400" i="1" dirty="0" smtClean="0">
                <a:solidFill>
                  <a:srgbClr val="92D050"/>
                </a:solidFill>
              </a:rPr>
              <a:t>(currently under review by the Planning Commission)</a:t>
            </a:r>
            <a:r>
              <a:rPr lang="en-US" sz="2400" dirty="0" smtClean="0">
                <a:solidFill>
                  <a:srgbClr val="92D050"/>
                </a:solidFill>
              </a:rPr>
              <a:t>;</a:t>
            </a:r>
          </a:p>
          <a:p>
            <a:pPr marL="569913" lvl="2" indent="-285750" algn="just"/>
            <a:r>
              <a:rPr lang="en-US" sz="2400" dirty="0" smtClean="0">
                <a:solidFill>
                  <a:schemeClr val="bg1"/>
                </a:solidFill>
              </a:rPr>
              <a:t>Allow </a:t>
            </a:r>
            <a:r>
              <a:rPr lang="en-US" sz="2400" dirty="0">
                <a:solidFill>
                  <a:schemeClr val="bg1"/>
                </a:solidFill>
              </a:rPr>
              <a:t>alternative development standards in the Urban/Suburban zoning districts for affordable </a:t>
            </a:r>
            <a:r>
              <a:rPr lang="en-US" sz="2400" dirty="0" smtClean="0">
                <a:solidFill>
                  <a:schemeClr val="bg1"/>
                </a:solidFill>
              </a:rPr>
              <a:t>units </a:t>
            </a:r>
            <a:r>
              <a:rPr lang="en-US" sz="2400" i="1" dirty="0" smtClean="0">
                <a:solidFill>
                  <a:srgbClr val="92D050"/>
                </a:solidFill>
              </a:rPr>
              <a:t>(currently under review by the Planning Commission)</a:t>
            </a:r>
            <a:r>
              <a:rPr lang="en-US" sz="2400" dirty="0" smtClean="0">
                <a:solidFill>
                  <a:srgbClr val="92D050"/>
                </a:solidFill>
              </a:rPr>
              <a:t>; </a:t>
            </a:r>
            <a:endParaRPr lang="en-US" sz="2400" dirty="0">
              <a:solidFill>
                <a:srgbClr val="92D050"/>
              </a:solidFill>
            </a:endParaRPr>
          </a:p>
          <a:p>
            <a:pPr marL="569913" lvl="2" indent="-285750" algn="just"/>
            <a:r>
              <a:rPr lang="en-US" sz="2400" dirty="0" smtClean="0">
                <a:solidFill>
                  <a:schemeClr val="bg1"/>
                </a:solidFill>
              </a:rPr>
              <a:t>Reduce parking requirements </a:t>
            </a:r>
            <a:r>
              <a:rPr lang="en-US" sz="2400" i="1" dirty="0" smtClean="0">
                <a:solidFill>
                  <a:srgbClr val="92D050"/>
                </a:solidFill>
              </a:rPr>
              <a:t>(currently under review by the Planning Commission)</a:t>
            </a:r>
            <a:r>
              <a:rPr lang="en-US" sz="2400" dirty="0" smtClean="0">
                <a:solidFill>
                  <a:srgbClr val="92D050"/>
                </a:solidFill>
              </a:rPr>
              <a:t>;</a:t>
            </a:r>
          </a:p>
          <a:p>
            <a:pPr marL="569913" lvl="2" indent="-285750" algn="just"/>
            <a:r>
              <a:rPr lang="en-US" sz="2400" dirty="0" smtClean="0">
                <a:solidFill>
                  <a:schemeClr val="bg1"/>
                </a:solidFill>
              </a:rPr>
              <a:t>Streamline fee/application cost waivers and permit processing (zoning, building, and stormwater) </a:t>
            </a:r>
            <a:r>
              <a:rPr lang="en-US" sz="2400" i="1" dirty="0" smtClean="0">
                <a:solidFill>
                  <a:srgbClr val="92D050"/>
                </a:solidFill>
              </a:rPr>
              <a:t>(Zoning permit fee waivers and application streamlining currently under review by the Planning Commission)</a:t>
            </a:r>
            <a:r>
              <a:rPr lang="en-US" sz="2400" dirty="0" smtClean="0">
                <a:solidFill>
                  <a:srgbClr val="92D050"/>
                </a:solidFill>
              </a:rPr>
              <a:t>.</a:t>
            </a:r>
            <a:endParaRPr lang="en-US" sz="2400" dirty="0">
              <a:solidFill>
                <a:srgbClr val="92D050"/>
              </a:solidFill>
            </a:endParaRPr>
          </a:p>
          <a:p>
            <a:pPr marL="341313" lvl="1" indent="-285750" algn="just"/>
            <a:endParaRPr lang="en-US" sz="2400" dirty="0">
              <a:solidFill>
                <a:schemeClr val="bg1"/>
              </a:solidFill>
            </a:endParaRPr>
          </a:p>
          <a:p>
            <a:pPr marL="341313" lvl="1" indent="-285750" algn="just"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chemeClr val="bg1"/>
              </a:solidFill>
            </a:endParaRPr>
          </a:p>
          <a:p>
            <a:pPr marL="341313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98463" lvl="1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1313" lvl="1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72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712438"/>
              </p:ext>
            </p:extLst>
          </p:nvPr>
        </p:nvGraphicFramePr>
        <p:xfrm>
          <a:off x="1" y="2435978"/>
          <a:ext cx="10067544" cy="2412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0462">
                  <a:extLst>
                    <a:ext uri="{9D8B030D-6E8A-4147-A177-3AD203B41FA5}">
                      <a16:colId xmlns:a16="http://schemas.microsoft.com/office/drawing/2014/main" val="2510302015"/>
                    </a:ext>
                  </a:extLst>
                </a:gridCol>
                <a:gridCol w="3203310">
                  <a:extLst>
                    <a:ext uri="{9D8B030D-6E8A-4147-A177-3AD203B41FA5}">
                      <a16:colId xmlns:a16="http://schemas.microsoft.com/office/drawing/2014/main" val="16350234"/>
                    </a:ext>
                  </a:extLst>
                </a:gridCol>
                <a:gridCol w="3203310">
                  <a:extLst>
                    <a:ext uri="{9D8B030D-6E8A-4147-A177-3AD203B41FA5}">
                      <a16:colId xmlns:a16="http://schemas.microsoft.com/office/drawing/2014/main" val="533750160"/>
                    </a:ext>
                  </a:extLst>
                </a:gridCol>
                <a:gridCol w="1830462">
                  <a:extLst>
                    <a:ext uri="{9D8B030D-6E8A-4147-A177-3AD203B41FA5}">
                      <a16:colId xmlns:a16="http://schemas.microsoft.com/office/drawing/2014/main" val="1480764618"/>
                    </a:ext>
                  </a:extLst>
                </a:gridCol>
              </a:tblGrid>
              <a:tr h="20002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Proposed Density</a:t>
                      </a:r>
                      <a:r>
                        <a:rPr lang="en-US" sz="1600" dirty="0">
                          <a:effectLst/>
                        </a:rPr>
                        <a:t>, Intensity, and Dimensional Standards: Rural Area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589120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Zoning District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Maximum density when at least 50% of dwelling units qualify as AFUs and/or WDUs: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Maximum density when 100% of dwelling units qualify as AFUs and/or WDUs: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Minimum Lot Area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121199746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AG-10*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1du/7ac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1du/5ac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1 acre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102855697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AG-8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1du/4ac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14,500 square feet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2976218565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AGR* </a:t>
                      </a:r>
                      <a:r>
                        <a:rPr lang="en-US" sz="1600" dirty="0">
                          <a:effectLst/>
                        </a:rPr>
                        <a:t>and </a:t>
                      </a:r>
                      <a:r>
                        <a:rPr lang="en-US" sz="1600" dirty="0" smtClean="0">
                          <a:effectLst/>
                        </a:rPr>
                        <a:t>RR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14,500 square feet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537969072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5615" y="5271783"/>
            <a:ext cx="11210925" cy="1537336"/>
          </a:xfrm>
        </p:spPr>
        <p:txBody>
          <a:bodyPr>
            <a:normAutofit/>
          </a:bodyPr>
          <a:lstStyle/>
          <a:p>
            <a:pPr lvl="1">
              <a:buClr>
                <a:srgbClr val="9BAFB5"/>
              </a:buClr>
            </a:pPr>
            <a:r>
              <a:rPr lang="en-US" sz="2000" dirty="0" smtClean="0">
                <a:solidFill>
                  <a:srgbClr val="FFFFFF"/>
                </a:solidFill>
              </a:rPr>
              <a:t>Only single-family dwelling units allowed.</a:t>
            </a:r>
          </a:p>
          <a:p>
            <a:pPr lvl="1">
              <a:buClr>
                <a:srgbClr val="9BAFB5"/>
              </a:buClr>
            </a:pPr>
            <a:r>
              <a:rPr lang="en-US" sz="2000" dirty="0" smtClean="0">
                <a:solidFill>
                  <a:srgbClr val="FFFFFF"/>
                </a:solidFill>
              </a:rPr>
              <a:t>Development in AG-10 to comply with AG-10 dimensional standards.</a:t>
            </a:r>
          </a:p>
          <a:p>
            <a:pPr lvl="1">
              <a:buClr>
                <a:srgbClr val="9BAFB5"/>
              </a:buClr>
            </a:pPr>
            <a:r>
              <a:rPr lang="en-US" sz="2000" dirty="0" smtClean="0">
                <a:solidFill>
                  <a:srgbClr val="FFFFFF"/>
                </a:solidFill>
              </a:rPr>
              <a:t>Development in AG-8, AGR, and RR to comply with </a:t>
            </a:r>
            <a:r>
              <a:rPr lang="en-US" sz="2000" dirty="0" smtClean="0">
                <a:solidFill>
                  <a:schemeClr val="bg1"/>
                </a:solidFill>
              </a:rPr>
              <a:t>R-4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FFFF"/>
                </a:solidFill>
              </a:rPr>
              <a:t>dimensional standards.</a:t>
            </a: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marL="228600" lvl="1" indent="0">
              <a:buClr>
                <a:srgbClr val="9BAFB5"/>
              </a:buClr>
              <a:buNone/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0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>
              <a:solidFill>
                <a:srgbClr val="FFFFFF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-306902" y="4848662"/>
            <a:ext cx="11210925" cy="478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indent="0">
              <a:buClr>
                <a:srgbClr val="9BAFB5"/>
              </a:buClr>
              <a:buNone/>
            </a:pPr>
            <a:r>
              <a:rPr lang="en-US" sz="2000" i="1" dirty="0" smtClean="0">
                <a:solidFill>
                  <a:srgbClr val="FFFFFF"/>
                </a:solidFill>
              </a:rPr>
              <a:t>*Not applicable to properties on Wadmalaw or Edisto Islands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black">
          <a:xfrm>
            <a:off x="8083138" y="9736"/>
            <a:ext cx="4108862" cy="81326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Gill Sans MT" panose="020B0502020104020203"/>
              </a:rPr>
              <a:t>Current Vs. proposed zldr incentives</a:t>
            </a:r>
            <a:endParaRPr kumimoji="0" lang="en-US" sz="2800" b="0" i="0" u="none" strike="noStrike" kern="1200" cap="all" spc="2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860367"/>
              </p:ext>
            </p:extLst>
          </p:nvPr>
        </p:nvGraphicFramePr>
        <p:xfrm>
          <a:off x="1" y="0"/>
          <a:ext cx="7825839" cy="2346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8613">
                  <a:extLst>
                    <a:ext uri="{9D8B030D-6E8A-4147-A177-3AD203B41FA5}">
                      <a16:colId xmlns:a16="http://schemas.microsoft.com/office/drawing/2014/main" val="3602715804"/>
                    </a:ext>
                  </a:extLst>
                </a:gridCol>
                <a:gridCol w="2608613">
                  <a:extLst>
                    <a:ext uri="{9D8B030D-6E8A-4147-A177-3AD203B41FA5}">
                      <a16:colId xmlns:a16="http://schemas.microsoft.com/office/drawing/2014/main" val="272603710"/>
                    </a:ext>
                  </a:extLst>
                </a:gridCol>
                <a:gridCol w="2608613">
                  <a:extLst>
                    <a:ext uri="{9D8B030D-6E8A-4147-A177-3AD203B41FA5}">
                      <a16:colId xmlns:a16="http://schemas.microsoft.com/office/drawing/2014/main" val="367551638"/>
                    </a:ext>
                  </a:extLst>
                </a:gridCol>
              </a:tblGrid>
              <a:tr h="31667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Current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ZLDR Incentives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772067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Zoning District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Maximum Density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Minimum Lot Area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95266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AG-10*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1du/5ac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acre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34579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AG-8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8,000</a:t>
                      </a:r>
                      <a:r>
                        <a:rPr lang="en-US" sz="1600" baseline="0" dirty="0" smtClean="0"/>
                        <a:t> SF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304554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AGR* and RR-3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8,000 SF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23855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S-3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8,000 SF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672727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R-4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4,000 SF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297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01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00201"/>
              </p:ext>
            </p:extLst>
          </p:nvPr>
        </p:nvGraphicFramePr>
        <p:xfrm>
          <a:off x="154380" y="2425371"/>
          <a:ext cx="10978082" cy="2922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4218">
                  <a:extLst>
                    <a:ext uri="{9D8B030D-6E8A-4147-A177-3AD203B41FA5}">
                      <a16:colId xmlns:a16="http://schemas.microsoft.com/office/drawing/2014/main" val="389490425"/>
                    </a:ext>
                  </a:extLst>
                </a:gridCol>
                <a:gridCol w="2649882">
                  <a:extLst>
                    <a:ext uri="{9D8B030D-6E8A-4147-A177-3AD203B41FA5}">
                      <a16:colId xmlns:a16="http://schemas.microsoft.com/office/drawing/2014/main" val="3897825692"/>
                    </a:ext>
                  </a:extLst>
                </a:gridCol>
                <a:gridCol w="2649882">
                  <a:extLst>
                    <a:ext uri="{9D8B030D-6E8A-4147-A177-3AD203B41FA5}">
                      <a16:colId xmlns:a16="http://schemas.microsoft.com/office/drawing/2014/main" val="141055508"/>
                    </a:ext>
                  </a:extLst>
                </a:gridCol>
                <a:gridCol w="2649882">
                  <a:extLst>
                    <a:ext uri="{9D8B030D-6E8A-4147-A177-3AD203B41FA5}">
                      <a16:colId xmlns:a16="http://schemas.microsoft.com/office/drawing/2014/main" val="975112509"/>
                    </a:ext>
                  </a:extLst>
                </a:gridCol>
                <a:gridCol w="1514218">
                  <a:extLst>
                    <a:ext uri="{9D8B030D-6E8A-4147-A177-3AD203B41FA5}">
                      <a16:colId xmlns:a16="http://schemas.microsoft.com/office/drawing/2014/main" val="2093884663"/>
                    </a:ext>
                  </a:extLst>
                </a:gridCol>
              </a:tblGrid>
              <a:tr h="24912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Proposed Density</a:t>
                      </a:r>
                      <a:r>
                        <a:rPr lang="en-US" sz="1600" dirty="0">
                          <a:effectLst/>
                        </a:rPr>
                        <a:t>, Intensity, and Dimensional Standards: Urban/ Suburban Area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711408"/>
                  </a:ext>
                </a:extLst>
              </a:tr>
              <a:tr h="10523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Zoning District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Maximum Density when at least 25% of dwelling units qualify as AFUs and/or WDUs: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Maximum Density when at least 50% of dwelling units qualify as AFUs and/or WDUs: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Maximum Density when 100% of dwelling units qualify as AFUs and/or WDUs: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Minimum Lot Area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3519732940"/>
                  </a:ext>
                </a:extLst>
              </a:tr>
              <a:tr h="4891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S-3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4du/ac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5du/ac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7du/ac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8,000 square feet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271785423"/>
                  </a:ext>
                </a:extLst>
              </a:tr>
              <a:tr h="4891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R-4, MHS,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RO, GO, NC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8du/ac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12du/ac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18du/ac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4,000 square feet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2493355872"/>
                  </a:ext>
                </a:extLst>
              </a:tr>
              <a:tr h="4891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UR, CC, IN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20du/ac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24du/ac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28du/ac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63500" marB="635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</a:rPr>
                        <a:t>No minimum lot size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12700" marB="12700"/>
                </a:tc>
                <a:extLst>
                  <a:ext uri="{0D108BD9-81ED-4DB2-BD59-A6C34878D82A}">
                    <a16:rowId xmlns:a16="http://schemas.microsoft.com/office/drawing/2014/main" val="31888865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-1" y="5433797"/>
            <a:ext cx="12053456" cy="1165861"/>
          </a:xfrm>
        </p:spPr>
        <p:txBody>
          <a:bodyPr>
            <a:normAutofit fontScale="77500" lnSpcReduction="20000"/>
          </a:bodyPr>
          <a:lstStyle/>
          <a:p>
            <a:pPr lvl="1">
              <a:buClr>
                <a:srgbClr val="9BAFB5"/>
              </a:buClr>
            </a:pPr>
            <a:r>
              <a:rPr lang="en-US" sz="2600" dirty="0">
                <a:solidFill>
                  <a:schemeClr val="bg1"/>
                </a:solidFill>
              </a:rPr>
              <a:t>Development in S-3, R-4, MHS, RO, GO, and CN: All types of dwelling units except multi-family allowed; dimensional standards of R-4 apply.</a:t>
            </a:r>
          </a:p>
          <a:p>
            <a:pPr lvl="1">
              <a:buClr>
                <a:srgbClr val="9BAFB5"/>
              </a:buClr>
            </a:pPr>
            <a:r>
              <a:rPr lang="en-US" sz="2600" dirty="0" smtClean="0">
                <a:solidFill>
                  <a:srgbClr val="FFFFFF"/>
                </a:solidFill>
              </a:rPr>
              <a:t>Development in UR, CC, and IN: All types of dwelling units allowed; dimensional standards of UR apply.</a:t>
            </a: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marL="228600" lvl="1" indent="0">
              <a:buClr>
                <a:srgbClr val="9BAFB5"/>
              </a:buClr>
              <a:buNone/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0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>
              <a:solidFill>
                <a:srgbClr val="FFFFFF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black">
          <a:xfrm>
            <a:off x="8083138" y="-7706"/>
            <a:ext cx="4108862" cy="81326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Gill Sans MT" panose="020B0502020104020203"/>
              </a:rPr>
              <a:t>Current Vs. proposed zldr incentives</a:t>
            </a:r>
            <a:endParaRPr kumimoji="0" lang="en-US" sz="2800" b="0" i="0" u="none" strike="noStrike" kern="1200" cap="all" spc="2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736891"/>
              </p:ext>
            </p:extLst>
          </p:nvPr>
        </p:nvGraphicFramePr>
        <p:xfrm>
          <a:off x="154380" y="-7706"/>
          <a:ext cx="7825839" cy="2346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8613">
                  <a:extLst>
                    <a:ext uri="{9D8B030D-6E8A-4147-A177-3AD203B41FA5}">
                      <a16:colId xmlns:a16="http://schemas.microsoft.com/office/drawing/2014/main" val="3602715804"/>
                    </a:ext>
                  </a:extLst>
                </a:gridCol>
                <a:gridCol w="2608613">
                  <a:extLst>
                    <a:ext uri="{9D8B030D-6E8A-4147-A177-3AD203B41FA5}">
                      <a16:colId xmlns:a16="http://schemas.microsoft.com/office/drawing/2014/main" val="272603710"/>
                    </a:ext>
                  </a:extLst>
                </a:gridCol>
                <a:gridCol w="2608613">
                  <a:extLst>
                    <a:ext uri="{9D8B030D-6E8A-4147-A177-3AD203B41FA5}">
                      <a16:colId xmlns:a16="http://schemas.microsoft.com/office/drawing/2014/main" val="367551638"/>
                    </a:ext>
                  </a:extLst>
                </a:gridCol>
              </a:tblGrid>
              <a:tr h="31667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Current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ZLDR Incentives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772067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Zoning District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Maximum Density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Minimum Lot Area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995266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AG-10*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1du/5ac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acre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34579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AG-8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8,000</a:t>
                      </a:r>
                      <a:r>
                        <a:rPr lang="en-US" sz="1600" baseline="0" dirty="0" smtClean="0"/>
                        <a:t> SF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304554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AGR* and RR-3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8,000 SF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23855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S-3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8,000 SF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672727"/>
                  </a:ext>
                </a:extLst>
              </a:tr>
              <a:tr h="3166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R-4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6du/ac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4,000 SF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297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8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883" y="1080655"/>
            <a:ext cx="11554691" cy="1983179"/>
          </a:xfrm>
        </p:spPr>
        <p:txBody>
          <a:bodyPr>
            <a:normAutofit/>
          </a:bodyPr>
          <a:lstStyle/>
          <a:p>
            <a:pPr>
              <a:buClr>
                <a:srgbClr val="9BAFB5"/>
              </a:buClr>
            </a:pPr>
            <a:r>
              <a:rPr lang="en-US" sz="2400" dirty="0" smtClean="0">
                <a:solidFill>
                  <a:srgbClr val="FFFFFF"/>
                </a:solidFill>
              </a:rPr>
              <a:t>Reduction in parking requirements:</a:t>
            </a:r>
          </a:p>
          <a:p>
            <a:pPr>
              <a:buClr>
                <a:srgbClr val="9BAFB5"/>
              </a:buClr>
            </a:pPr>
            <a:endParaRPr lang="en-US" sz="2400" dirty="0" smtClean="0">
              <a:solidFill>
                <a:srgbClr val="FFFFFF"/>
              </a:solidFill>
            </a:endParaRPr>
          </a:p>
          <a:p>
            <a:pPr>
              <a:buClr>
                <a:srgbClr val="9BAFB5"/>
              </a:buClr>
            </a:pPr>
            <a:endParaRPr lang="en-US" sz="2400" dirty="0" smtClean="0">
              <a:solidFill>
                <a:srgbClr val="FFFFFF"/>
              </a:solidFill>
            </a:endParaRPr>
          </a:p>
          <a:p>
            <a:pPr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marL="228600" lvl="1" indent="0">
              <a:buClr>
                <a:srgbClr val="9BAFB5"/>
              </a:buClr>
              <a:buNone/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0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>
              <a:solidFill>
                <a:srgbClr val="FFFFFF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black">
          <a:xfrm>
            <a:off x="0" y="0"/>
            <a:ext cx="8288977" cy="81326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all" spc="20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proposed zldr incentives</a:t>
            </a:r>
            <a:endParaRPr kumimoji="0" lang="en-US" sz="2800" b="0" i="0" u="none" strike="noStrike" kern="1200" cap="all" spc="2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721830"/>
              </p:ext>
            </p:extLst>
          </p:nvPr>
        </p:nvGraphicFramePr>
        <p:xfrm>
          <a:off x="296881" y="1745673"/>
          <a:ext cx="1155469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564">
                  <a:extLst>
                    <a:ext uri="{9D8B030D-6E8A-4147-A177-3AD203B41FA5}">
                      <a16:colId xmlns:a16="http://schemas.microsoft.com/office/drawing/2014/main" val="2056923369"/>
                    </a:ext>
                  </a:extLst>
                </a:gridCol>
                <a:gridCol w="3851564">
                  <a:extLst>
                    <a:ext uri="{9D8B030D-6E8A-4147-A177-3AD203B41FA5}">
                      <a16:colId xmlns:a16="http://schemas.microsoft.com/office/drawing/2014/main" val="1442436897"/>
                    </a:ext>
                  </a:extLst>
                </a:gridCol>
                <a:gridCol w="3851564">
                  <a:extLst>
                    <a:ext uri="{9D8B030D-6E8A-4147-A177-3AD203B41FA5}">
                      <a16:colId xmlns:a16="http://schemas.microsoft.com/office/drawing/2014/main" val="13130478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Land 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Proposed Requirements for AFUs/WDUs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484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AFUs</a:t>
                      </a:r>
                      <a:r>
                        <a:rPr lang="en-US" baseline="0" dirty="0" smtClean="0"/>
                        <a:t> and WDUs: Single-family detached and attached, and duplexes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spaces per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space per 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482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AFUs and WDUs: Multi-family, triplexes, and fourplexes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 spaces</a:t>
                      </a:r>
                      <a:r>
                        <a:rPr lang="en-US" baseline="0" dirty="0" smtClean="0"/>
                        <a:t> per 1-bedroom unit; 2 per 2-bedroom unit; and 2.5 per 3-bedroom or larger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space per studio or 1-bedroom unit; 1.5 per 2-bedroom unit; and 2 per 3-bedroom or larger unit*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164837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96881" y="4130997"/>
            <a:ext cx="11305310" cy="948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9BAFB5"/>
              </a:buClr>
              <a:buNone/>
            </a:pPr>
            <a:r>
              <a:rPr lang="en-US" sz="2000" i="1" dirty="0" smtClean="0">
                <a:solidFill>
                  <a:srgbClr val="FFFFFF"/>
                </a:solidFill>
              </a:rPr>
              <a:t>*If development is located within 1,200 feet of an approved CARTA, TriCounty Link, or LCRT stop, the following apply: 1 space per studio, 1-bedroom unit, 2-bedroom unit; and 1.5 spaces per 3-bedroom+ units.</a:t>
            </a:r>
          </a:p>
          <a:p>
            <a:pPr>
              <a:buClr>
                <a:srgbClr val="9BAFB5"/>
              </a:buClr>
            </a:pPr>
            <a:endParaRPr lang="en-US" sz="2400" dirty="0" smtClean="0">
              <a:solidFill>
                <a:srgbClr val="FFFFFF"/>
              </a:solidFill>
            </a:endParaRPr>
          </a:p>
          <a:p>
            <a:pPr>
              <a:buClr>
                <a:srgbClr val="9BAFB5"/>
              </a:buClr>
            </a:pPr>
            <a:endParaRPr lang="en-US" sz="2400" dirty="0" smtClean="0">
              <a:solidFill>
                <a:srgbClr val="FFFFFF"/>
              </a:solidFill>
            </a:endParaRPr>
          </a:p>
          <a:p>
            <a:pPr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2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marL="228600" lvl="1" indent="0">
              <a:buClr>
                <a:srgbClr val="9BAFB5"/>
              </a:buClr>
              <a:buFont typeface="Arial" panose="020B0604020202020204" pitchFamily="34" charset="0"/>
              <a:buNone/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pPr lvl="1">
              <a:buClr>
                <a:srgbClr val="9BAFB5"/>
              </a:buClr>
            </a:pPr>
            <a:endParaRPr lang="en-US" sz="2200" dirty="0" smtClean="0">
              <a:solidFill>
                <a:srgbClr val="FFFFFF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6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01383"/>
            <a:ext cx="8991600" cy="164592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Financial Considerations:</a:t>
            </a:r>
            <a:br>
              <a:rPr lang="en-US" sz="4000" dirty="0"/>
            </a:br>
            <a:r>
              <a:rPr lang="en-US" sz="4000" dirty="0"/>
              <a:t>Follow Consultant’s Recommendation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1976" y="2947870"/>
            <a:ext cx="7448047" cy="1935214"/>
          </a:xfrm>
        </p:spPr>
        <p:txBody>
          <a:bodyPr>
            <a:normAutofit/>
          </a:bodyPr>
          <a:lstStyle/>
          <a:p>
            <a:pPr marL="228600" lvl="0" indent="-228600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Full borrowing</a:t>
            </a:r>
          </a:p>
          <a:p>
            <a:pPr marL="228600" lvl="0" indent="-228600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Pay-as-you-go (</a:t>
            </a:r>
            <a:r>
              <a:rPr lang="en-US" sz="2800" dirty="0" err="1">
                <a:solidFill>
                  <a:prstClr val="black"/>
                </a:solidFill>
                <a:latin typeface="Calibri" panose="020F0502020204030204"/>
              </a:rPr>
              <a:t>PayGo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)/Partial borrowing</a:t>
            </a:r>
          </a:p>
          <a:p>
            <a:pPr marL="228600" lvl="0" indent="-228600">
              <a:lnSpc>
                <a:spcPct val="90000"/>
              </a:lnSpc>
              <a:buClrTx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prstClr val="black"/>
                </a:solidFill>
                <a:latin typeface="Calibri" panose="020F0502020204030204"/>
              </a:rPr>
              <a:t>PayGo</a:t>
            </a:r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16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16673" y="1607883"/>
            <a:ext cx="4270248" cy="604466"/>
          </a:xfrm>
        </p:spPr>
        <p:txBody>
          <a:bodyPr/>
          <a:lstStyle/>
          <a:p>
            <a:r>
              <a:rPr lang="en-US" dirty="0" smtClean="0"/>
              <a:t>Full Borrowing: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30167" y="1607883"/>
            <a:ext cx="4270248" cy="604466"/>
          </a:xfrm>
        </p:spPr>
        <p:txBody>
          <a:bodyPr/>
          <a:lstStyle/>
          <a:p>
            <a:r>
              <a:rPr lang="en-US" dirty="0" err="1" smtClean="0"/>
              <a:t>PayGo</a:t>
            </a:r>
            <a:r>
              <a:rPr lang="en-US" dirty="0" smtClean="0"/>
              <a:t>/Partial Borrowing: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31136" y="295389"/>
            <a:ext cx="7729728" cy="1188720"/>
          </a:xfrm>
        </p:spPr>
        <p:txBody>
          <a:bodyPr/>
          <a:lstStyle/>
          <a:p>
            <a:r>
              <a:rPr lang="en-US" dirty="0"/>
              <a:t>Financial Considerations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2"/>
          </p:nvPr>
        </p:nvSpPr>
        <p:spPr>
          <a:xfrm>
            <a:off x="518207" y="2237679"/>
            <a:ext cx="5401826" cy="427329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Do not have sufficient debt limit</a:t>
            </a:r>
          </a:p>
          <a:p>
            <a:pPr lvl="1"/>
            <a:r>
              <a:rPr lang="en-US" sz="1800" dirty="0"/>
              <a:t>C</a:t>
            </a:r>
            <a:r>
              <a:rPr lang="en-US" sz="1800" dirty="0" smtClean="0"/>
              <a:t>urrent and future needs for the Capital Improvement Plan </a:t>
            </a:r>
          </a:p>
          <a:p>
            <a:pPr lvl="1"/>
            <a:r>
              <a:rPr lang="en-US" sz="1800" dirty="0" smtClean="0"/>
              <a:t>Available debt limit at June 30, 2020 was $16 million</a:t>
            </a:r>
          </a:p>
          <a:p>
            <a:r>
              <a:rPr lang="en-US" sz="2000" dirty="0" smtClean="0"/>
              <a:t>Referendum</a:t>
            </a:r>
          </a:p>
          <a:p>
            <a:pPr lvl="1"/>
            <a:r>
              <a:rPr lang="en-US" sz="1800" dirty="0" smtClean="0"/>
              <a:t>Overall County debt is high and will go higher for future road projects</a:t>
            </a:r>
          </a:p>
          <a:p>
            <a:pPr lvl="1"/>
            <a:r>
              <a:rPr lang="en-US" sz="1800" dirty="0" smtClean="0"/>
              <a:t>Time limit to borrow &amp; spend funds</a:t>
            </a:r>
          </a:p>
          <a:p>
            <a:pPr lvl="1"/>
            <a:r>
              <a:rPr lang="en-US" sz="1800" dirty="0"/>
              <a:t>Not all expenses may be eligible to be paid from bond funds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4"/>
          </p:nvPr>
        </p:nvSpPr>
        <p:spPr>
          <a:xfrm>
            <a:off x="6721312" y="2244704"/>
            <a:ext cx="5226427" cy="3889751"/>
          </a:xfrm>
        </p:spPr>
        <p:txBody>
          <a:bodyPr>
            <a:normAutofit/>
          </a:bodyPr>
          <a:lstStyle/>
          <a:p>
            <a:r>
              <a:rPr lang="en-US" dirty="0" smtClean="0"/>
              <a:t>Referendum approval still required for borrowing</a:t>
            </a:r>
          </a:p>
          <a:p>
            <a:r>
              <a:rPr lang="en-US" dirty="0" smtClean="0"/>
              <a:t>Mitigates concerns about time limit to borrow &amp; spend funds</a:t>
            </a:r>
          </a:p>
          <a:p>
            <a:r>
              <a:rPr lang="en-US" dirty="0" smtClean="0"/>
              <a:t>Mitigates concerns about eligible expenses from bond</a:t>
            </a:r>
          </a:p>
          <a:p>
            <a:pPr marL="0" indent="0" algn="ctr">
              <a:buNone/>
            </a:pPr>
            <a:r>
              <a:rPr lang="en-US" sz="1900" cap="all" spc="100" dirty="0" err="1">
                <a:solidFill>
                  <a:srgbClr val="9BAFB5">
                    <a:lumMod val="75000"/>
                  </a:srgbClr>
                </a:solidFill>
              </a:rPr>
              <a:t>PayGo</a:t>
            </a:r>
            <a:endParaRPr lang="en-US" dirty="0" smtClean="0"/>
          </a:p>
          <a:p>
            <a:r>
              <a:rPr lang="en-US" dirty="0"/>
              <a:t>No impact on debt limit</a:t>
            </a:r>
          </a:p>
          <a:p>
            <a:r>
              <a:rPr lang="en-US" dirty="0"/>
              <a:t>Eliminates concerns about time limit to borrow &amp; spend funds</a:t>
            </a:r>
          </a:p>
          <a:p>
            <a:r>
              <a:rPr lang="en-US" dirty="0"/>
              <a:t>Eliminates concerns about eligible expenses from bond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9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62018"/>
            <a:ext cx="8991600" cy="1645920"/>
          </a:xfrm>
        </p:spPr>
        <p:txBody>
          <a:bodyPr/>
          <a:lstStyle/>
          <a:p>
            <a:r>
              <a:rPr lang="en-US" sz="4000" dirty="0"/>
              <a:t>Impact on Taxpayers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9303" y="2045617"/>
            <a:ext cx="11038788" cy="4458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options contingent on recurring revenue source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Property taxes only current revenue source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Could require debt service and/or general fund millage increases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General fund increase limited by state law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Debt Service fund increase has no legal limitation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Recommend no more than 2.0 mills from the General Fund</a:t>
            </a:r>
          </a:p>
          <a:p>
            <a:pPr marL="8001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2.0 mills = $8 million in the General Fund</a:t>
            </a:r>
          </a:p>
          <a:p>
            <a:pPr marL="800100" marR="0" lvl="1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2.0 mills = $8 per $100,000 for homeowners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563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4065</TotalTime>
  <Words>842</Words>
  <Application>Microsoft Office PowerPoint</Application>
  <PresentationFormat>Widescreen</PresentationFormat>
  <Paragraphs>179</Paragraphs>
  <Slides>8</Slides>
  <Notes>4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Times New Roman</vt:lpstr>
      <vt:lpstr>Wingdings</vt:lpstr>
      <vt:lpstr>Parcel</vt:lpstr>
      <vt:lpstr>ZLDR Review Project:  workforce &amp; Affordable housing Incentives</vt:lpstr>
      <vt:lpstr>Workforce &amp; Affordable housing incentives: planning commission review status</vt:lpstr>
      <vt:lpstr>PowerPoint Presentation</vt:lpstr>
      <vt:lpstr>PowerPoint Presentation</vt:lpstr>
      <vt:lpstr>PowerPoint Presentation</vt:lpstr>
      <vt:lpstr>Financial Considerations: Follow Consultant’s Recommendation</vt:lpstr>
      <vt:lpstr>Financial Considerations:</vt:lpstr>
      <vt:lpstr>Impact on Taxpayers</vt:lpstr>
    </vt:vector>
  </TitlesOfParts>
  <Company>Charleston County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Pietras</dc:creator>
  <cp:lastModifiedBy>Kristen T. Brame</cp:lastModifiedBy>
  <cp:revision>454</cp:revision>
  <cp:lastPrinted>2021-02-25T16:45:09Z</cp:lastPrinted>
  <dcterms:created xsi:type="dcterms:W3CDTF">2020-09-28T18:24:38Z</dcterms:created>
  <dcterms:modified xsi:type="dcterms:W3CDTF">2021-04-13T17:46:59Z</dcterms:modified>
</cp:coreProperties>
</file>