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7077075" cy="9363075"/>
  <p:embeddedFontLst>
    <p:embeddedFont>
      <p:font typeface="Proxima Nova"/>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
          <p15:clr>
            <a:srgbClr val="9AA0A6"/>
          </p15:clr>
        </p15:guide>
      </p15:sldGuideLst>
    </p:ext>
    <p:ext uri="http://customooxmlschemas.google.com/">
      <go:slidesCustomData xmlns:go="http://customooxmlschemas.google.com/" r:id="rId46" roundtripDataSignature="AMtx7mjkn2UTIRA2cbdNNGBgPjBFVQ+T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italic.fntdata"/><Relationship Id="rId20" Type="http://schemas.openxmlformats.org/officeDocument/2006/relationships/slide" Target="slides/slide15.xml"/><Relationship Id="rId42" Type="http://schemas.openxmlformats.org/officeDocument/2006/relationships/font" Target="fonts/OpenSans-regular.fntdata"/><Relationship Id="rId41" Type="http://schemas.openxmlformats.org/officeDocument/2006/relationships/font" Target="fonts/ProximaNova-boldItalic.fntdata"/><Relationship Id="rId22" Type="http://schemas.openxmlformats.org/officeDocument/2006/relationships/slide" Target="slides/slide17.xml"/><Relationship Id="rId44" Type="http://schemas.openxmlformats.org/officeDocument/2006/relationships/font" Target="fonts/OpenSans-italic.fntdata"/><Relationship Id="rId21" Type="http://schemas.openxmlformats.org/officeDocument/2006/relationships/slide" Target="slides/slide16.xml"/><Relationship Id="rId43" Type="http://schemas.openxmlformats.org/officeDocument/2006/relationships/font" Target="fonts/OpenSans-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roximaNova-bold.fntdata"/><Relationship Id="rId16" Type="http://schemas.openxmlformats.org/officeDocument/2006/relationships/slide" Target="slides/slide11.xml"/><Relationship Id="rId38" Type="http://schemas.openxmlformats.org/officeDocument/2006/relationships/font" Target="fonts/ProximaNova-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66733" cy="469780"/>
          </a:xfrm>
          <a:prstGeom prst="rect">
            <a:avLst/>
          </a:prstGeom>
          <a:noFill/>
          <a:ln>
            <a:noFill/>
          </a:ln>
        </p:spPr>
        <p:txBody>
          <a:bodyPr anchorCtr="0" anchor="t" bIns="46950" lIns="93925" spcFirstLastPara="1" rIns="93925" wrap="square" tIns="469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08705" y="0"/>
            <a:ext cx="3066733" cy="469780"/>
          </a:xfrm>
          <a:prstGeom prst="rect">
            <a:avLst/>
          </a:prstGeom>
          <a:noFill/>
          <a:ln>
            <a:noFill/>
          </a:ln>
        </p:spPr>
        <p:txBody>
          <a:bodyPr anchorCtr="0" anchor="t" bIns="46950" lIns="93925" spcFirstLastPara="1" rIns="93925" wrap="square" tIns="469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93297"/>
            <a:ext cx="3066733" cy="469779"/>
          </a:xfrm>
          <a:prstGeom prst="rect">
            <a:avLst/>
          </a:prstGeom>
          <a:noFill/>
          <a:ln>
            <a:noFill/>
          </a:ln>
        </p:spPr>
        <p:txBody>
          <a:bodyPr anchorCtr="0" anchor="b" bIns="46950" lIns="93925" spcFirstLastPara="1" rIns="93925" wrap="square" tIns="469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0" rtl="0" algn="l">
              <a:lnSpc>
                <a:spcPct val="100000"/>
              </a:lnSpc>
              <a:spcBef>
                <a:spcPts val="0"/>
              </a:spcBef>
              <a:spcAft>
                <a:spcPts val="0"/>
              </a:spcAft>
              <a:buSzPts val="1400"/>
              <a:buNone/>
            </a:pPr>
            <a:r>
              <a:t/>
            </a:r>
            <a:endParaRPr/>
          </a:p>
        </p:txBody>
      </p:sp>
      <p:sp>
        <p:nvSpPr>
          <p:cNvPr id="73" name="Google Shape;73;p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921031b64a_0_7:notes"/>
          <p:cNvSpPr/>
          <p:nvPr>
            <p:ph idx="2" type="sldImg"/>
          </p:nvPr>
        </p:nvSpPr>
        <p:spPr>
          <a:xfrm>
            <a:off x="762000" y="1190625"/>
            <a:ext cx="5710200" cy="321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0" name="Google Shape;140;g1921031b64a_0_7:notes"/>
          <p:cNvSpPr txBox="1"/>
          <p:nvPr>
            <p:ph idx="1" type="body"/>
          </p:nvPr>
        </p:nvSpPr>
        <p:spPr>
          <a:xfrm>
            <a:off x="724090" y="4580755"/>
            <a:ext cx="5786100" cy="3748500"/>
          </a:xfrm>
          <a:prstGeom prst="rect">
            <a:avLst/>
          </a:prstGeom>
          <a:noFill/>
          <a:ln>
            <a:noFill/>
          </a:ln>
        </p:spPr>
        <p:txBody>
          <a:bodyPr anchorCtr="0" anchor="t" bIns="47825" lIns="95700" spcFirstLastPara="1" rIns="95700" wrap="square" tIns="47825">
            <a:noAutofit/>
          </a:bodyPr>
          <a:lstStyle/>
          <a:p>
            <a:pPr indent="0" lvl="0" marL="0" rtl="0" algn="l">
              <a:spcBef>
                <a:spcPts val="0"/>
              </a:spcBef>
              <a:spcAft>
                <a:spcPts val="0"/>
              </a:spcAft>
              <a:buClr>
                <a:schemeClr val="dk1"/>
              </a:buClr>
              <a:buSzPts val="1400"/>
              <a:buFont typeface="Arial"/>
              <a:buNone/>
            </a:pPr>
            <a:r>
              <a:rPr lang="en-US" sz="2000">
                <a:latin typeface="Proxima Nova"/>
                <a:ea typeface="Proxima Nova"/>
                <a:cs typeface="Proxima Nova"/>
                <a:sym typeface="Proxima Nova"/>
              </a:rPr>
              <a:t>Tonight, we are pleased to present to the Board of Education the Vision Forward Action Plan.</a:t>
            </a:r>
            <a:endParaRPr sz="2000">
              <a:latin typeface="Proxima Nova"/>
              <a:ea typeface="Proxima Nova"/>
              <a:cs typeface="Proxima Nova"/>
              <a:sym typeface="Proxima Nova"/>
            </a:endParaRPr>
          </a:p>
          <a:p>
            <a:pPr indent="0" lvl="0" marL="0" rtl="0" algn="l">
              <a:lnSpc>
                <a:spcPct val="100000"/>
              </a:lnSpc>
              <a:spcBef>
                <a:spcPts val="0"/>
              </a:spcBef>
              <a:spcAft>
                <a:spcPts val="0"/>
              </a:spcAft>
              <a:buSzPts val="1400"/>
              <a:buNone/>
            </a:pPr>
            <a:r>
              <a:t/>
            </a:r>
            <a:endParaRPr sz="2000">
              <a:latin typeface="Proxima Nova"/>
              <a:ea typeface="Proxima Nova"/>
              <a:cs typeface="Proxima Nova"/>
              <a:sym typeface="Proxima Nova"/>
            </a:endParaRPr>
          </a:p>
        </p:txBody>
      </p:sp>
      <p:sp>
        <p:nvSpPr>
          <p:cNvPr id="141" name="Google Shape;141;g1921031b64a_0_7:notes"/>
          <p:cNvSpPr txBox="1"/>
          <p:nvPr/>
        </p:nvSpPr>
        <p:spPr>
          <a:xfrm>
            <a:off x="4097168" y="9041220"/>
            <a:ext cx="3135600" cy="477900"/>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921031b64a_0_113:notes"/>
          <p:cNvSpPr txBox="1"/>
          <p:nvPr>
            <p:ph idx="1" type="body"/>
          </p:nvPr>
        </p:nvSpPr>
        <p:spPr>
          <a:xfrm>
            <a:off x="707707" y="4505980"/>
            <a:ext cx="5661600" cy="3687000"/>
          </a:xfrm>
          <a:prstGeom prst="rect">
            <a:avLst/>
          </a:prstGeom>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147" name="Google Shape;147;g1921031b64a_0_113:notes"/>
          <p:cNvSpPr/>
          <p:nvPr>
            <p:ph idx="2" type="sldImg"/>
          </p:nvPr>
        </p:nvSpPr>
        <p:spPr>
          <a:xfrm>
            <a:off x="707707" y="1170384"/>
            <a:ext cx="5661600" cy="3159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921031b64a_0_13:notes"/>
          <p:cNvSpPr/>
          <p:nvPr>
            <p:ph idx="2" type="sldImg"/>
          </p:nvPr>
        </p:nvSpPr>
        <p:spPr>
          <a:xfrm>
            <a:off x="762000" y="1190625"/>
            <a:ext cx="5710200" cy="321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54" name="Google Shape;154;g1921031b64a_0_13:notes"/>
          <p:cNvSpPr txBox="1"/>
          <p:nvPr>
            <p:ph idx="1" type="body"/>
          </p:nvPr>
        </p:nvSpPr>
        <p:spPr>
          <a:xfrm>
            <a:off x="724090" y="4580755"/>
            <a:ext cx="5786100" cy="3748500"/>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t/>
            </a:r>
            <a:endParaRPr/>
          </a:p>
        </p:txBody>
      </p:sp>
      <p:sp>
        <p:nvSpPr>
          <p:cNvPr id="155" name="Google Shape;155;g1921031b64a_0_13:notes"/>
          <p:cNvSpPr txBox="1"/>
          <p:nvPr/>
        </p:nvSpPr>
        <p:spPr>
          <a:xfrm>
            <a:off x="4097168" y="9041220"/>
            <a:ext cx="3135600" cy="477900"/>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2: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1" name="Google Shape;161;p102: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rPr lang="en-US" sz="1600">
                <a:latin typeface="Proxima Nova"/>
                <a:ea typeface="Proxima Nova"/>
                <a:cs typeface="Proxima Nova"/>
                <a:sym typeface="Proxima Nova"/>
              </a:rPr>
              <a:t>I’d like to spent a minute or two talking about how the Action Plan was put together. Following each of the seven community engagement meetings last winter and spring, consensus points were pulled from the work activity.   Our Engagement Team took those points and developed Priority Statements</a:t>
            </a:r>
            <a:br>
              <a:rPr lang="en-US" sz="1400"/>
            </a:br>
            <a:endParaRPr/>
          </a:p>
        </p:txBody>
      </p:sp>
      <p:sp>
        <p:nvSpPr>
          <p:cNvPr id="162" name="Google Shape;162;p102: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3: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2" name="Google Shape;172;p103: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rPr lang="en-US" sz="1600">
                <a:solidFill>
                  <a:srgbClr val="000000"/>
                </a:solidFill>
                <a:latin typeface="Proxima Nova"/>
                <a:ea typeface="Proxima Nova"/>
                <a:cs typeface="Proxima Nova"/>
                <a:sym typeface="Proxima Nova"/>
              </a:rPr>
              <a:t>Then, at an all-day workshop session, based on those priority statements, a large group of educators and members of our Team brainstormed Action Plan steps. Professionals from District Leadership Solutions, who had facilitated the all-day work session, then developed an initial draft of the Action Plan. We reviewed and edited that document at our Team meeting in September. Next we brought the first draft to the community for additional input and ideas. Those suggestions were included in the final Action Plan recommendations and that final plan is what we will present tonight. </a:t>
            </a:r>
            <a:endParaRPr sz="1600"/>
          </a:p>
        </p:txBody>
      </p:sp>
      <p:sp>
        <p:nvSpPr>
          <p:cNvPr id="173" name="Google Shape;173;p103: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921031b64a_0_20:notes"/>
          <p:cNvSpPr txBox="1"/>
          <p:nvPr>
            <p:ph idx="1" type="body"/>
          </p:nvPr>
        </p:nvSpPr>
        <p:spPr>
          <a:xfrm>
            <a:off x="707707" y="4505980"/>
            <a:ext cx="5661600" cy="3687000"/>
          </a:xfrm>
          <a:prstGeom prst="rect">
            <a:avLst/>
          </a:prstGeom>
        </p:spPr>
        <p:txBody>
          <a:bodyPr anchorCtr="0" anchor="t" bIns="46950" lIns="93925" spcFirstLastPara="1" rIns="93925" wrap="square" tIns="46950">
            <a:noAutofit/>
          </a:bodyPr>
          <a:lstStyle/>
          <a:p>
            <a:pPr indent="0" lvl="0" marL="0" rtl="0" algn="l">
              <a:spcBef>
                <a:spcPts val="0"/>
              </a:spcBef>
              <a:spcAft>
                <a:spcPts val="0"/>
              </a:spcAft>
              <a:buNone/>
            </a:pPr>
            <a:r>
              <a:t/>
            </a:r>
            <a:endParaRPr/>
          </a:p>
        </p:txBody>
      </p:sp>
      <p:sp>
        <p:nvSpPr>
          <p:cNvPr id="179" name="Google Shape;179;g1921031b64a_0_20:notes"/>
          <p:cNvSpPr/>
          <p:nvPr>
            <p:ph idx="2" type="sldImg"/>
          </p:nvPr>
        </p:nvSpPr>
        <p:spPr>
          <a:xfrm>
            <a:off x="707707" y="1170384"/>
            <a:ext cx="5661600" cy="3159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4: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06" name="Google Shape;206;p104: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rPr lang="en-US" sz="1800"/>
              <a:t>Here are the Priority Statements developed from each of the first five sessions. These statements became the foundation for our recommendations to improve our district. </a:t>
            </a:r>
            <a:endParaRPr sz="1600"/>
          </a:p>
        </p:txBody>
      </p:sp>
      <p:sp>
        <p:nvSpPr>
          <p:cNvPr id="207" name="Google Shape;207;p104: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
        <p:nvSpPr>
          <p:cNvPr id="208" name="Google Shape;208;p104:notes"/>
          <p:cNvSpPr txBox="1"/>
          <p:nvPr/>
        </p:nvSpPr>
        <p:spPr>
          <a:xfrm>
            <a:off x="762001" y="4653160"/>
            <a:ext cx="5975684" cy="42780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On the screen, you will see the five Priority Statements developed by our Community Engagement Team. They are not listed in order of importance — all are equally important. They are listed by how the lined up to the community engagement sessions we had — Please note that two statements were pulled from the consensus points of the 4</a:t>
            </a:r>
            <a:r>
              <a:rPr b="0" baseline="30000" i="0" lang="en-US" sz="2000" u="none" cap="none" strike="noStrike">
                <a:solidFill>
                  <a:srgbClr val="000000"/>
                </a:solidFill>
                <a:latin typeface="Arial"/>
                <a:ea typeface="Arial"/>
                <a:cs typeface="Arial"/>
                <a:sym typeface="Arial"/>
              </a:rPr>
              <a:t>th</a:t>
            </a:r>
            <a:r>
              <a:rPr b="0" i="0" lang="en-US" sz="2000" u="none" cap="none" strike="noStrike">
                <a:solidFill>
                  <a:srgbClr val="000000"/>
                </a:solidFill>
                <a:latin typeface="Arial"/>
                <a:ea typeface="Arial"/>
                <a:cs typeface="Arial"/>
                <a:sym typeface="Arial"/>
              </a:rPr>
              <a:t> session.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0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000"/>
              <a:t>I’m not going to read all action steps, just briefly cover each priority area. Again, I want to remind you that these are presented in the order of our engagement meetings — they are not in priorities order — the fifth priority is no less important that the first. And the first area is about district culture.</a:t>
            </a:r>
            <a:endParaRPr/>
          </a:p>
        </p:txBody>
      </p:sp>
      <p:sp>
        <p:nvSpPr>
          <p:cNvPr id="215" name="Google Shape;215;p10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69a793397f_0_226: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169a793397f_0_226:notes"/>
          <p:cNvSpPr txBox="1"/>
          <p:nvPr>
            <p:ph idx="1" type="body"/>
          </p:nvPr>
        </p:nvSpPr>
        <p:spPr>
          <a:xfrm>
            <a:off x="707708" y="4505980"/>
            <a:ext cx="5661600" cy="3686700"/>
          </a:xfrm>
          <a:prstGeom prst="rect">
            <a:avLst/>
          </a:prstGeom>
          <a:noFill/>
          <a:ln>
            <a:noFill/>
          </a:ln>
        </p:spPr>
        <p:txBody>
          <a:bodyPr anchorCtr="0" anchor="t" bIns="46950" lIns="93925" spcFirstLastPara="1" rIns="93925" wrap="square" tIns="46950">
            <a:noAutofit/>
          </a:bodyPr>
          <a:lstStyle/>
          <a:p>
            <a:pPr indent="0" lvl="0" marL="58736" rtl="0" algn="l">
              <a:lnSpc>
                <a:spcPct val="100000"/>
              </a:lnSpc>
              <a:spcBef>
                <a:spcPts val="0"/>
              </a:spcBef>
              <a:spcAft>
                <a:spcPts val="0"/>
              </a:spcAft>
              <a:buSzPts val="1400"/>
              <a:buNone/>
            </a:pPr>
            <a:r>
              <a:rPr lang="en-US" sz="2000"/>
              <a:t>There are two categories of Action Steps for District culture. </a:t>
            </a:r>
            <a:endParaRPr/>
          </a:p>
        </p:txBody>
      </p:sp>
      <p:sp>
        <p:nvSpPr>
          <p:cNvPr id="222" name="Google Shape;222;g169a793397f_0_226:notes"/>
          <p:cNvSpPr txBox="1"/>
          <p:nvPr>
            <p:ph idx="12" type="sldNum"/>
          </p:nvPr>
        </p:nvSpPr>
        <p:spPr>
          <a:xfrm>
            <a:off x="4008705" y="8893297"/>
            <a:ext cx="3066600" cy="469800"/>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69a793397f_0_207: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69a793397f_0_207:notes"/>
          <p:cNvSpPr txBox="1"/>
          <p:nvPr>
            <p:ph idx="1" type="body"/>
          </p:nvPr>
        </p:nvSpPr>
        <p:spPr>
          <a:xfrm>
            <a:off x="707708" y="4505980"/>
            <a:ext cx="5661600" cy="3686700"/>
          </a:xfrm>
          <a:prstGeom prst="rect">
            <a:avLst/>
          </a:prstGeom>
          <a:noFill/>
          <a:ln>
            <a:noFill/>
          </a:ln>
        </p:spPr>
        <p:txBody>
          <a:bodyPr anchorCtr="0" anchor="t" bIns="46950" lIns="93925" spcFirstLastPara="1" rIns="93925" wrap="square" tIns="46950">
            <a:noAutofit/>
          </a:bodyPr>
          <a:lstStyle/>
          <a:p>
            <a:pPr indent="0" lvl="0" marL="58737" rtl="0" algn="l">
              <a:spcBef>
                <a:spcPts val="0"/>
              </a:spcBef>
              <a:spcAft>
                <a:spcPts val="0"/>
              </a:spcAft>
              <a:buClr>
                <a:schemeClr val="dk1"/>
              </a:buClr>
              <a:buSzPts val="1400"/>
              <a:buFont typeface="Arial"/>
              <a:buNone/>
            </a:pPr>
            <a:r>
              <a:rPr lang="en-US" sz="2000"/>
              <a:t>The first involves communicating a new vision for our District that reflects our new leadership, our new opportunities and our Action Plan. </a:t>
            </a:r>
            <a:endParaRPr/>
          </a:p>
          <a:p>
            <a:pPr indent="0" lvl="0" marL="58736" rtl="0" algn="l">
              <a:lnSpc>
                <a:spcPct val="100000"/>
              </a:lnSpc>
              <a:spcBef>
                <a:spcPts val="0"/>
              </a:spcBef>
              <a:spcAft>
                <a:spcPts val="0"/>
              </a:spcAft>
              <a:buSzPts val="1400"/>
              <a:buNone/>
            </a:pPr>
            <a:r>
              <a:t/>
            </a:r>
            <a:endParaRPr/>
          </a:p>
        </p:txBody>
      </p:sp>
      <p:sp>
        <p:nvSpPr>
          <p:cNvPr id="231" name="Google Shape;231;g169a793397f_0_207:notes"/>
          <p:cNvSpPr txBox="1"/>
          <p:nvPr>
            <p:ph idx="12" type="sldNum"/>
          </p:nvPr>
        </p:nvSpPr>
        <p:spPr>
          <a:xfrm>
            <a:off x="4008705" y="8893297"/>
            <a:ext cx="3066600" cy="469800"/>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7" name="Google Shape;77;p2: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t/>
            </a:r>
            <a:endParaRPr/>
          </a:p>
        </p:txBody>
      </p:sp>
      <p:sp>
        <p:nvSpPr>
          <p:cNvPr id="78" name="Google Shape;78;p2: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69a793397f_0_216: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169a793397f_0_216:notes"/>
          <p:cNvSpPr txBox="1"/>
          <p:nvPr>
            <p:ph idx="1" type="body"/>
          </p:nvPr>
        </p:nvSpPr>
        <p:spPr>
          <a:xfrm>
            <a:off x="707708" y="4505980"/>
            <a:ext cx="5661600" cy="3686700"/>
          </a:xfrm>
          <a:prstGeom prst="rect">
            <a:avLst/>
          </a:prstGeom>
          <a:noFill/>
          <a:ln>
            <a:noFill/>
          </a:ln>
        </p:spPr>
        <p:txBody>
          <a:bodyPr anchorCtr="0" anchor="t" bIns="46950" lIns="93925" spcFirstLastPara="1" rIns="93925" wrap="square" tIns="46950">
            <a:noAutofit/>
          </a:bodyPr>
          <a:lstStyle/>
          <a:p>
            <a:pPr indent="0" lvl="0" marL="58736" rtl="0" algn="l">
              <a:lnSpc>
                <a:spcPct val="100000"/>
              </a:lnSpc>
              <a:spcBef>
                <a:spcPts val="0"/>
              </a:spcBef>
              <a:spcAft>
                <a:spcPts val="0"/>
              </a:spcAft>
              <a:buSzPts val="1400"/>
              <a:buNone/>
            </a:pPr>
            <a:r>
              <a:rPr lang="en-US" sz="2000"/>
              <a:t>The second addresses the various areas in the district and the community to foster improved practices and a better understanding of the new vision and climate within the district. </a:t>
            </a:r>
            <a:endParaRPr/>
          </a:p>
        </p:txBody>
      </p:sp>
      <p:sp>
        <p:nvSpPr>
          <p:cNvPr id="241" name="Google Shape;241;g169a793397f_0_216:notes"/>
          <p:cNvSpPr txBox="1"/>
          <p:nvPr>
            <p:ph idx="12" type="sldNum"/>
          </p:nvPr>
        </p:nvSpPr>
        <p:spPr>
          <a:xfrm>
            <a:off x="4008705" y="8893297"/>
            <a:ext cx="3066600" cy="469800"/>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5: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5: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11113" rtl="0" algn="l">
              <a:lnSpc>
                <a:spcPct val="100000"/>
              </a:lnSpc>
              <a:spcBef>
                <a:spcPts val="0"/>
              </a:spcBef>
              <a:spcAft>
                <a:spcPts val="0"/>
              </a:spcAft>
              <a:buSzPts val="1400"/>
              <a:buNone/>
            </a:pPr>
            <a:r>
              <a:rPr lang="en-US" sz="2400"/>
              <a:t>The second priority area is about High Quality Staff</a:t>
            </a:r>
            <a:r>
              <a:rPr lang="en-US"/>
              <a:t>. </a:t>
            </a:r>
            <a:endParaRPr/>
          </a:p>
        </p:txBody>
      </p:sp>
      <p:sp>
        <p:nvSpPr>
          <p:cNvPr id="251" name="Google Shape;251;p15: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4: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11113" rtl="0" algn="l">
              <a:lnSpc>
                <a:spcPct val="100000"/>
              </a:lnSpc>
              <a:spcBef>
                <a:spcPts val="0"/>
              </a:spcBef>
              <a:spcAft>
                <a:spcPts val="0"/>
              </a:spcAft>
              <a:buSzPts val="1400"/>
              <a:buNone/>
            </a:pPr>
            <a:r>
              <a:rPr lang="en-US" sz="2000"/>
              <a:t>Action steps in the high quality staff priority area include statement about compensation, communications to prospective staff, mentoring, coaching, aligning employee evaluations to expectations, professional development, building level leadership and support staff. </a:t>
            </a:r>
            <a:endParaRPr/>
          </a:p>
        </p:txBody>
      </p:sp>
      <p:sp>
        <p:nvSpPr>
          <p:cNvPr id="258" name="Google Shape;258;p14: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6: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6: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400"/>
              <a:t>The third priority area is PK-5 student performance. </a:t>
            </a:r>
            <a:endParaRPr/>
          </a:p>
        </p:txBody>
      </p:sp>
      <p:sp>
        <p:nvSpPr>
          <p:cNvPr id="267" name="Google Shape;267;p16: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7: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000"/>
              <a:t>In third third area, action steps cover optimal school size and capacity — how many kids should we optimally have in elementary schools, early childhood, education, improving instructional practices, improving the environment for success, auditing current practices, identifying goals, instructional practice and curriculum, and  improving attendance, finding causes of learning problems and strategies for improving student behavior. </a:t>
            </a:r>
            <a:endParaRPr/>
          </a:p>
        </p:txBody>
      </p:sp>
      <p:sp>
        <p:nvSpPr>
          <p:cNvPr id="274" name="Google Shape;274;p17: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8: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000"/>
              <a:t>The fourth area is improving student performance in secondary schools. </a:t>
            </a:r>
            <a:endParaRPr/>
          </a:p>
        </p:txBody>
      </p:sp>
      <p:sp>
        <p:nvSpPr>
          <p:cNvPr id="283" name="Google Shape;283;p18: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9: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000"/>
              <a:t>The major Action Plan item here is transitioning to middle schools with teaming. Other items deal with high school block scheduling and assuring equity. Five Action steps deal with transitioning to new grade structures both with respect to impact on staff and students and their families. </a:t>
            </a:r>
            <a:endParaRPr/>
          </a:p>
        </p:txBody>
      </p:sp>
      <p:sp>
        <p:nvSpPr>
          <p:cNvPr id="290" name="Google Shape;290;p19: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69a793397f_0_296: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69a793397f_0_296:notes"/>
          <p:cNvSpPr txBox="1"/>
          <p:nvPr>
            <p:ph idx="1" type="body"/>
          </p:nvPr>
        </p:nvSpPr>
        <p:spPr>
          <a:xfrm>
            <a:off x="707708" y="4505980"/>
            <a:ext cx="5661600" cy="3686700"/>
          </a:xfrm>
          <a:prstGeom prst="rect">
            <a:avLst/>
          </a:prstGeom>
          <a:noFill/>
          <a:ln>
            <a:noFill/>
          </a:ln>
        </p:spPr>
        <p:txBody>
          <a:bodyPr anchorCtr="0" anchor="t" bIns="46950" lIns="93925" spcFirstLastPara="1" rIns="93925" wrap="square" tIns="46950">
            <a:noAutofit/>
          </a:bodyPr>
          <a:lstStyle/>
          <a:p>
            <a:pPr indent="0" lvl="0" marL="58736" rtl="0" algn="l">
              <a:lnSpc>
                <a:spcPct val="100000"/>
              </a:lnSpc>
              <a:spcBef>
                <a:spcPts val="0"/>
              </a:spcBef>
              <a:spcAft>
                <a:spcPts val="0"/>
              </a:spcAft>
              <a:buSzPts val="1400"/>
              <a:buNone/>
            </a:pPr>
            <a:r>
              <a:rPr lang="en-US" sz="2000"/>
              <a:t>The plan also includes steps to successfully change grade structures including transitioning to middle schools with teaming. Other items deal with enrollment goals, school size and capacity, professional development for staff, high school block scheduling and assuring equity. Five Action steps deal with transitioning to new grade structures both with respect to impact on staff and students and their families. </a:t>
            </a:r>
            <a:endParaRPr/>
          </a:p>
        </p:txBody>
      </p:sp>
      <p:sp>
        <p:nvSpPr>
          <p:cNvPr id="300" name="Google Shape;300;g169a793397f_0_296:notes"/>
          <p:cNvSpPr txBox="1"/>
          <p:nvPr>
            <p:ph idx="12" type="sldNum"/>
          </p:nvPr>
        </p:nvSpPr>
        <p:spPr>
          <a:xfrm>
            <a:off x="4008705" y="8893297"/>
            <a:ext cx="3066600" cy="469800"/>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000"/>
              <a:t>The fifth and final priority area — again remember that this is just as important as the first — it is just listed fifth — has to do with facilities. </a:t>
            </a:r>
            <a:endParaRPr/>
          </a:p>
        </p:txBody>
      </p:sp>
      <p:sp>
        <p:nvSpPr>
          <p:cNvPr id="309" name="Google Shape;309;p2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1: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1: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58738" rtl="0" algn="l">
              <a:lnSpc>
                <a:spcPct val="100000"/>
              </a:lnSpc>
              <a:spcBef>
                <a:spcPts val="0"/>
              </a:spcBef>
              <a:spcAft>
                <a:spcPts val="0"/>
              </a:spcAft>
              <a:buSzPts val="1400"/>
              <a:buNone/>
            </a:pPr>
            <a:r>
              <a:rPr lang="en-US" sz="2000"/>
              <a:t>With previous action steps having to do with grade configuration, and optimal size and capacities of schools, we will need to look at our existing facilities and how to go about improving them to enhance our educational program. In a nutshell, this Priority area deals with development of a comprehensive plan. </a:t>
            </a:r>
            <a:endParaRPr/>
          </a:p>
        </p:txBody>
      </p:sp>
      <p:sp>
        <p:nvSpPr>
          <p:cNvPr id="316" name="Google Shape;316;p21: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69a793397f_0_86: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169a793397f_0_86:notes"/>
          <p:cNvSpPr txBox="1"/>
          <p:nvPr>
            <p:ph idx="1" type="body"/>
          </p:nvPr>
        </p:nvSpPr>
        <p:spPr>
          <a:xfrm>
            <a:off x="707708" y="4505980"/>
            <a:ext cx="5661600" cy="3686700"/>
          </a:xfrm>
          <a:prstGeom prst="rect">
            <a:avLst/>
          </a:prstGeom>
          <a:noFill/>
          <a:ln>
            <a:noFill/>
          </a:ln>
        </p:spPr>
        <p:txBody>
          <a:bodyPr anchorCtr="0" anchor="t" bIns="46950" lIns="93925" spcFirstLastPara="1" rIns="93925" wrap="square" tIns="46950">
            <a:noAutofit/>
          </a:bodyPr>
          <a:lstStyle/>
          <a:p>
            <a:pPr indent="0" lvl="0" marL="179387" rtl="0" algn="l">
              <a:lnSpc>
                <a:spcPct val="100000"/>
              </a:lnSpc>
              <a:spcBef>
                <a:spcPts val="0"/>
              </a:spcBef>
              <a:spcAft>
                <a:spcPts val="0"/>
              </a:spcAft>
              <a:buSzPts val="1400"/>
              <a:buNone/>
            </a:pPr>
            <a:r>
              <a:t/>
            </a:r>
            <a:endParaRPr/>
          </a:p>
        </p:txBody>
      </p:sp>
      <p:sp>
        <p:nvSpPr>
          <p:cNvPr id="85" name="Google Shape;85;g169a793397f_0_86:notes"/>
          <p:cNvSpPr txBox="1"/>
          <p:nvPr>
            <p:ph idx="12" type="sldNum"/>
          </p:nvPr>
        </p:nvSpPr>
        <p:spPr>
          <a:xfrm>
            <a:off x="4008705" y="8893297"/>
            <a:ext cx="3066600" cy="469800"/>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921031b64a_0_65: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921031b64a_0_65:notes"/>
          <p:cNvSpPr txBox="1"/>
          <p:nvPr>
            <p:ph idx="1" type="body"/>
          </p:nvPr>
        </p:nvSpPr>
        <p:spPr>
          <a:xfrm>
            <a:off x="707708" y="4505980"/>
            <a:ext cx="5661600" cy="3686700"/>
          </a:xfrm>
          <a:prstGeom prst="rect">
            <a:avLst/>
          </a:prstGeom>
        </p:spPr>
        <p:txBody>
          <a:bodyPr anchorCtr="0" anchor="t" bIns="46950" lIns="93925" spcFirstLastPara="1" rIns="93925" wrap="square" tIns="46950">
            <a:noAutofit/>
          </a:bodyPr>
          <a:lstStyle/>
          <a:p>
            <a:pPr indent="0" lvl="0" marL="0" rtl="0" algn="l">
              <a:spcBef>
                <a:spcPts val="0"/>
              </a:spcBef>
              <a:spcAft>
                <a:spcPts val="0"/>
              </a:spcAft>
              <a:buNone/>
            </a:pPr>
            <a:r>
              <a:rPr lang="en-US"/>
              <a:t>Facilitating team recommends approval of the Vision Forward Action Plan by the Board of Education</a:t>
            </a:r>
            <a:endParaRPr/>
          </a:p>
        </p:txBody>
      </p:sp>
      <p:sp>
        <p:nvSpPr>
          <p:cNvPr id="325" name="Google Shape;325;g1921031b64a_0_65:notes"/>
          <p:cNvSpPr txBox="1"/>
          <p:nvPr>
            <p:ph idx="12" type="sldNum"/>
          </p:nvPr>
        </p:nvSpPr>
        <p:spPr>
          <a:xfrm>
            <a:off x="4008705" y="8893297"/>
            <a:ext cx="3066600" cy="469800"/>
          </a:xfrm>
          <a:prstGeom prst="rect">
            <a:avLst/>
          </a:prstGeom>
        </p:spPr>
        <p:txBody>
          <a:bodyPr anchorCtr="0" anchor="b" bIns="46950" lIns="93925" spcFirstLastPara="1" rIns="93925" wrap="square" tIns="469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921031b64a_0_93:notes"/>
          <p:cNvSpPr txBox="1"/>
          <p:nvPr>
            <p:ph idx="1" type="body"/>
          </p:nvPr>
        </p:nvSpPr>
        <p:spPr>
          <a:xfrm>
            <a:off x="707707" y="4505980"/>
            <a:ext cx="5661600" cy="3687000"/>
          </a:xfrm>
          <a:prstGeom prst="rect">
            <a:avLst/>
          </a:prstGeom>
        </p:spPr>
        <p:txBody>
          <a:bodyPr anchorCtr="0" anchor="t" bIns="46950" lIns="93925" spcFirstLastPara="1" rIns="93925" wrap="square" tIns="46950">
            <a:noAutofit/>
          </a:bodyPr>
          <a:lstStyle/>
          <a:p>
            <a:pPr indent="0" lvl="0" marL="0" rtl="0" algn="l">
              <a:spcBef>
                <a:spcPts val="0"/>
              </a:spcBef>
              <a:spcAft>
                <a:spcPts val="0"/>
              </a:spcAft>
              <a:buClr>
                <a:schemeClr val="dk1"/>
              </a:buClr>
              <a:buSzPts val="1400"/>
              <a:buFont typeface="Arial"/>
              <a:buNone/>
            </a:pPr>
            <a:r>
              <a:rPr lang="en-US" sz="2000"/>
              <a:t>Tonight, we are pleased to present to you the Vision Forward Action Plan for your approval. On behalf of the Vision Forward chairs and each of the committee members, thank you! Thank you for believing in a better St. Joseph School District and working to ensure our children have an exciting future ahead. </a:t>
            </a:r>
            <a:endParaRPr/>
          </a:p>
        </p:txBody>
      </p:sp>
      <p:sp>
        <p:nvSpPr>
          <p:cNvPr id="331" name="Google Shape;331;g1921031b64a_0_93:notes"/>
          <p:cNvSpPr/>
          <p:nvPr>
            <p:ph idx="2" type="sldImg"/>
          </p:nvPr>
        </p:nvSpPr>
        <p:spPr>
          <a:xfrm>
            <a:off x="707707" y="1170384"/>
            <a:ext cx="5661600" cy="3159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88: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38" name="Google Shape;338;p88: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t/>
            </a:r>
            <a:endParaRPr/>
          </a:p>
        </p:txBody>
      </p:sp>
      <p:sp>
        <p:nvSpPr>
          <p:cNvPr id="339" name="Google Shape;339;p88: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00:notes"/>
          <p:cNvSpPr/>
          <p:nvPr>
            <p:ph idx="2" type="sldImg"/>
          </p:nvPr>
        </p:nvSpPr>
        <p:spPr>
          <a:xfrm>
            <a:off x="728663" y="1169988"/>
            <a:ext cx="5619750" cy="3160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100:notes"/>
          <p:cNvSpPr txBox="1"/>
          <p:nvPr>
            <p:ph idx="1" type="body"/>
          </p:nvPr>
        </p:nvSpPr>
        <p:spPr>
          <a:xfrm>
            <a:off x="707708" y="4505980"/>
            <a:ext cx="5661660" cy="3686711"/>
          </a:xfrm>
          <a:prstGeom prst="rect">
            <a:avLst/>
          </a:prstGeom>
          <a:noFill/>
          <a:ln>
            <a:noFill/>
          </a:ln>
        </p:spPr>
        <p:txBody>
          <a:bodyPr anchorCtr="0" anchor="t" bIns="46950" lIns="93925" spcFirstLastPara="1" rIns="93925" wrap="square" tIns="46950">
            <a:noAutofit/>
          </a:bodyPr>
          <a:lstStyle/>
          <a:p>
            <a:pPr indent="0" lvl="0" marL="179388" rtl="0" algn="l">
              <a:lnSpc>
                <a:spcPct val="100000"/>
              </a:lnSpc>
              <a:spcBef>
                <a:spcPts val="0"/>
              </a:spcBef>
              <a:spcAft>
                <a:spcPts val="0"/>
              </a:spcAft>
              <a:buSzPts val="1400"/>
              <a:buNone/>
            </a:pPr>
            <a:r>
              <a:t/>
            </a:r>
            <a:endParaRPr/>
          </a:p>
        </p:txBody>
      </p:sp>
      <p:sp>
        <p:nvSpPr>
          <p:cNvPr id="92" name="Google Shape;92;p100:notes"/>
          <p:cNvSpPr txBox="1"/>
          <p:nvPr>
            <p:ph idx="12" type="sldNum"/>
          </p:nvPr>
        </p:nvSpPr>
        <p:spPr>
          <a:xfrm>
            <a:off x="4008705" y="8893297"/>
            <a:ext cx="3066733" cy="469779"/>
          </a:xfrm>
          <a:prstGeom prst="rect">
            <a:avLst/>
          </a:prstGeom>
          <a:noFill/>
          <a:ln>
            <a:noFill/>
          </a:ln>
        </p:spPr>
        <p:txBody>
          <a:bodyPr anchorCtr="0" anchor="b" bIns="46950" lIns="93925" spcFirstLastPara="1" rIns="93925" wrap="square" tIns="469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8" name="Google Shape;98;p5: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t/>
            </a:r>
            <a:endParaRPr sz="2400">
              <a:solidFill>
                <a:srgbClr val="000000"/>
              </a:solidFill>
              <a:latin typeface="Proxima Nova"/>
              <a:ea typeface="Proxima Nova"/>
              <a:cs typeface="Proxima Nova"/>
              <a:sym typeface="Proxima Nova"/>
            </a:endParaRPr>
          </a:p>
          <a:p>
            <a:pPr indent="0" lvl="0" marL="0" rtl="0" algn="l">
              <a:lnSpc>
                <a:spcPct val="100000"/>
              </a:lnSpc>
              <a:spcBef>
                <a:spcPts val="0"/>
              </a:spcBef>
              <a:spcAft>
                <a:spcPts val="0"/>
              </a:spcAft>
              <a:buSzPts val="1400"/>
              <a:buNone/>
            </a:pPr>
            <a:r>
              <a:rPr lang="en-US" sz="2400">
                <a:solidFill>
                  <a:srgbClr val="000000"/>
                </a:solidFill>
                <a:latin typeface="Proxima Nova"/>
                <a:ea typeface="Proxima Nova"/>
                <a:cs typeface="Proxima Nova"/>
                <a:sym typeface="Proxima Nova"/>
              </a:rPr>
              <a:t>Thank you to the Vision Forward co-chairs — Linda Bahrke, David Hinde, Bob Miller and Teresa Simmons.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sz="1400">
              <a:latin typeface="Proxima Nova"/>
              <a:ea typeface="Proxima Nova"/>
              <a:cs typeface="Proxima Nova"/>
              <a:sym typeface="Proxima Nova"/>
            </a:endParaRPr>
          </a:p>
        </p:txBody>
      </p:sp>
      <p:sp>
        <p:nvSpPr>
          <p:cNvPr id="99" name="Google Shape;99;p5: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69a793397f_0_92:notes"/>
          <p:cNvSpPr/>
          <p:nvPr>
            <p:ph idx="2" type="sldImg"/>
          </p:nvPr>
        </p:nvSpPr>
        <p:spPr>
          <a:xfrm>
            <a:off x="707707" y="1170384"/>
            <a:ext cx="5661600" cy="3159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2" name="Google Shape;112;g169a793397f_0_92:notes"/>
          <p:cNvSpPr txBox="1"/>
          <p:nvPr>
            <p:ph idx="1" type="body"/>
          </p:nvPr>
        </p:nvSpPr>
        <p:spPr>
          <a:xfrm>
            <a:off x="707707" y="4505980"/>
            <a:ext cx="5661600" cy="3687000"/>
          </a:xfrm>
          <a:prstGeom prst="rect">
            <a:avLst/>
          </a:prstGeom>
          <a:noFill/>
          <a:ln>
            <a:noFill/>
          </a:ln>
        </p:spPr>
        <p:txBody>
          <a:bodyPr anchorCtr="0" anchor="t" bIns="47050" lIns="94100" spcFirstLastPara="1" rIns="94100" wrap="square" tIns="47050">
            <a:noAutofit/>
          </a:bodyPr>
          <a:lstStyle/>
          <a:p>
            <a:pPr indent="0" lvl="0" marL="0" rtl="0" algn="l">
              <a:lnSpc>
                <a:spcPct val="100000"/>
              </a:lnSpc>
              <a:spcBef>
                <a:spcPts val="0"/>
              </a:spcBef>
              <a:spcAft>
                <a:spcPts val="0"/>
              </a:spcAft>
              <a:buClr>
                <a:srgbClr val="000000"/>
              </a:buClr>
              <a:buSzPts val="1400"/>
              <a:buFont typeface="Proxima Nova"/>
              <a:buNone/>
            </a:pPr>
            <a:r>
              <a:rPr lang="en-US" sz="1400">
                <a:solidFill>
                  <a:srgbClr val="000000"/>
                </a:solidFill>
                <a:latin typeface="Proxima Nova"/>
                <a:ea typeface="Proxima Nova"/>
                <a:cs typeface="Proxima Nova"/>
                <a:sym typeface="Proxima Nova"/>
              </a:rPr>
              <a:t>Thank you to the many community members and district employees who served on the Vision Forward team.  </a:t>
            </a:r>
            <a:endParaRPr sz="1400">
              <a:solidFill>
                <a:srgbClr val="000000"/>
              </a:solidFill>
              <a:latin typeface="Proxima Nova"/>
              <a:ea typeface="Proxima Nova"/>
              <a:cs typeface="Proxima Nova"/>
              <a:sym typeface="Proxima Nova"/>
            </a:endParaRPr>
          </a:p>
          <a:p>
            <a:pPr indent="0" lvl="0" marL="0" rtl="0" algn="l">
              <a:lnSpc>
                <a:spcPct val="100000"/>
              </a:lnSpc>
              <a:spcBef>
                <a:spcPts val="0"/>
              </a:spcBef>
              <a:spcAft>
                <a:spcPts val="0"/>
              </a:spcAft>
              <a:buClr>
                <a:srgbClr val="000000"/>
              </a:buClr>
              <a:buSzPts val="1400"/>
              <a:buFont typeface="Proxima Nova"/>
              <a:buNone/>
            </a:pPr>
            <a:r>
              <a:t/>
            </a:r>
            <a:endParaRPr sz="1400">
              <a:solidFill>
                <a:srgbClr val="000000"/>
              </a:solidFill>
              <a:latin typeface="Proxima Nova"/>
              <a:ea typeface="Proxima Nova"/>
              <a:cs typeface="Proxima Nova"/>
              <a:sym typeface="Proxima Nova"/>
            </a:endParaRPr>
          </a:p>
          <a:p>
            <a:pPr indent="0" lvl="0" marL="0" rtl="0" algn="l">
              <a:lnSpc>
                <a:spcPct val="100000"/>
              </a:lnSpc>
              <a:spcBef>
                <a:spcPts val="0"/>
              </a:spcBef>
              <a:spcAft>
                <a:spcPts val="0"/>
              </a:spcAft>
              <a:buClr>
                <a:srgbClr val="000000"/>
              </a:buClr>
              <a:buSzPts val="1400"/>
              <a:buFont typeface="Proxima Nova"/>
              <a:buNone/>
            </a:pPr>
            <a:r>
              <a:rPr lang="en-US" sz="1400">
                <a:solidFill>
                  <a:srgbClr val="000000"/>
                </a:solidFill>
                <a:latin typeface="Proxima Nova"/>
                <a:ea typeface="Proxima Nova"/>
                <a:cs typeface="Proxima Nova"/>
                <a:sym typeface="Proxima Nova"/>
              </a:rPr>
              <a:t>IDEAS - Thank for leadership, commitment to school district, hard work, vision, believing in a better St. Joseph School District</a:t>
            </a:r>
            <a:endParaRPr sz="1400">
              <a:solidFill>
                <a:srgbClr val="000000"/>
              </a:solidFill>
              <a:latin typeface="Proxima Nova"/>
              <a:ea typeface="Proxima Nova"/>
              <a:cs typeface="Proxima Nova"/>
              <a:sym typeface="Proxima Nova"/>
            </a:endParaRPr>
          </a:p>
          <a:p>
            <a:pPr indent="0" lvl="0" marL="0" rtl="0" algn="l">
              <a:lnSpc>
                <a:spcPct val="100000"/>
              </a:lnSpc>
              <a:spcBef>
                <a:spcPts val="0"/>
              </a:spcBef>
              <a:spcAft>
                <a:spcPts val="0"/>
              </a:spcAft>
              <a:buSzPts val="1400"/>
              <a:buNone/>
            </a:pPr>
            <a:br>
              <a:rPr lang="en-US" sz="1400"/>
            </a:br>
            <a:r>
              <a:rPr lang="en-US" sz="1400">
                <a:solidFill>
                  <a:srgbClr val="000000"/>
                </a:solidFill>
                <a:latin typeface="Proxima Nova"/>
                <a:ea typeface="Proxima Nova"/>
                <a:cs typeface="Proxima Nova"/>
                <a:sym typeface="Proxima Nova"/>
              </a:rPr>
              <a:t>Beginning last November, our Community Engagement Team began the Vision Forward program. On the screen is a list of members.  At this time I would ask the Community Engagement Team members to stand and be recognized.     </a:t>
            </a:r>
            <a:r>
              <a:rPr lang="en-US" sz="1400">
                <a:solidFill>
                  <a:srgbClr val="0070C0"/>
                </a:solidFill>
                <a:latin typeface="Proxima Nova"/>
                <a:ea typeface="Proxima Nova"/>
                <a:cs typeface="Proxima Nova"/>
                <a:sym typeface="Proxima Nova"/>
              </a:rPr>
              <a:t>(</a:t>
            </a:r>
            <a:r>
              <a:rPr i="1" lang="en-US" sz="1400">
                <a:solidFill>
                  <a:srgbClr val="0070C0"/>
                </a:solidFill>
                <a:latin typeface="Proxima Nova"/>
                <a:ea typeface="Proxima Nova"/>
                <a:cs typeface="Proxima Nova"/>
                <a:sym typeface="Proxima Nova"/>
              </a:rPr>
              <a:t>Applause</a:t>
            </a:r>
            <a:r>
              <a:rPr lang="en-US" sz="1400">
                <a:solidFill>
                  <a:srgbClr val="0070C0"/>
                </a:solidFill>
                <a:latin typeface="Proxima Nova"/>
                <a:ea typeface="Proxima Nova"/>
                <a:cs typeface="Proxima Nova"/>
                <a:sym typeface="Proxima Nova"/>
              </a:rPr>
              <a:t>)</a:t>
            </a:r>
            <a:endParaRPr/>
          </a:p>
          <a:p>
            <a:pPr indent="0" lvl="0" marL="0" rtl="0" algn="l">
              <a:lnSpc>
                <a:spcPct val="100000"/>
              </a:lnSpc>
              <a:spcBef>
                <a:spcPts val="0"/>
              </a:spcBef>
              <a:spcAft>
                <a:spcPts val="0"/>
              </a:spcAft>
              <a:buSzPts val="1400"/>
              <a:buNone/>
            </a:pPr>
            <a:r>
              <a:t/>
            </a:r>
            <a:endParaRPr sz="1400">
              <a:solidFill>
                <a:srgbClr val="0070C0"/>
              </a:solidFill>
              <a:latin typeface="Proxima Nova"/>
              <a:ea typeface="Proxima Nova"/>
              <a:cs typeface="Proxima Nova"/>
              <a:sym typeface="Proxima Nova"/>
            </a:endParaRPr>
          </a:p>
          <a:p>
            <a:pPr indent="0" lvl="0" marL="0" rtl="0" algn="l">
              <a:lnSpc>
                <a:spcPct val="100000"/>
              </a:lnSpc>
              <a:spcBef>
                <a:spcPts val="0"/>
              </a:spcBef>
              <a:spcAft>
                <a:spcPts val="0"/>
              </a:spcAft>
              <a:buClr>
                <a:srgbClr val="000000"/>
              </a:buClr>
              <a:buSzPts val="1400"/>
              <a:buNone/>
            </a:pPr>
            <a:r>
              <a:rPr lang="en-US" sz="1400">
                <a:solidFill>
                  <a:srgbClr val="000000"/>
                </a:solidFill>
              </a:rPr>
              <a:t>Our thanks to each of them for their support and important assistance they bring to our Vision Forward process. </a:t>
            </a:r>
            <a:endParaRPr sz="1600"/>
          </a:p>
          <a:p>
            <a:pPr indent="0" lvl="0" marL="0" rtl="0" algn="l">
              <a:lnSpc>
                <a:spcPct val="100000"/>
              </a:lnSpc>
              <a:spcBef>
                <a:spcPts val="0"/>
              </a:spcBef>
              <a:spcAft>
                <a:spcPts val="0"/>
              </a:spcAft>
              <a:buSzPts val="1400"/>
              <a:buNone/>
            </a:pPr>
            <a:r>
              <a:t/>
            </a:r>
            <a:endParaRPr sz="1400">
              <a:solidFill>
                <a:srgbClr val="0070C0"/>
              </a:solidFill>
            </a:endParaRPr>
          </a:p>
          <a:p>
            <a:pPr indent="0" lvl="0" marL="0" rtl="0" algn="l">
              <a:lnSpc>
                <a:spcPct val="100000"/>
              </a:lnSpc>
              <a:spcBef>
                <a:spcPts val="0"/>
              </a:spcBef>
              <a:spcAft>
                <a:spcPts val="0"/>
              </a:spcAft>
              <a:buSzPts val="1400"/>
              <a:buNone/>
            </a:pPr>
            <a:r>
              <a:rPr lang="en-US" sz="1400">
                <a:solidFill>
                  <a:srgbClr val="000000"/>
                </a:solidFill>
                <a:latin typeface="Proxima Nova"/>
                <a:ea typeface="Proxima Nova"/>
                <a:cs typeface="Proxima Nova"/>
                <a:sym typeface="Proxima Nova"/>
              </a:rPr>
              <a:t>While this Team is responsible for putting the program together, I want to emphasize that decisions about the Action Plan were made at community engagement sessions. This team created the process — the plan was developed by the community. </a:t>
            </a:r>
            <a:endParaRPr sz="1400"/>
          </a:p>
          <a:p>
            <a:pPr indent="0" lvl="0" marL="0" rtl="0" algn="l">
              <a:lnSpc>
                <a:spcPct val="100000"/>
              </a:lnSpc>
              <a:spcBef>
                <a:spcPts val="0"/>
              </a:spcBef>
              <a:spcAft>
                <a:spcPts val="0"/>
              </a:spcAft>
              <a:buSzPts val="1400"/>
              <a:buNone/>
            </a:pPr>
            <a:r>
              <a:t/>
            </a:r>
            <a:endParaRPr sz="1400"/>
          </a:p>
        </p:txBody>
      </p:sp>
      <p:sp>
        <p:nvSpPr>
          <p:cNvPr id="113" name="Google Shape;113;g169a793397f_0_92:notes"/>
          <p:cNvSpPr txBox="1"/>
          <p:nvPr/>
        </p:nvSpPr>
        <p:spPr>
          <a:xfrm>
            <a:off x="4008704" y="8893295"/>
            <a:ext cx="3066600" cy="469800"/>
          </a:xfrm>
          <a:prstGeom prst="rect">
            <a:avLst/>
          </a:prstGeom>
          <a:noFill/>
          <a:ln>
            <a:noFill/>
          </a:ln>
        </p:spPr>
        <p:txBody>
          <a:bodyPr anchorCtr="0" anchor="b" bIns="47050" lIns="94100" spcFirstLastPara="1" rIns="94100" wrap="square" tIns="470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69a793397f_0_199:notes"/>
          <p:cNvSpPr/>
          <p:nvPr>
            <p:ph idx="2" type="sldImg"/>
          </p:nvPr>
        </p:nvSpPr>
        <p:spPr>
          <a:xfrm>
            <a:off x="707707" y="1170384"/>
            <a:ext cx="5661600" cy="3159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21" name="Google Shape;121;g169a793397f_0_199:notes"/>
          <p:cNvSpPr txBox="1"/>
          <p:nvPr>
            <p:ph idx="1" type="body"/>
          </p:nvPr>
        </p:nvSpPr>
        <p:spPr>
          <a:xfrm>
            <a:off x="707707" y="4505980"/>
            <a:ext cx="5661600" cy="3687000"/>
          </a:xfrm>
          <a:prstGeom prst="rect">
            <a:avLst/>
          </a:prstGeom>
          <a:noFill/>
          <a:ln>
            <a:noFill/>
          </a:ln>
        </p:spPr>
        <p:txBody>
          <a:bodyPr anchorCtr="0" anchor="t" bIns="47050" lIns="94100" spcFirstLastPara="1" rIns="94100" wrap="square" tIns="47050">
            <a:noAutofit/>
          </a:bodyPr>
          <a:lstStyle/>
          <a:p>
            <a:pPr indent="0" lvl="0" marL="0" rtl="0" algn="l">
              <a:lnSpc>
                <a:spcPct val="100000"/>
              </a:lnSpc>
              <a:spcBef>
                <a:spcPts val="1000"/>
              </a:spcBef>
              <a:spcAft>
                <a:spcPts val="0"/>
              </a:spcAft>
              <a:buClr>
                <a:srgbClr val="000000"/>
              </a:buClr>
              <a:buSzPts val="1400"/>
              <a:buFont typeface="Arial"/>
              <a:buNone/>
            </a:pPr>
            <a:r>
              <a:t/>
            </a:r>
            <a:endParaRPr sz="1600"/>
          </a:p>
          <a:p>
            <a:pPr indent="0" lvl="0" marL="0" rtl="0" algn="l">
              <a:lnSpc>
                <a:spcPct val="100000"/>
              </a:lnSpc>
              <a:spcBef>
                <a:spcPts val="0"/>
              </a:spcBef>
              <a:spcAft>
                <a:spcPts val="0"/>
              </a:spcAft>
              <a:buClr>
                <a:srgbClr val="000000"/>
              </a:buClr>
              <a:buSzPts val="1400"/>
              <a:buNone/>
            </a:pPr>
            <a:r>
              <a:rPr lang="en-US" sz="1400">
                <a:solidFill>
                  <a:srgbClr val="000000"/>
                </a:solidFill>
              </a:rPr>
              <a:t> </a:t>
            </a:r>
            <a:endParaRPr sz="1600"/>
          </a:p>
          <a:p>
            <a:pPr indent="0" lvl="0" marL="0" rtl="0" algn="l">
              <a:lnSpc>
                <a:spcPct val="100000"/>
              </a:lnSpc>
              <a:spcBef>
                <a:spcPts val="0"/>
              </a:spcBef>
              <a:spcAft>
                <a:spcPts val="0"/>
              </a:spcAft>
              <a:buClr>
                <a:srgbClr val="000000"/>
              </a:buClr>
              <a:buSzPts val="1400"/>
              <a:buNone/>
            </a:pPr>
            <a:r>
              <a:rPr lang="en-US" sz="1400">
                <a:solidFill>
                  <a:srgbClr val="000000"/>
                </a:solidFill>
              </a:rPr>
              <a:t>In addition to the many individuals who brought Vision Forward to the finish line, we are fortunate in St. Joseph to also have great partners who support our work everyday.  Our thanks the St. Joseph Chamber of Commerce, the Word of Life Church and Mosaic Life Care for their support and important assistance they brought to our Vision Forward process. </a:t>
            </a:r>
            <a:endParaRPr sz="16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p:txBody>
      </p:sp>
      <p:sp>
        <p:nvSpPr>
          <p:cNvPr id="122" name="Google Shape;122;g169a793397f_0_199:notes"/>
          <p:cNvSpPr txBox="1"/>
          <p:nvPr/>
        </p:nvSpPr>
        <p:spPr>
          <a:xfrm>
            <a:off x="4008704" y="8893295"/>
            <a:ext cx="3066600" cy="469800"/>
          </a:xfrm>
          <a:prstGeom prst="rect">
            <a:avLst/>
          </a:prstGeom>
          <a:noFill/>
          <a:ln>
            <a:noFill/>
          </a:ln>
        </p:spPr>
        <p:txBody>
          <a:bodyPr anchorCtr="0" anchor="b" bIns="47050" lIns="94100" spcFirstLastPara="1" rIns="94100" wrap="square" tIns="470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69a793397f_0_115:notes"/>
          <p:cNvSpPr txBox="1"/>
          <p:nvPr>
            <p:ph idx="1" type="body"/>
          </p:nvPr>
        </p:nvSpPr>
        <p:spPr>
          <a:xfrm>
            <a:off x="707708" y="4505980"/>
            <a:ext cx="5661600" cy="3686700"/>
          </a:xfrm>
          <a:prstGeom prst="rect">
            <a:avLst/>
          </a:prstGeom>
          <a:noFill/>
          <a:ln>
            <a:noFill/>
          </a:ln>
        </p:spPr>
        <p:txBody>
          <a:bodyPr anchorCtr="0" anchor="t" bIns="46950" lIns="93925" spcFirstLastPara="1" rIns="93925" wrap="square" tIns="46950">
            <a:noAutofit/>
          </a:bodyPr>
          <a:lstStyle/>
          <a:p>
            <a:pPr indent="0" lvl="0" marL="0" rtl="0" algn="l">
              <a:lnSpc>
                <a:spcPct val="100000"/>
              </a:lnSpc>
              <a:spcBef>
                <a:spcPts val="0"/>
              </a:spcBef>
              <a:spcAft>
                <a:spcPts val="0"/>
              </a:spcAft>
              <a:buSzPts val="1400"/>
              <a:buNone/>
            </a:pPr>
            <a:r>
              <a:t/>
            </a:r>
            <a:endParaRPr sz="1800"/>
          </a:p>
        </p:txBody>
      </p:sp>
      <p:sp>
        <p:nvSpPr>
          <p:cNvPr id="128" name="Google Shape;128;g169a793397f_0_115:notes"/>
          <p:cNvSpPr/>
          <p:nvPr>
            <p:ph idx="2" type="sldImg"/>
          </p:nvPr>
        </p:nvSpPr>
        <p:spPr>
          <a:xfrm>
            <a:off x="728663" y="1169988"/>
            <a:ext cx="5619900" cy="316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p:nvPr>
            <p:ph idx="2" type="sldImg"/>
          </p:nvPr>
        </p:nvSpPr>
        <p:spPr>
          <a:xfrm>
            <a:off x="762000" y="1190625"/>
            <a:ext cx="5710238" cy="32115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33" name="Google Shape;133;p7:notes"/>
          <p:cNvSpPr txBox="1"/>
          <p:nvPr>
            <p:ph idx="1" type="body"/>
          </p:nvPr>
        </p:nvSpPr>
        <p:spPr>
          <a:xfrm>
            <a:off x="724090" y="4580755"/>
            <a:ext cx="5786164" cy="3748481"/>
          </a:xfrm>
          <a:prstGeom prst="rect">
            <a:avLst/>
          </a:prstGeom>
          <a:noFill/>
          <a:ln>
            <a:noFill/>
          </a:ln>
        </p:spPr>
        <p:txBody>
          <a:bodyPr anchorCtr="0" anchor="t" bIns="47825" lIns="95700" spcFirstLastPara="1" rIns="95700" wrap="square" tIns="47825">
            <a:noAutofit/>
          </a:bodyPr>
          <a:lstStyle/>
          <a:p>
            <a:pPr indent="0" lvl="0" marL="0" rtl="0" algn="l">
              <a:lnSpc>
                <a:spcPct val="100000"/>
              </a:lnSpc>
              <a:spcBef>
                <a:spcPts val="0"/>
              </a:spcBef>
              <a:spcAft>
                <a:spcPts val="0"/>
              </a:spcAft>
              <a:buSzPts val="1400"/>
              <a:buNone/>
            </a:pPr>
            <a:r>
              <a:t/>
            </a:r>
            <a:endParaRPr sz="14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SzPts val="1400"/>
              <a:buNone/>
            </a:pPr>
            <a:r>
              <a:rPr lang="en-US" sz="2000">
                <a:latin typeface="Proxima Nova"/>
                <a:ea typeface="Proxima Nova"/>
                <a:cs typeface="Proxima Nova"/>
                <a:sym typeface="Proxima Nova"/>
              </a:rPr>
              <a:t>It is hard to believe that our Community Engagement Team has been working over a year with our community to develop priorities and ideas to impact the education of our students. </a:t>
            </a:r>
            <a:endParaRPr sz="2000">
              <a:solidFill>
                <a:schemeClr val="dk1"/>
              </a:solidFill>
              <a:latin typeface="Proxima Nova"/>
              <a:ea typeface="Proxima Nova"/>
              <a:cs typeface="Proxima Nova"/>
              <a:sym typeface="Proxima Nova"/>
            </a:endParaRPr>
          </a:p>
        </p:txBody>
      </p:sp>
      <p:sp>
        <p:nvSpPr>
          <p:cNvPr id="134" name="Google Shape;134;p7:notes"/>
          <p:cNvSpPr txBox="1"/>
          <p:nvPr/>
        </p:nvSpPr>
        <p:spPr>
          <a:xfrm>
            <a:off x="4097168" y="9041220"/>
            <a:ext cx="3135537" cy="477907"/>
          </a:xfrm>
          <a:prstGeom prst="rect">
            <a:avLst/>
          </a:prstGeom>
          <a:noFill/>
          <a:ln>
            <a:noFill/>
          </a:ln>
        </p:spPr>
        <p:txBody>
          <a:bodyPr anchorCtr="0" anchor="b" bIns="47825" lIns="95700" spcFirstLastPara="1" rIns="95700" wrap="square" tIns="478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gradFill>
          <a:gsLst>
            <a:gs pos="0">
              <a:schemeClr val="lt1"/>
            </a:gs>
            <a:gs pos="50000">
              <a:srgbClr val="FAFAFA"/>
            </a:gs>
            <a:gs pos="100000">
              <a:srgbClr val="CECECE"/>
            </a:gs>
          </a:gsLst>
          <a:lin ang="5400000" scaled="0"/>
        </a:gradFill>
      </p:bgPr>
    </p:bg>
    <p:spTree>
      <p:nvGrpSpPr>
        <p:cNvPr id="15" name="Shape 15"/>
        <p:cNvGrpSpPr/>
        <p:nvPr/>
      </p:nvGrpSpPr>
      <p:grpSpPr>
        <a:xfrm>
          <a:off x="0" y="0"/>
          <a:ext cx="0" cy="0"/>
          <a:chOff x="0" y="0"/>
          <a:chExt cx="0" cy="0"/>
        </a:xfrm>
      </p:grpSpPr>
      <p:sp>
        <p:nvSpPr>
          <p:cNvPr id="16" name="Google Shape;16;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9" name="Google Shape;19;p90"/>
          <p:cNvPicPr preferRelativeResize="0"/>
          <p:nvPr/>
        </p:nvPicPr>
        <p:blipFill rotWithShape="1">
          <a:blip r:embed="rId2">
            <a:alphaModFix/>
          </a:blip>
          <a:srcRect b="0" l="0" r="0" t="0"/>
          <a:stretch/>
        </p:blipFill>
        <p:spPr>
          <a:xfrm>
            <a:off x="1238499" y="1328952"/>
            <a:ext cx="9715002" cy="41018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bg>
      <p:bgPr>
        <a:gradFill>
          <a:gsLst>
            <a:gs pos="0">
              <a:schemeClr val="lt1"/>
            </a:gs>
            <a:gs pos="50000">
              <a:srgbClr val="FAFAFA"/>
            </a:gs>
            <a:gs pos="100000">
              <a:srgbClr val="CECECE"/>
            </a:gs>
          </a:gsLst>
          <a:lin ang="5400000" scaled="0"/>
        </a:gradFill>
      </p:bgPr>
    </p:bg>
    <p:spTree>
      <p:nvGrpSpPr>
        <p:cNvPr id="20" name="Shape 20"/>
        <p:cNvGrpSpPr/>
        <p:nvPr/>
      </p:nvGrpSpPr>
      <p:grpSpPr>
        <a:xfrm>
          <a:off x="0" y="0"/>
          <a:ext cx="0" cy="0"/>
          <a:chOff x="0" y="0"/>
          <a:chExt cx="0" cy="0"/>
        </a:xfrm>
      </p:grpSpPr>
      <p:sp>
        <p:nvSpPr>
          <p:cNvPr id="21" name="Google Shape;21;p91"/>
          <p:cNvSpPr/>
          <p:nvPr/>
        </p:nvSpPr>
        <p:spPr>
          <a:xfrm flipH="1">
            <a:off x="0" y="2877954"/>
            <a:ext cx="12192000" cy="3980046"/>
          </a:xfrm>
          <a:prstGeom prst="flowChartManualInpu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 name="Google Shape;22;p91"/>
          <p:cNvSpPr/>
          <p:nvPr/>
        </p:nvSpPr>
        <p:spPr>
          <a:xfrm>
            <a:off x="-1" y="2877954"/>
            <a:ext cx="12192001" cy="3980046"/>
          </a:xfrm>
          <a:prstGeom prst="flowChartManualInput">
            <a:avLst/>
          </a:prstGeom>
          <a:gradFill>
            <a:gsLst>
              <a:gs pos="0">
                <a:srgbClr val="00535C"/>
              </a:gs>
              <a:gs pos="50000">
                <a:srgbClr val="007886"/>
              </a:gs>
              <a:gs pos="100000">
                <a:srgbClr val="0091A1"/>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 name="Google Shape;23;p91"/>
          <p:cNvSpPr txBox="1"/>
          <p:nvPr>
            <p:ph type="ctrTitle"/>
          </p:nvPr>
        </p:nvSpPr>
        <p:spPr>
          <a:xfrm>
            <a:off x="1523999" y="3726456"/>
            <a:ext cx="9144000" cy="105271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1"/>
          <p:cNvSpPr txBox="1"/>
          <p:nvPr>
            <p:ph idx="1" type="subTitle"/>
          </p:nvPr>
        </p:nvSpPr>
        <p:spPr>
          <a:xfrm>
            <a:off x="1524000" y="5109861"/>
            <a:ext cx="9144000" cy="105271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8" name="Google Shape;28;p91"/>
          <p:cNvPicPr preferRelativeResize="0"/>
          <p:nvPr/>
        </p:nvPicPr>
        <p:blipFill rotWithShape="1">
          <a:blip r:embed="rId2">
            <a:alphaModFix/>
          </a:blip>
          <a:srcRect b="0" l="0" r="0" t="0"/>
          <a:stretch/>
        </p:blipFill>
        <p:spPr>
          <a:xfrm>
            <a:off x="3467100" y="504124"/>
            <a:ext cx="5143500" cy="2171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13304B"/>
            </a:gs>
            <a:gs pos="100000">
              <a:schemeClr val="dk2"/>
            </a:gs>
          </a:gsLst>
          <a:path path="circle">
            <a:fillToRect b="50%" l="50%" r="50%" t="50%"/>
          </a:path>
          <a:tileRect/>
        </a:gradFill>
      </p:bgPr>
    </p:bg>
    <p:spTree>
      <p:nvGrpSpPr>
        <p:cNvPr id="29" name="Shape 29"/>
        <p:cNvGrpSpPr/>
        <p:nvPr/>
      </p:nvGrpSpPr>
      <p:grpSpPr>
        <a:xfrm>
          <a:off x="0" y="0"/>
          <a:ext cx="0" cy="0"/>
          <a:chOff x="0" y="0"/>
          <a:chExt cx="0" cy="0"/>
        </a:xfrm>
      </p:grpSpPr>
      <p:sp>
        <p:nvSpPr>
          <p:cNvPr id="30" name="Google Shape;30;p9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sz="2400">
                <a:solidFill>
                  <a:schemeClr val="accen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5" name="Google Shape;35;p93"/>
          <p:cNvPicPr preferRelativeResize="0"/>
          <p:nvPr/>
        </p:nvPicPr>
        <p:blipFill rotWithShape="1">
          <a:blip r:embed="rId2">
            <a:alphaModFix/>
          </a:blip>
          <a:srcRect b="0" l="0" r="0" t="0"/>
          <a:stretch/>
        </p:blipFill>
        <p:spPr>
          <a:xfrm>
            <a:off x="8108264" y="-383102"/>
            <a:ext cx="3771900" cy="3771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92"/>
          <p:cNvSpPr/>
          <p:nvPr/>
        </p:nvSpPr>
        <p:spPr>
          <a:xfrm rot="10800000">
            <a:off x="-1" y="-2"/>
            <a:ext cx="12192000" cy="1825626"/>
          </a:xfrm>
          <a:prstGeom prst="flowChartManualInput">
            <a:avLst/>
          </a:prstGeom>
          <a:gradFill>
            <a:gsLst>
              <a:gs pos="0">
                <a:srgbClr val="00535C"/>
              </a:gs>
              <a:gs pos="50000">
                <a:srgbClr val="007886"/>
              </a:gs>
              <a:gs pos="100000">
                <a:srgbClr val="0091A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 name="Google Shape;38;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2"/>
          <p:cNvSpPr txBox="1"/>
          <p:nvPr>
            <p:ph idx="1" type="body"/>
          </p:nvPr>
        </p:nvSpPr>
        <p:spPr>
          <a:xfrm>
            <a:off x="838200" y="1927653"/>
            <a:ext cx="10515600" cy="424930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3" name="Google Shape;43;p92"/>
          <p:cNvPicPr preferRelativeResize="0"/>
          <p:nvPr/>
        </p:nvPicPr>
        <p:blipFill rotWithShape="1">
          <a:blip r:embed="rId2">
            <a:alphaModFix/>
          </a:blip>
          <a:srcRect b="0" l="0" r="0" t="0"/>
          <a:stretch/>
        </p:blipFill>
        <p:spPr>
          <a:xfrm>
            <a:off x="10917410" y="230190"/>
            <a:ext cx="1030200" cy="1030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94"/>
          <p:cNvSpPr/>
          <p:nvPr/>
        </p:nvSpPr>
        <p:spPr>
          <a:xfrm rot="10800000">
            <a:off x="-1" y="-2"/>
            <a:ext cx="12192000" cy="1825626"/>
          </a:xfrm>
          <a:prstGeom prst="flowChartManualInput">
            <a:avLst/>
          </a:prstGeom>
          <a:gradFill>
            <a:gsLst>
              <a:gs pos="0">
                <a:srgbClr val="00535C"/>
              </a:gs>
              <a:gs pos="50000">
                <a:srgbClr val="007886"/>
              </a:gs>
              <a:gs pos="100000">
                <a:srgbClr val="0091A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6" name="Google Shape;46;p94"/>
          <p:cNvPicPr preferRelativeResize="0"/>
          <p:nvPr/>
        </p:nvPicPr>
        <p:blipFill rotWithShape="1">
          <a:blip r:embed="rId2">
            <a:alphaModFix/>
          </a:blip>
          <a:srcRect b="0" l="0" r="0" t="0"/>
          <a:stretch/>
        </p:blipFill>
        <p:spPr>
          <a:xfrm>
            <a:off x="10917410" y="230190"/>
            <a:ext cx="1030200" cy="1030200"/>
          </a:xfrm>
          <a:prstGeom prst="rect">
            <a:avLst/>
          </a:prstGeom>
          <a:noFill/>
          <a:ln>
            <a:noFill/>
          </a:ln>
        </p:spPr>
      </p:pic>
      <p:sp>
        <p:nvSpPr>
          <p:cNvPr id="47" name="Google Shape;47;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9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bg>
      <p:bgPr>
        <a:gradFill>
          <a:gsLst>
            <a:gs pos="0">
              <a:srgbClr val="6D0A38"/>
            </a:gs>
            <a:gs pos="100000">
              <a:schemeClr val="accent2"/>
            </a:gs>
          </a:gsLst>
          <a:path path="circle">
            <a:fillToRect b="50%" l="50%" r="50%" t="50%"/>
          </a:path>
          <a:tileRect/>
        </a:gradFill>
      </p:bgPr>
    </p:bg>
    <p:spTree>
      <p:nvGrpSpPr>
        <p:cNvPr id="53" name="Shape 53"/>
        <p:cNvGrpSpPr/>
        <p:nvPr/>
      </p:nvGrpSpPr>
      <p:grpSpPr>
        <a:xfrm>
          <a:off x="0" y="0"/>
          <a:ext cx="0" cy="0"/>
          <a:chOff x="0" y="0"/>
          <a:chExt cx="0" cy="0"/>
        </a:xfrm>
      </p:grpSpPr>
      <p:sp>
        <p:nvSpPr>
          <p:cNvPr id="54" name="Google Shape;54;p9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6" name="Google Shape;56;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59" name="Google Shape;59;p98"/>
          <p:cNvPicPr preferRelativeResize="0"/>
          <p:nvPr/>
        </p:nvPicPr>
        <p:blipFill rotWithShape="1">
          <a:blip r:embed="rId2">
            <a:alphaModFix/>
          </a:blip>
          <a:srcRect b="0" l="0" r="0" t="0"/>
          <a:stretch/>
        </p:blipFill>
        <p:spPr>
          <a:xfrm>
            <a:off x="8108264" y="-383102"/>
            <a:ext cx="3771900" cy="3771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99"/>
          <p:cNvSpPr/>
          <p:nvPr/>
        </p:nvSpPr>
        <p:spPr>
          <a:xfrm rot="10800000">
            <a:off x="-1" y="-2"/>
            <a:ext cx="12192000" cy="1825626"/>
          </a:xfrm>
          <a:prstGeom prst="flowChartManualInput">
            <a:avLst/>
          </a:prstGeom>
          <a:gradFill>
            <a:gsLst>
              <a:gs pos="0">
                <a:srgbClr val="00535C"/>
              </a:gs>
              <a:gs pos="50000">
                <a:srgbClr val="007886"/>
              </a:gs>
              <a:gs pos="100000">
                <a:srgbClr val="0091A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2" name="Google Shape;62;p99"/>
          <p:cNvPicPr preferRelativeResize="0"/>
          <p:nvPr/>
        </p:nvPicPr>
        <p:blipFill rotWithShape="1">
          <a:blip r:embed="rId2">
            <a:alphaModFix/>
          </a:blip>
          <a:srcRect b="0" l="0" r="0" t="0"/>
          <a:stretch/>
        </p:blipFill>
        <p:spPr>
          <a:xfrm>
            <a:off x="10917410" y="230190"/>
            <a:ext cx="1030200" cy="1030200"/>
          </a:xfrm>
          <a:prstGeom prst="rect">
            <a:avLst/>
          </a:prstGeom>
          <a:noFill/>
          <a:ln>
            <a:noFill/>
          </a:ln>
        </p:spPr>
      </p:pic>
      <p:sp>
        <p:nvSpPr>
          <p:cNvPr id="63" name="Google Shape;63;p9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9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9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9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1921031b64a_0_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3600"/>
              <a:t>Vision</a:t>
            </a:r>
            <a:r>
              <a:rPr lang="en-US" sz="3600">
                <a:solidFill>
                  <a:schemeClr val="lt1"/>
                </a:solidFill>
                <a:latin typeface="Arial"/>
                <a:ea typeface="Arial"/>
                <a:cs typeface="Arial"/>
                <a:sym typeface="Arial"/>
              </a:rPr>
              <a:t> Forward Is a Partnership</a:t>
            </a:r>
            <a:endParaRPr sz="3600"/>
          </a:p>
        </p:txBody>
      </p:sp>
      <p:sp>
        <p:nvSpPr>
          <p:cNvPr id="144" name="Google Shape;144;g1921031b64a_0_7"/>
          <p:cNvSpPr txBox="1"/>
          <p:nvPr>
            <p:ph idx="1" type="body"/>
          </p:nvPr>
        </p:nvSpPr>
        <p:spPr>
          <a:xfrm>
            <a:off x="838200" y="2106605"/>
            <a:ext cx="10759200" cy="28071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2800"/>
              <a:buFont typeface="Arial"/>
              <a:buNone/>
            </a:pPr>
            <a:r>
              <a:rPr b="1" lang="en-US"/>
              <a:t>All of Us Working Together</a:t>
            </a:r>
            <a:endParaRPr sz="2400"/>
          </a:p>
          <a:p>
            <a:pPr indent="0" lvl="1" marL="457200" rtl="0" algn="l">
              <a:lnSpc>
                <a:spcPct val="107000"/>
              </a:lnSpc>
              <a:spcBef>
                <a:spcPts val="0"/>
              </a:spcBef>
              <a:spcAft>
                <a:spcPts val="0"/>
              </a:spcAft>
              <a:buClr>
                <a:schemeClr val="dk1"/>
              </a:buClr>
              <a:buSzPts val="2400"/>
              <a:buNone/>
            </a:pPr>
            <a:r>
              <a:t/>
            </a:r>
            <a:endParaRPr/>
          </a:p>
          <a:p>
            <a:pPr indent="0" lvl="1" marL="457200" rtl="0" algn="l">
              <a:lnSpc>
                <a:spcPct val="107000"/>
              </a:lnSpc>
              <a:spcBef>
                <a:spcPts val="0"/>
              </a:spcBef>
              <a:spcAft>
                <a:spcPts val="0"/>
              </a:spcAft>
              <a:buClr>
                <a:schemeClr val="dk1"/>
              </a:buClr>
              <a:buSzPts val="2400"/>
              <a:buNone/>
            </a:pPr>
            <a:r>
              <a:rPr lang="en-US"/>
              <a:t>We believe Vision Forward is a strong partnership and it’s efforts will make a difference for our schools and city. </a:t>
            </a:r>
            <a:endParaRPr/>
          </a:p>
          <a:p>
            <a:pPr indent="0" lvl="1" marL="457200" rtl="0" algn="l">
              <a:lnSpc>
                <a:spcPct val="107000"/>
              </a:lnSpc>
              <a:spcBef>
                <a:spcPts val="0"/>
              </a:spcBef>
              <a:spcAft>
                <a:spcPts val="0"/>
              </a:spcAft>
              <a:buClr>
                <a:schemeClr val="dk1"/>
              </a:buClr>
              <a:buSzPts val="2400"/>
              <a:buNone/>
            </a:pPr>
            <a:r>
              <a:t/>
            </a:r>
            <a:endParaRPr/>
          </a:p>
          <a:p>
            <a:pPr indent="0" lvl="1" marL="457200" rtl="0" algn="l">
              <a:lnSpc>
                <a:spcPct val="107000"/>
              </a:lnSpc>
              <a:spcBef>
                <a:spcPts val="0"/>
              </a:spcBef>
              <a:spcAft>
                <a:spcPts val="0"/>
              </a:spcAft>
              <a:buClr>
                <a:schemeClr val="dk1"/>
              </a:buClr>
              <a:buSzPts val="2400"/>
              <a:buNone/>
            </a:pPr>
            <a:r>
              <a:rPr lang="en-US"/>
              <a:t>Tonight we are pleased to present to the St. Joseph Board of Education the result of Vision Forward program - the recommended Action Plan.</a:t>
            </a:r>
            <a:endParaRPr/>
          </a:p>
          <a:p>
            <a:pPr indent="0" lvl="1" marL="457200" rtl="0" algn="l">
              <a:lnSpc>
                <a:spcPct val="107000"/>
              </a:lnSpc>
              <a:spcBef>
                <a:spcPts val="0"/>
              </a:spcBef>
              <a:spcAft>
                <a:spcPts val="0"/>
              </a:spcAft>
              <a:buClr>
                <a:schemeClr val="dk1"/>
              </a:buClr>
              <a:buSzPts val="2400"/>
              <a:buNone/>
            </a:pPr>
            <a:r>
              <a:t/>
            </a:r>
            <a:endParaRPr/>
          </a:p>
          <a:p>
            <a:pPr indent="0" lvl="1" marL="457200" rtl="0" algn="l">
              <a:lnSpc>
                <a:spcPct val="107000"/>
              </a:lnSpc>
              <a:spcBef>
                <a:spcPts val="0"/>
              </a:spcBef>
              <a:spcAft>
                <a:spcPts val="0"/>
              </a:spcAft>
              <a:buClr>
                <a:schemeClr val="dk1"/>
              </a:buClr>
              <a:buSzPts val="2400"/>
              <a:buNone/>
            </a:pPr>
            <a:r>
              <a:t/>
            </a:r>
            <a:endParaRPr/>
          </a:p>
          <a:p>
            <a:pPr indent="0" lvl="1" marL="0" rtl="0" algn="l">
              <a:lnSpc>
                <a:spcPct val="107000"/>
              </a:lnSpc>
              <a:spcBef>
                <a:spcPts val="0"/>
              </a:spcBef>
              <a:spcAft>
                <a:spcPts val="0"/>
              </a:spcAft>
              <a:buClr>
                <a:schemeClr val="dk1"/>
              </a:buClr>
              <a:buSzPts val="2400"/>
              <a:buNone/>
            </a:pPr>
            <a:r>
              <a:t/>
            </a:r>
            <a:endParaRPr>
              <a:solidFill>
                <a:schemeClr val="dk1"/>
              </a:solidFill>
            </a:endParaRPr>
          </a:p>
          <a:p>
            <a:pPr indent="0" lvl="1" marL="457200" rtl="0" algn="ctr">
              <a:lnSpc>
                <a:spcPct val="107000"/>
              </a:lnSpc>
              <a:spcBef>
                <a:spcPts val="0"/>
              </a:spcBef>
              <a:spcAft>
                <a:spcPts val="0"/>
              </a:spcAft>
              <a:buClr>
                <a:schemeClr val="dk1"/>
              </a:buClr>
              <a:buSzPts val="2400"/>
              <a:buNone/>
            </a:pPr>
            <a:r>
              <a:t/>
            </a:r>
            <a:endParaRPr b="1" sz="3200">
              <a:solidFill>
                <a:srgbClr val="006670"/>
              </a:solidFill>
            </a:endParaRPr>
          </a:p>
          <a:p>
            <a:pPr indent="0" lvl="1" marL="457200" rtl="0" algn="ctr">
              <a:lnSpc>
                <a:spcPct val="107000"/>
              </a:lnSpc>
              <a:spcBef>
                <a:spcPts val="0"/>
              </a:spcBef>
              <a:spcAft>
                <a:spcPts val="0"/>
              </a:spcAft>
              <a:buClr>
                <a:schemeClr val="dk1"/>
              </a:buClr>
              <a:buSzPts val="2400"/>
              <a:buNone/>
            </a:pPr>
            <a:r>
              <a:t/>
            </a:r>
            <a:endParaRPr b="1" sz="3200">
              <a:solidFill>
                <a:srgbClr val="006670"/>
              </a:solidFill>
            </a:endParaRPr>
          </a:p>
          <a:p>
            <a:pPr indent="0" lvl="1" marL="457200" rtl="0" algn="l">
              <a:lnSpc>
                <a:spcPct val="107000"/>
              </a:lnSpc>
              <a:spcBef>
                <a:spcPts val="0"/>
              </a:spcBef>
              <a:spcAft>
                <a:spcPts val="0"/>
              </a:spcAft>
              <a:buClr>
                <a:schemeClr val="dk1"/>
              </a:buClr>
              <a:buSzPts val="2400"/>
              <a:buNone/>
            </a:pPr>
            <a:r>
              <a:t/>
            </a:r>
            <a:endParaRPr>
              <a:solidFill>
                <a:schemeClr val="dk1"/>
              </a:solidFill>
            </a:endParaRPr>
          </a:p>
          <a:p>
            <a:pPr indent="0" lvl="1" marL="457200" marR="0" rtl="0" algn="l">
              <a:lnSpc>
                <a:spcPct val="107000"/>
              </a:lnSpc>
              <a:spcBef>
                <a:spcPts val="0"/>
              </a:spcBef>
              <a:spcAft>
                <a:spcPts val="0"/>
              </a:spcAft>
              <a:buClr>
                <a:schemeClr val="dk1"/>
              </a:buClr>
              <a:buSzPts val="2400"/>
              <a:buNone/>
            </a:pPr>
            <a:r>
              <a:t/>
            </a:r>
            <a:endParaRPr b="0" i="0" sz="1800" u="none" strike="noStrike">
              <a:solidFill>
                <a:srgbClr val="000000"/>
              </a:solidFill>
              <a:latin typeface="Open Sans"/>
              <a:ea typeface="Open Sans"/>
              <a:cs typeface="Open Sans"/>
              <a:sym typeface="Open Sans"/>
            </a:endParaRPr>
          </a:p>
          <a:p>
            <a:pPr indent="-76200" lvl="1" marL="685800" marR="0" rtl="0" algn="l">
              <a:lnSpc>
                <a:spcPct val="107000"/>
              </a:lnSpc>
              <a:spcBef>
                <a:spcPts val="0"/>
              </a:spcBef>
              <a:spcAft>
                <a:spcPts val="0"/>
              </a:spcAft>
              <a:buClr>
                <a:schemeClr val="dk1"/>
              </a:buClr>
              <a:buSzPts val="2400"/>
              <a:buFont typeface="Arial"/>
              <a:buNone/>
            </a:pPr>
            <a:r>
              <a:t/>
            </a:r>
            <a:endParaRPr/>
          </a:p>
          <a:p>
            <a:pPr indent="0" lvl="0" marL="0" marR="0" rtl="0" algn="l">
              <a:lnSpc>
                <a:spcPct val="107000"/>
              </a:lnSpc>
              <a:spcBef>
                <a:spcPts val="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A picture containing text, person, crowd&#10;&#10;Description automatically generated" id="149" name="Google Shape;149;g1921031b64a_0_113"/>
          <p:cNvPicPr preferRelativeResize="0"/>
          <p:nvPr/>
        </p:nvPicPr>
        <p:blipFill rotWithShape="1">
          <a:blip r:embed="rId3">
            <a:alphaModFix/>
          </a:blip>
          <a:srcRect b="0" l="0" r="0" t="0"/>
          <a:stretch/>
        </p:blipFill>
        <p:spPr>
          <a:xfrm>
            <a:off x="0" y="95250"/>
            <a:ext cx="12192000" cy="6858000"/>
          </a:xfrm>
          <a:prstGeom prst="rect">
            <a:avLst/>
          </a:prstGeom>
          <a:noFill/>
          <a:ln>
            <a:noFill/>
          </a:ln>
        </p:spPr>
      </p:pic>
      <p:sp>
        <p:nvSpPr>
          <p:cNvPr id="150" name="Google Shape;150;g1921031b64a_0_113"/>
          <p:cNvSpPr txBox="1"/>
          <p:nvPr>
            <p:ph type="title"/>
          </p:nvPr>
        </p:nvSpPr>
        <p:spPr>
          <a:xfrm>
            <a:off x="443500" y="365125"/>
            <a:ext cx="109104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4000"/>
              <a:t>Key Outcomes of Vision Forward Action Plan</a:t>
            </a:r>
            <a:endParaRPr sz="3900"/>
          </a:p>
        </p:txBody>
      </p:sp>
      <p:sp>
        <p:nvSpPr>
          <p:cNvPr id="151" name="Google Shape;151;g1921031b64a_0_113"/>
          <p:cNvSpPr txBox="1"/>
          <p:nvPr/>
        </p:nvSpPr>
        <p:spPr>
          <a:xfrm>
            <a:off x="532100" y="2064750"/>
            <a:ext cx="7904100" cy="2159100"/>
          </a:xfrm>
          <a:prstGeom prst="rect">
            <a:avLst/>
          </a:prstGeom>
          <a:noFill/>
          <a:ln>
            <a:noFill/>
          </a:ln>
        </p:spPr>
        <p:txBody>
          <a:bodyPr anchorCtr="0" anchor="t" bIns="91425" lIns="91425" spcFirstLastPara="1" rIns="91425" wrap="square" tIns="91425">
            <a:spAutoFit/>
          </a:bodyPr>
          <a:lstStyle/>
          <a:p>
            <a:pPr indent="-425450" lvl="0" marL="457200" rtl="0" algn="l">
              <a:lnSpc>
                <a:spcPct val="130000"/>
              </a:lnSpc>
              <a:spcBef>
                <a:spcPts val="0"/>
              </a:spcBef>
              <a:spcAft>
                <a:spcPts val="0"/>
              </a:spcAft>
              <a:buClr>
                <a:schemeClr val="dk1"/>
              </a:buClr>
              <a:buSzPts val="3100"/>
              <a:buChar char="❖"/>
            </a:pPr>
            <a:r>
              <a:rPr b="1" lang="en-US" sz="3100">
                <a:solidFill>
                  <a:schemeClr val="dk1"/>
                </a:solidFill>
              </a:rPr>
              <a:t>A plan that is responsible</a:t>
            </a:r>
            <a:endParaRPr b="1" sz="3100">
              <a:solidFill>
                <a:schemeClr val="dk1"/>
              </a:solidFill>
            </a:endParaRPr>
          </a:p>
          <a:p>
            <a:pPr indent="-425450" lvl="0" marL="457200" rtl="0" algn="l">
              <a:lnSpc>
                <a:spcPct val="130000"/>
              </a:lnSpc>
              <a:spcBef>
                <a:spcPts val="1000"/>
              </a:spcBef>
              <a:spcAft>
                <a:spcPts val="0"/>
              </a:spcAft>
              <a:buClr>
                <a:schemeClr val="dk1"/>
              </a:buClr>
              <a:buSzPts val="3100"/>
              <a:buChar char="❖"/>
            </a:pPr>
            <a:r>
              <a:rPr b="1" lang="en-US" sz="3100">
                <a:solidFill>
                  <a:schemeClr val="dk1"/>
                </a:solidFill>
              </a:rPr>
              <a:t>A plan that is progressive</a:t>
            </a:r>
            <a:endParaRPr b="1" sz="3100">
              <a:solidFill>
                <a:schemeClr val="dk1"/>
              </a:solidFill>
            </a:endParaRPr>
          </a:p>
          <a:p>
            <a:pPr indent="-425450" lvl="0" marL="457200" rtl="0" algn="l">
              <a:lnSpc>
                <a:spcPct val="130000"/>
              </a:lnSpc>
              <a:spcBef>
                <a:spcPts val="1000"/>
              </a:spcBef>
              <a:spcAft>
                <a:spcPts val="1000"/>
              </a:spcAft>
              <a:buClr>
                <a:schemeClr val="dk1"/>
              </a:buClr>
              <a:buSzPts val="3100"/>
              <a:buChar char="❖"/>
            </a:pPr>
            <a:r>
              <a:rPr b="1" lang="en-US" sz="3100">
                <a:solidFill>
                  <a:schemeClr val="dk1"/>
                </a:solidFill>
              </a:rPr>
              <a:t>A plan that is financially appropriate</a:t>
            </a:r>
            <a:endParaRPr b="1" sz="13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1921031b64a_0_13"/>
          <p:cNvSpPr txBox="1"/>
          <p:nvPr>
            <p:ph type="ctrTitle"/>
          </p:nvPr>
        </p:nvSpPr>
        <p:spPr>
          <a:xfrm>
            <a:off x="1062038" y="3556787"/>
            <a:ext cx="10068000" cy="1290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300"/>
              <a:buFont typeface="Arial"/>
              <a:buNone/>
            </a:pPr>
            <a:r>
              <a:rPr lang="en-US" sz="4500"/>
              <a:t>Action Plan </a:t>
            </a:r>
            <a:endParaRPr sz="4600"/>
          </a:p>
        </p:txBody>
      </p:sp>
      <p:sp>
        <p:nvSpPr>
          <p:cNvPr id="158" name="Google Shape;158;g1921031b64a_0_13"/>
          <p:cNvSpPr txBox="1"/>
          <p:nvPr>
            <p:ph idx="1" type="subTitle"/>
          </p:nvPr>
        </p:nvSpPr>
        <p:spPr>
          <a:xfrm>
            <a:off x="1524000" y="5059362"/>
            <a:ext cx="9144000" cy="1401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None/>
            </a:pPr>
            <a:r>
              <a:rPr lang="en-US" sz="3300">
                <a:solidFill>
                  <a:schemeClr val="lt1"/>
                </a:solidFill>
              </a:rPr>
              <a:t>The Vision Forward Program </a:t>
            </a:r>
            <a:endParaRPr sz="3300">
              <a:solidFill>
                <a:schemeClr val="lt1"/>
              </a:solidFill>
            </a:endParaRPr>
          </a:p>
          <a:p>
            <a:pPr indent="0" lvl="0" marL="0" rtl="0" algn="ctr">
              <a:lnSpc>
                <a:spcPct val="100000"/>
              </a:lnSpc>
              <a:spcBef>
                <a:spcPts val="0"/>
              </a:spcBef>
              <a:spcAft>
                <a:spcPts val="0"/>
              </a:spcAft>
              <a:buClr>
                <a:schemeClr val="dk1"/>
              </a:buClr>
              <a:buNone/>
            </a:pPr>
            <a:r>
              <a:rPr lang="en-US" sz="3300">
                <a:solidFill>
                  <a:schemeClr val="lt1"/>
                </a:solidFill>
              </a:rPr>
              <a:t>Our Process for Success</a:t>
            </a:r>
            <a:endParaRPr sz="33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02"/>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4000"/>
              <a:t>How We Got Here</a:t>
            </a:r>
            <a:endParaRPr/>
          </a:p>
        </p:txBody>
      </p:sp>
      <p:sp>
        <p:nvSpPr>
          <p:cNvPr id="165" name="Google Shape;165;p102"/>
          <p:cNvSpPr txBox="1"/>
          <p:nvPr>
            <p:ph idx="1" type="body"/>
          </p:nvPr>
        </p:nvSpPr>
        <p:spPr>
          <a:xfrm>
            <a:off x="5186825" y="2030450"/>
            <a:ext cx="6755400" cy="4249800"/>
          </a:xfrm>
          <a:prstGeom prst="rect">
            <a:avLst/>
          </a:prstGeom>
          <a:noFill/>
          <a:ln>
            <a:noFill/>
          </a:ln>
        </p:spPr>
        <p:txBody>
          <a:bodyPr anchorCtr="0" anchor="t" bIns="45700" lIns="91425" spcFirstLastPara="1" rIns="91425" wrap="square" tIns="45700">
            <a:normAutofit/>
          </a:bodyPr>
          <a:lstStyle/>
          <a:p>
            <a:pPr indent="-76200" lvl="0" marL="228600" marR="0" rtl="0" algn="l">
              <a:lnSpc>
                <a:spcPct val="90000"/>
              </a:lnSpc>
              <a:spcBef>
                <a:spcPts val="0"/>
              </a:spcBef>
              <a:spcAft>
                <a:spcPts val="0"/>
              </a:spcAft>
              <a:buClr>
                <a:schemeClr val="dk1"/>
              </a:buClr>
              <a:buSzPts val="2400"/>
              <a:buFont typeface="Arial"/>
              <a:buNone/>
            </a:pPr>
            <a:r>
              <a:t/>
            </a:r>
            <a:endParaRPr b="1" i="0" sz="2500" u="none" cap="none" strike="noStrike">
              <a:solidFill>
                <a:schemeClr val="dk1"/>
              </a:solidFill>
            </a:endParaRPr>
          </a:p>
          <a:p>
            <a:pPr indent="-234950" lvl="0" marL="228600" marR="0" rtl="0" algn="l">
              <a:lnSpc>
                <a:spcPct val="90000"/>
              </a:lnSpc>
              <a:spcBef>
                <a:spcPts val="1000"/>
              </a:spcBef>
              <a:spcAft>
                <a:spcPts val="0"/>
              </a:spcAft>
              <a:buClr>
                <a:schemeClr val="dk1"/>
              </a:buClr>
              <a:buSzPts val="2500"/>
              <a:buChar char="❖"/>
            </a:pPr>
            <a:r>
              <a:rPr b="1" lang="en-US" sz="2500"/>
              <a:t>Seven</a:t>
            </a:r>
            <a:r>
              <a:rPr b="1" i="0" lang="en-US" sz="2500" u="none" cap="none" strike="noStrike">
                <a:solidFill>
                  <a:schemeClr val="dk1"/>
                </a:solidFill>
              </a:rPr>
              <a:t> Community Engagement Sessions</a:t>
            </a:r>
            <a:endParaRPr b="1" sz="2500"/>
          </a:p>
          <a:p>
            <a:pPr indent="0" lvl="0" marL="457200" marR="0" rtl="0" algn="l">
              <a:lnSpc>
                <a:spcPct val="90000"/>
              </a:lnSpc>
              <a:spcBef>
                <a:spcPts val="1000"/>
              </a:spcBef>
              <a:spcAft>
                <a:spcPts val="0"/>
              </a:spcAft>
              <a:buNone/>
            </a:pPr>
            <a:r>
              <a:t/>
            </a:r>
            <a:endParaRPr b="1" i="0" sz="2500" u="none" cap="none" strike="noStrike">
              <a:solidFill>
                <a:schemeClr val="dk1"/>
              </a:solidFill>
            </a:endParaRPr>
          </a:p>
          <a:p>
            <a:pPr indent="-234950" lvl="0" marL="228600" marR="0" rtl="0" algn="l">
              <a:lnSpc>
                <a:spcPct val="90000"/>
              </a:lnSpc>
              <a:spcBef>
                <a:spcPts val="1000"/>
              </a:spcBef>
              <a:spcAft>
                <a:spcPts val="0"/>
              </a:spcAft>
              <a:buClr>
                <a:schemeClr val="dk1"/>
              </a:buClr>
              <a:buSzPts val="2500"/>
              <a:buChar char="❖"/>
            </a:pPr>
            <a:r>
              <a:rPr b="1" lang="en-US" sz="2500"/>
              <a:t>Consensus Points from Sessions</a:t>
            </a:r>
            <a:endParaRPr b="1" sz="2500"/>
          </a:p>
          <a:p>
            <a:pPr indent="0" lvl="0" marL="457200" marR="0" rtl="0" algn="l">
              <a:lnSpc>
                <a:spcPct val="90000"/>
              </a:lnSpc>
              <a:spcBef>
                <a:spcPts val="1000"/>
              </a:spcBef>
              <a:spcAft>
                <a:spcPts val="0"/>
              </a:spcAft>
              <a:buNone/>
            </a:pPr>
            <a:r>
              <a:t/>
            </a:r>
            <a:endParaRPr b="1" i="0" sz="2500" u="none" cap="none" strike="noStrike">
              <a:solidFill>
                <a:schemeClr val="dk1"/>
              </a:solidFill>
            </a:endParaRPr>
          </a:p>
          <a:p>
            <a:pPr indent="-234950" lvl="0" marL="228600" marR="0" rtl="0" algn="l">
              <a:lnSpc>
                <a:spcPct val="115000"/>
              </a:lnSpc>
              <a:spcBef>
                <a:spcPts val="1000"/>
              </a:spcBef>
              <a:spcAft>
                <a:spcPts val="0"/>
              </a:spcAft>
              <a:buClr>
                <a:schemeClr val="dk1"/>
              </a:buClr>
              <a:buSzPts val="2500"/>
              <a:buChar char="❖"/>
            </a:pPr>
            <a:r>
              <a:rPr b="1" i="0" lang="en-US" sz="2500" u="none" cap="none" strike="noStrike">
                <a:solidFill>
                  <a:schemeClr val="dk1"/>
                </a:solidFill>
              </a:rPr>
              <a:t>Priority Statements Developed by Community Engagement Team</a:t>
            </a:r>
            <a:endParaRPr b="1" sz="2500"/>
          </a:p>
        </p:txBody>
      </p:sp>
      <p:grpSp>
        <p:nvGrpSpPr>
          <p:cNvPr id="166" name="Google Shape;166;p102"/>
          <p:cNvGrpSpPr/>
          <p:nvPr/>
        </p:nvGrpSpPr>
        <p:grpSpPr>
          <a:xfrm>
            <a:off x="207500" y="2030450"/>
            <a:ext cx="4488775" cy="4691199"/>
            <a:chOff x="7550125" y="1619250"/>
            <a:chExt cx="4488775" cy="4691199"/>
          </a:xfrm>
        </p:grpSpPr>
        <p:pic>
          <p:nvPicPr>
            <p:cNvPr id="167" name="Google Shape;167;p102"/>
            <p:cNvPicPr preferRelativeResize="0"/>
            <p:nvPr/>
          </p:nvPicPr>
          <p:blipFill>
            <a:blip r:embed="rId3">
              <a:alphaModFix/>
            </a:blip>
            <a:stretch>
              <a:fillRect/>
            </a:stretch>
          </p:blipFill>
          <p:spPr>
            <a:xfrm>
              <a:off x="7990669" y="2559100"/>
              <a:ext cx="1772863" cy="1968350"/>
            </a:xfrm>
            <a:prstGeom prst="rect">
              <a:avLst/>
            </a:prstGeom>
            <a:noFill/>
            <a:ln>
              <a:noFill/>
            </a:ln>
            <a:effectLst>
              <a:outerShdw blurRad="57150" rotWithShape="0" algn="bl" dir="5400000" dist="19050">
                <a:srgbClr val="000000">
                  <a:alpha val="50000"/>
                </a:srgbClr>
              </a:outerShdw>
            </a:effectLst>
          </p:spPr>
        </p:pic>
        <p:pic>
          <p:nvPicPr>
            <p:cNvPr id="168" name="Google Shape;168;p102"/>
            <p:cNvPicPr preferRelativeResize="0"/>
            <p:nvPr/>
          </p:nvPicPr>
          <p:blipFill rotWithShape="1">
            <a:blip r:embed="rId4">
              <a:alphaModFix/>
            </a:blip>
            <a:srcRect b="0" l="19689" r="13496" t="0"/>
            <a:stretch/>
          </p:blipFill>
          <p:spPr>
            <a:xfrm>
              <a:off x="9646025" y="1619250"/>
              <a:ext cx="2392875" cy="3619500"/>
            </a:xfrm>
            <a:prstGeom prst="rect">
              <a:avLst/>
            </a:prstGeom>
            <a:noFill/>
            <a:ln>
              <a:noFill/>
            </a:ln>
            <a:effectLst>
              <a:outerShdw blurRad="57150" rotWithShape="0" algn="bl" dir="5400000" dist="19050">
                <a:srgbClr val="000000">
                  <a:alpha val="50000"/>
                </a:srgbClr>
              </a:outerShdw>
            </a:effectLst>
          </p:spPr>
        </p:pic>
        <p:pic>
          <p:nvPicPr>
            <p:cNvPr id="169" name="Google Shape;169;p102"/>
            <p:cNvPicPr preferRelativeResize="0"/>
            <p:nvPr/>
          </p:nvPicPr>
          <p:blipFill rotWithShape="1">
            <a:blip r:embed="rId5">
              <a:alphaModFix/>
            </a:blip>
            <a:srcRect b="0" l="0" r="0" t="17101"/>
            <a:stretch/>
          </p:blipFill>
          <p:spPr>
            <a:xfrm>
              <a:off x="7550125" y="4678725"/>
              <a:ext cx="2392875" cy="1631725"/>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03"/>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4000"/>
              <a:t>Process To Develop Action Plan</a:t>
            </a:r>
            <a:endParaRPr/>
          </a:p>
        </p:txBody>
      </p:sp>
      <p:sp>
        <p:nvSpPr>
          <p:cNvPr id="176" name="Google Shape;176;p103"/>
          <p:cNvSpPr txBox="1"/>
          <p:nvPr>
            <p:ph idx="1" type="body"/>
          </p:nvPr>
        </p:nvSpPr>
        <p:spPr>
          <a:xfrm>
            <a:off x="442275" y="1917800"/>
            <a:ext cx="11469000" cy="4861200"/>
          </a:xfrm>
          <a:prstGeom prst="rect">
            <a:avLst/>
          </a:prstGeom>
          <a:noFill/>
          <a:ln>
            <a:noFill/>
          </a:ln>
        </p:spPr>
        <p:txBody>
          <a:bodyPr anchorCtr="0" anchor="t" bIns="45700" lIns="91425" spcFirstLastPara="1" rIns="91425" wrap="square" tIns="45700">
            <a:normAutofit fontScale="25000" lnSpcReduction="20000"/>
          </a:bodyPr>
          <a:lstStyle/>
          <a:p>
            <a:pPr indent="-76200" lvl="0" marL="228600" marR="0" rtl="0" algn="l">
              <a:lnSpc>
                <a:spcPct val="90000"/>
              </a:lnSpc>
              <a:spcBef>
                <a:spcPts val="0"/>
              </a:spcBef>
              <a:spcAft>
                <a:spcPts val="0"/>
              </a:spcAft>
              <a:buClr>
                <a:schemeClr val="dk1"/>
              </a:buClr>
              <a:buSzPct val="100000"/>
              <a:buFont typeface="Arial"/>
              <a:buNone/>
            </a:pPr>
            <a:r>
              <a:t/>
            </a:r>
            <a:endParaRPr b="0" i="0" sz="2400" u="none" cap="none" strike="noStrike">
              <a:solidFill>
                <a:schemeClr val="dk1"/>
              </a:solidFill>
              <a:latin typeface="Arial"/>
              <a:ea typeface="Arial"/>
              <a:cs typeface="Arial"/>
              <a:sym typeface="Arial"/>
            </a:endParaRPr>
          </a:p>
          <a:p>
            <a:pPr indent="-228600" lvl="0" marL="228600" marR="0" rtl="0" algn="l">
              <a:lnSpc>
                <a:spcPct val="150000"/>
              </a:lnSpc>
              <a:spcBef>
                <a:spcPts val="1000"/>
              </a:spcBef>
              <a:spcAft>
                <a:spcPts val="0"/>
              </a:spcAft>
              <a:buClr>
                <a:schemeClr val="dk1"/>
              </a:buClr>
              <a:buSzPct val="100000"/>
              <a:buChar char="❖"/>
            </a:pPr>
            <a:r>
              <a:rPr b="1" lang="en-US" sz="9600"/>
              <a:t>Consensus Points from Engagement Sessions</a:t>
            </a:r>
            <a:endParaRPr b="1" sz="9600"/>
          </a:p>
          <a:p>
            <a:pPr indent="-228600" lvl="0" marL="228600" marR="0" rtl="0" algn="l">
              <a:lnSpc>
                <a:spcPct val="150000"/>
              </a:lnSpc>
              <a:spcBef>
                <a:spcPts val="1000"/>
              </a:spcBef>
              <a:spcAft>
                <a:spcPts val="0"/>
              </a:spcAft>
              <a:buClr>
                <a:schemeClr val="dk1"/>
              </a:buClr>
              <a:buSzPct val="100000"/>
              <a:buChar char="❖"/>
            </a:pPr>
            <a:r>
              <a:rPr b="1" lang="en-US" sz="9600"/>
              <a:t>Priority Statements Developed by Community Engagement Team</a:t>
            </a:r>
            <a:endParaRPr b="1" sz="9600"/>
          </a:p>
          <a:p>
            <a:pPr indent="-228600" lvl="0" marL="228600" marR="0" rtl="0" algn="l">
              <a:lnSpc>
                <a:spcPct val="150000"/>
              </a:lnSpc>
              <a:spcBef>
                <a:spcPts val="1000"/>
              </a:spcBef>
              <a:spcAft>
                <a:spcPts val="0"/>
              </a:spcAft>
              <a:buClr>
                <a:schemeClr val="dk1"/>
              </a:buClr>
              <a:buSzPct val="100000"/>
              <a:buChar char="❖"/>
            </a:pPr>
            <a:r>
              <a:rPr b="1" lang="en-US" sz="9600"/>
              <a:t>All Day Workshop on August 12</a:t>
            </a:r>
            <a:r>
              <a:rPr b="1" baseline="30000" lang="en-US" sz="9600"/>
              <a:t>th</a:t>
            </a:r>
            <a:r>
              <a:rPr b="1" lang="en-US" sz="9600"/>
              <a:t> Facilitated by District Leadership Solutions</a:t>
            </a:r>
            <a:endParaRPr b="1" i="0" sz="9600" u="none" cap="none" strike="noStrike">
              <a:solidFill>
                <a:schemeClr val="dk1"/>
              </a:solidFill>
            </a:endParaRPr>
          </a:p>
          <a:p>
            <a:pPr indent="-228600" lvl="0" marL="228600" marR="0" rtl="0" algn="l">
              <a:lnSpc>
                <a:spcPct val="150000"/>
              </a:lnSpc>
              <a:spcBef>
                <a:spcPts val="1000"/>
              </a:spcBef>
              <a:spcAft>
                <a:spcPts val="0"/>
              </a:spcAft>
              <a:buClr>
                <a:schemeClr val="dk1"/>
              </a:buClr>
              <a:buSzPct val="100000"/>
              <a:buChar char="❖"/>
            </a:pPr>
            <a:r>
              <a:rPr b="1" lang="en-US" sz="9600"/>
              <a:t>Initial Draft Developed by District Leadership Solutions</a:t>
            </a:r>
            <a:endParaRPr b="1" i="0" sz="9600" u="none" cap="none" strike="noStrike">
              <a:solidFill>
                <a:schemeClr val="dk1"/>
              </a:solidFill>
            </a:endParaRPr>
          </a:p>
          <a:p>
            <a:pPr indent="-228600" lvl="0" marL="228600" marR="0" rtl="0" algn="l">
              <a:lnSpc>
                <a:spcPct val="150000"/>
              </a:lnSpc>
              <a:spcBef>
                <a:spcPts val="1000"/>
              </a:spcBef>
              <a:spcAft>
                <a:spcPts val="0"/>
              </a:spcAft>
              <a:buClr>
                <a:schemeClr val="dk1"/>
              </a:buClr>
              <a:buSzPct val="100000"/>
              <a:buChar char="❖"/>
            </a:pPr>
            <a:r>
              <a:rPr b="1" lang="en-US" sz="9600"/>
              <a:t>Reviewed/Edited by Community Engagement Team on September 13</a:t>
            </a:r>
            <a:r>
              <a:rPr b="1" baseline="30000" lang="en-US" sz="9600"/>
              <a:t>th</a:t>
            </a:r>
            <a:endParaRPr b="1" sz="9600"/>
          </a:p>
          <a:p>
            <a:pPr indent="-228600" lvl="0" marL="228600" marR="0" rtl="0" algn="l">
              <a:lnSpc>
                <a:spcPct val="150000"/>
              </a:lnSpc>
              <a:spcBef>
                <a:spcPts val="1000"/>
              </a:spcBef>
              <a:spcAft>
                <a:spcPts val="0"/>
              </a:spcAft>
              <a:buClr>
                <a:schemeClr val="dk1"/>
              </a:buClr>
              <a:buSzPct val="100000"/>
              <a:buChar char="❖"/>
            </a:pPr>
            <a:r>
              <a:rPr b="1" lang="en-US" sz="9600"/>
              <a:t>Community Engagement Session #6 on September 20th</a:t>
            </a:r>
            <a:endParaRPr b="1" sz="9600"/>
          </a:p>
          <a:p>
            <a:pPr indent="-76200" lvl="0" marL="228600" marR="0" rtl="0" algn="l">
              <a:lnSpc>
                <a:spcPct val="90000"/>
              </a:lnSpc>
              <a:spcBef>
                <a:spcPts val="1000"/>
              </a:spcBef>
              <a:spcAft>
                <a:spcPts val="0"/>
              </a:spcAft>
              <a:buClr>
                <a:schemeClr val="dk1"/>
              </a:buClr>
              <a:buSzPct val="100000"/>
              <a:buFont typeface="Arial"/>
              <a:buNone/>
            </a:pPr>
            <a:r>
              <a:t/>
            </a:r>
            <a:endParaRPr b="0" i="0" sz="2400" u="none" cap="none" strike="noStrike">
              <a:solidFill>
                <a:schemeClr val="dk1"/>
              </a:solidFill>
              <a:latin typeface="Arial"/>
              <a:ea typeface="Arial"/>
              <a:cs typeface="Arial"/>
              <a:sym typeface="Arial"/>
            </a:endParaRPr>
          </a:p>
          <a:p>
            <a:pPr indent="-76200" lvl="0" marL="228600" marR="0" rtl="0" algn="l">
              <a:lnSpc>
                <a:spcPct val="90000"/>
              </a:lnSpc>
              <a:spcBef>
                <a:spcPts val="1000"/>
              </a:spcBef>
              <a:spcAft>
                <a:spcPts val="0"/>
              </a:spcAft>
              <a:buClr>
                <a:schemeClr val="dk1"/>
              </a:buClr>
              <a:buSzPct val="100000"/>
              <a:buFont typeface="Arial"/>
              <a:buNone/>
            </a:pPr>
            <a:r>
              <a:t/>
            </a:r>
            <a:endParaRPr b="0" i="1" sz="2400" u="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1921031b64a_0_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br>
              <a:rPr b="1" i="0" lang="en-US" sz="4000" u="none">
                <a:solidFill>
                  <a:schemeClr val="lt1"/>
                </a:solidFill>
                <a:latin typeface="Arial"/>
                <a:ea typeface="Arial"/>
                <a:cs typeface="Arial"/>
                <a:sym typeface="Arial"/>
              </a:rPr>
            </a:br>
            <a:r>
              <a:rPr b="1" lang="en-US" sz="4000"/>
              <a:t>What We Learned</a:t>
            </a:r>
            <a:br>
              <a:rPr b="0" i="0" lang="en-US" sz="4000" u="none">
                <a:solidFill>
                  <a:schemeClr val="lt1"/>
                </a:solidFill>
                <a:latin typeface="Arial"/>
                <a:ea typeface="Arial"/>
                <a:cs typeface="Arial"/>
                <a:sym typeface="Arial"/>
              </a:rPr>
            </a:br>
            <a:endParaRPr/>
          </a:p>
        </p:txBody>
      </p:sp>
      <p:grpSp>
        <p:nvGrpSpPr>
          <p:cNvPr id="182" name="Google Shape;182;g1921031b64a_0_20"/>
          <p:cNvGrpSpPr/>
          <p:nvPr/>
        </p:nvGrpSpPr>
        <p:grpSpPr>
          <a:xfrm>
            <a:off x="258760" y="3181255"/>
            <a:ext cx="2198620" cy="2734594"/>
            <a:chOff x="252920" y="2670242"/>
            <a:chExt cx="2198400" cy="2734321"/>
          </a:xfrm>
        </p:grpSpPr>
        <p:grpSp>
          <p:nvGrpSpPr>
            <p:cNvPr id="183" name="Google Shape;183;g1921031b64a_0_20"/>
            <p:cNvGrpSpPr/>
            <p:nvPr/>
          </p:nvGrpSpPr>
          <p:grpSpPr>
            <a:xfrm>
              <a:off x="787850" y="2670242"/>
              <a:ext cx="1104900" cy="1104900"/>
              <a:chOff x="534928" y="2621602"/>
              <a:chExt cx="1104900" cy="1104900"/>
            </a:xfrm>
          </p:grpSpPr>
          <p:sp>
            <p:nvSpPr>
              <p:cNvPr id="184" name="Google Shape;184;g1921031b64a_0_20"/>
              <p:cNvSpPr/>
              <p:nvPr/>
            </p:nvSpPr>
            <p:spPr>
              <a:xfrm>
                <a:off x="534928" y="2621602"/>
                <a:ext cx="1104900" cy="1104900"/>
              </a:xfrm>
              <a:prstGeom prst="ellipse">
                <a:avLst/>
              </a:prstGeom>
              <a:gradFill>
                <a:gsLst>
                  <a:gs pos="0">
                    <a:srgbClr val="92335E"/>
                  </a:gs>
                  <a:gs pos="50000">
                    <a:srgbClr val="D24D8A"/>
                  </a:gs>
                  <a:gs pos="100000">
                    <a:srgbClr val="FA5DA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85" name="Google Shape;185;g1921031b64a_0_20"/>
              <p:cNvPicPr preferRelativeResize="0"/>
              <p:nvPr/>
            </p:nvPicPr>
            <p:blipFill rotWithShape="1">
              <a:blip r:embed="rId3">
                <a:alphaModFix/>
              </a:blip>
              <a:srcRect b="0" l="0" r="0" t="0"/>
              <a:stretch/>
            </p:blipFill>
            <p:spPr>
              <a:xfrm>
                <a:off x="649323" y="2679662"/>
                <a:ext cx="936596" cy="936595"/>
              </a:xfrm>
              <a:prstGeom prst="rect">
                <a:avLst/>
              </a:prstGeom>
              <a:noFill/>
              <a:ln>
                <a:noFill/>
              </a:ln>
            </p:spPr>
          </p:pic>
        </p:grpSp>
        <p:sp>
          <p:nvSpPr>
            <p:cNvPr id="186" name="Google Shape;186;g1921031b64a_0_20"/>
            <p:cNvSpPr txBox="1"/>
            <p:nvPr/>
          </p:nvSpPr>
          <p:spPr>
            <a:xfrm>
              <a:off x="252920" y="3891063"/>
              <a:ext cx="2198400" cy="1513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2000">
                  <a:solidFill>
                    <a:schemeClr val="dk1"/>
                  </a:solidFill>
                </a:rPr>
                <a:t>Strong support for middle school reconfiguration</a:t>
              </a:r>
              <a:endParaRPr sz="800"/>
            </a:p>
            <a:p>
              <a:pPr indent="0" lvl="0" marL="0" marR="0" rtl="0" algn="l">
                <a:lnSpc>
                  <a:spcPct val="100000"/>
                </a:lnSpc>
                <a:spcBef>
                  <a:spcPts val="1000"/>
                </a:spcBef>
                <a:spcAft>
                  <a:spcPts val="0"/>
                </a:spcAft>
                <a:buNone/>
              </a:pPr>
              <a:r>
                <a:t/>
              </a:r>
              <a:endParaRPr b="1" i="0" sz="2400" u="none">
                <a:solidFill>
                  <a:schemeClr val="dk1"/>
                </a:solidFill>
                <a:latin typeface="Arial"/>
                <a:ea typeface="Arial"/>
                <a:cs typeface="Arial"/>
                <a:sym typeface="Arial"/>
              </a:endParaRPr>
            </a:p>
          </p:txBody>
        </p:sp>
      </p:grpSp>
      <p:grpSp>
        <p:nvGrpSpPr>
          <p:cNvPr id="187" name="Google Shape;187;g1921031b64a_0_20"/>
          <p:cNvGrpSpPr/>
          <p:nvPr/>
        </p:nvGrpSpPr>
        <p:grpSpPr>
          <a:xfrm>
            <a:off x="4998258" y="3181242"/>
            <a:ext cx="2198620" cy="3062403"/>
            <a:chOff x="3736355" y="2238002"/>
            <a:chExt cx="2198400" cy="3060261"/>
          </a:xfrm>
        </p:grpSpPr>
        <p:sp>
          <p:nvSpPr>
            <p:cNvPr id="188" name="Google Shape;188;g1921031b64a_0_20"/>
            <p:cNvSpPr txBox="1"/>
            <p:nvPr/>
          </p:nvSpPr>
          <p:spPr>
            <a:xfrm>
              <a:off x="3736355" y="3478163"/>
              <a:ext cx="2198400" cy="1820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2000">
                  <a:solidFill>
                    <a:schemeClr val="dk1"/>
                  </a:solidFill>
                </a:rPr>
                <a:t>Early childhood education expansion is needed </a:t>
              </a:r>
              <a:endParaRPr sz="800"/>
            </a:p>
            <a:p>
              <a:pPr indent="0" lvl="0" marL="0" marR="0" rtl="0" algn="l">
                <a:lnSpc>
                  <a:spcPct val="100000"/>
                </a:lnSpc>
                <a:spcBef>
                  <a:spcPts val="1000"/>
                </a:spcBef>
                <a:spcAft>
                  <a:spcPts val="0"/>
                </a:spcAft>
                <a:buNone/>
              </a:pPr>
              <a:r>
                <a:t/>
              </a:r>
              <a:endParaRPr b="1" i="0" sz="2400" u="none">
                <a:solidFill>
                  <a:schemeClr val="dk1"/>
                </a:solidFill>
                <a:latin typeface="Arial"/>
                <a:ea typeface="Arial"/>
                <a:cs typeface="Arial"/>
                <a:sym typeface="Arial"/>
              </a:endParaRPr>
            </a:p>
          </p:txBody>
        </p:sp>
        <p:grpSp>
          <p:nvGrpSpPr>
            <p:cNvPr id="189" name="Google Shape;189;g1921031b64a_0_20"/>
            <p:cNvGrpSpPr/>
            <p:nvPr/>
          </p:nvGrpSpPr>
          <p:grpSpPr>
            <a:xfrm>
              <a:off x="4290441" y="2238002"/>
              <a:ext cx="1104770" cy="1104161"/>
              <a:chOff x="4634525" y="1092869"/>
              <a:chExt cx="1635000" cy="1634100"/>
            </a:xfrm>
          </p:grpSpPr>
          <p:sp>
            <p:nvSpPr>
              <p:cNvPr id="190" name="Google Shape;190;g1921031b64a_0_20"/>
              <p:cNvSpPr/>
              <p:nvPr/>
            </p:nvSpPr>
            <p:spPr>
              <a:xfrm>
                <a:off x="4634525" y="1092869"/>
                <a:ext cx="1635000" cy="1634100"/>
              </a:xfrm>
              <a:prstGeom prst="ellipse">
                <a:avLst/>
              </a:prstGeom>
              <a:gradFill>
                <a:gsLst>
                  <a:gs pos="0">
                    <a:srgbClr val="9A5502"/>
                  </a:gs>
                  <a:gs pos="50000">
                    <a:srgbClr val="DD7D09"/>
                  </a:gs>
                  <a:gs pos="100000">
                    <a:srgbClr val="FF950D"/>
                  </a:gs>
                </a:gsLst>
                <a:lin ang="2700006"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91" name="Google Shape;191;g1921031b64a_0_20"/>
              <p:cNvPicPr preferRelativeResize="0"/>
              <p:nvPr/>
            </p:nvPicPr>
            <p:blipFill rotWithShape="1">
              <a:blip r:embed="rId4">
                <a:alphaModFix/>
              </a:blip>
              <a:srcRect b="0" l="0" r="0" t="0"/>
              <a:stretch/>
            </p:blipFill>
            <p:spPr>
              <a:xfrm>
                <a:off x="4831496" y="1264274"/>
                <a:ext cx="1205058" cy="1205058"/>
              </a:xfrm>
              <a:prstGeom prst="rect">
                <a:avLst/>
              </a:prstGeom>
              <a:noFill/>
              <a:ln>
                <a:noFill/>
              </a:ln>
            </p:spPr>
          </p:pic>
        </p:grpSp>
      </p:grpSp>
      <p:grpSp>
        <p:nvGrpSpPr>
          <p:cNvPr id="192" name="Google Shape;192;g1921031b64a_0_20"/>
          <p:cNvGrpSpPr/>
          <p:nvPr/>
        </p:nvGrpSpPr>
        <p:grpSpPr>
          <a:xfrm>
            <a:off x="2538393" y="2140038"/>
            <a:ext cx="2198620" cy="2753775"/>
            <a:chOff x="2799116" y="1968558"/>
            <a:chExt cx="2198400" cy="2753775"/>
          </a:xfrm>
        </p:grpSpPr>
        <p:sp>
          <p:nvSpPr>
            <p:cNvPr id="193" name="Google Shape;193;g1921031b64a_0_20"/>
            <p:cNvSpPr txBox="1"/>
            <p:nvPr/>
          </p:nvSpPr>
          <p:spPr>
            <a:xfrm>
              <a:off x="2799116" y="3208833"/>
              <a:ext cx="2198400" cy="1513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2000">
                  <a:solidFill>
                    <a:schemeClr val="dk1"/>
                  </a:solidFill>
                </a:rPr>
                <a:t>Teacher, Staff recruitment and retention priority</a:t>
              </a:r>
              <a:endParaRPr sz="800"/>
            </a:p>
            <a:p>
              <a:pPr indent="0" lvl="0" marL="0" marR="0" rtl="0" algn="l">
                <a:lnSpc>
                  <a:spcPct val="100000"/>
                </a:lnSpc>
                <a:spcBef>
                  <a:spcPts val="1000"/>
                </a:spcBef>
                <a:spcAft>
                  <a:spcPts val="0"/>
                </a:spcAft>
                <a:buNone/>
              </a:pPr>
              <a:r>
                <a:t/>
              </a:r>
              <a:endParaRPr b="1" i="0" sz="2400" u="none">
                <a:solidFill>
                  <a:schemeClr val="dk1"/>
                </a:solidFill>
                <a:latin typeface="Arial"/>
                <a:ea typeface="Arial"/>
                <a:cs typeface="Arial"/>
                <a:sym typeface="Arial"/>
              </a:endParaRPr>
            </a:p>
          </p:txBody>
        </p:sp>
        <p:sp>
          <p:nvSpPr>
            <p:cNvPr id="194" name="Google Shape;194;g1921031b64a_0_20"/>
            <p:cNvSpPr/>
            <p:nvPr/>
          </p:nvSpPr>
          <p:spPr>
            <a:xfrm>
              <a:off x="3353094" y="1968558"/>
              <a:ext cx="1104900" cy="1104900"/>
            </a:xfrm>
            <a:prstGeom prst="ellipse">
              <a:avLst/>
            </a:prstGeom>
            <a:gradFill>
              <a:gsLst>
                <a:gs pos="0">
                  <a:srgbClr val="00525C"/>
                </a:gs>
                <a:gs pos="50000">
                  <a:srgbClr val="007987"/>
                </a:gs>
                <a:gs pos="100000">
                  <a:srgbClr val="0091A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95" name="Google Shape;195;g1921031b64a_0_20"/>
            <p:cNvPicPr preferRelativeResize="0"/>
            <p:nvPr/>
          </p:nvPicPr>
          <p:blipFill rotWithShape="1">
            <a:blip r:embed="rId5">
              <a:alphaModFix/>
            </a:blip>
            <a:srcRect b="0" l="0" r="0" t="0"/>
            <a:stretch/>
          </p:blipFill>
          <p:spPr>
            <a:xfrm>
              <a:off x="3566385" y="2164110"/>
              <a:ext cx="678502" cy="678503"/>
            </a:xfrm>
            <a:prstGeom prst="rect">
              <a:avLst/>
            </a:prstGeom>
            <a:noFill/>
            <a:ln>
              <a:noFill/>
            </a:ln>
          </p:spPr>
        </p:pic>
      </p:grpSp>
      <p:grpSp>
        <p:nvGrpSpPr>
          <p:cNvPr id="196" name="Google Shape;196;g1921031b64a_0_20"/>
          <p:cNvGrpSpPr/>
          <p:nvPr/>
        </p:nvGrpSpPr>
        <p:grpSpPr>
          <a:xfrm>
            <a:off x="7458119" y="1888566"/>
            <a:ext cx="2198620" cy="2753549"/>
            <a:chOff x="6277352" y="2299848"/>
            <a:chExt cx="2198400" cy="2754375"/>
          </a:xfrm>
        </p:grpSpPr>
        <p:sp>
          <p:nvSpPr>
            <p:cNvPr id="197" name="Google Shape;197;g1921031b64a_0_20"/>
            <p:cNvSpPr txBox="1"/>
            <p:nvPr/>
          </p:nvSpPr>
          <p:spPr>
            <a:xfrm>
              <a:off x="6277352" y="3540123"/>
              <a:ext cx="2198400" cy="1514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2000">
                  <a:solidFill>
                    <a:schemeClr val="dk1"/>
                  </a:solidFill>
                </a:rPr>
                <a:t>Feeder schools a major concern and priority</a:t>
              </a:r>
              <a:endParaRPr sz="1600"/>
            </a:p>
            <a:p>
              <a:pPr indent="0" lvl="0" marL="0" marR="0" rtl="0" algn="l">
                <a:lnSpc>
                  <a:spcPct val="100000"/>
                </a:lnSpc>
                <a:spcBef>
                  <a:spcPts val="1000"/>
                </a:spcBef>
                <a:spcAft>
                  <a:spcPts val="0"/>
                </a:spcAft>
                <a:buNone/>
              </a:pPr>
              <a:r>
                <a:t/>
              </a:r>
              <a:endParaRPr b="1" i="0" sz="2400" u="none">
                <a:solidFill>
                  <a:schemeClr val="dk1"/>
                </a:solidFill>
                <a:latin typeface="Arial"/>
                <a:ea typeface="Arial"/>
                <a:cs typeface="Arial"/>
                <a:sym typeface="Arial"/>
              </a:endParaRPr>
            </a:p>
          </p:txBody>
        </p:sp>
        <p:sp>
          <p:nvSpPr>
            <p:cNvPr id="198" name="Google Shape;198;g1921031b64a_0_20"/>
            <p:cNvSpPr/>
            <p:nvPr/>
          </p:nvSpPr>
          <p:spPr>
            <a:xfrm>
              <a:off x="6831331" y="2299848"/>
              <a:ext cx="1104900" cy="1103700"/>
            </a:xfrm>
            <a:prstGeom prst="ellipse">
              <a:avLst/>
            </a:prstGeom>
            <a:gradFill>
              <a:gsLst>
                <a:gs pos="0">
                  <a:srgbClr val="6E245B"/>
                </a:gs>
                <a:gs pos="50000">
                  <a:srgbClr val="A03986"/>
                </a:gs>
                <a:gs pos="100000">
                  <a:srgbClr val="BF45A0"/>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99" name="Google Shape;199;g1921031b64a_0_20"/>
            <p:cNvPicPr preferRelativeResize="0"/>
            <p:nvPr/>
          </p:nvPicPr>
          <p:blipFill rotWithShape="1">
            <a:blip r:embed="rId6">
              <a:alphaModFix/>
            </a:blip>
            <a:srcRect b="0" l="0" r="0" t="0"/>
            <a:stretch/>
          </p:blipFill>
          <p:spPr>
            <a:xfrm>
              <a:off x="7017766" y="2496556"/>
              <a:ext cx="722885" cy="722885"/>
            </a:xfrm>
            <a:prstGeom prst="rect">
              <a:avLst/>
            </a:prstGeom>
            <a:noFill/>
            <a:ln>
              <a:noFill/>
            </a:ln>
          </p:spPr>
        </p:pic>
      </p:grpSp>
      <p:grpSp>
        <p:nvGrpSpPr>
          <p:cNvPr id="200" name="Google Shape;200;g1921031b64a_0_20"/>
          <p:cNvGrpSpPr/>
          <p:nvPr/>
        </p:nvGrpSpPr>
        <p:grpSpPr>
          <a:xfrm>
            <a:off x="9720195" y="3613296"/>
            <a:ext cx="2198620" cy="2563875"/>
            <a:chOff x="9740628" y="3774663"/>
            <a:chExt cx="2198400" cy="2563875"/>
          </a:xfrm>
        </p:grpSpPr>
        <p:sp>
          <p:nvSpPr>
            <p:cNvPr id="201" name="Google Shape;201;g1921031b64a_0_20"/>
            <p:cNvSpPr txBox="1"/>
            <p:nvPr/>
          </p:nvSpPr>
          <p:spPr>
            <a:xfrm>
              <a:off x="9740628" y="5014938"/>
              <a:ext cx="2198400" cy="1323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1000"/>
                </a:spcAft>
                <a:buNone/>
              </a:pPr>
              <a:r>
                <a:rPr lang="en-US" sz="2000">
                  <a:solidFill>
                    <a:schemeClr val="dk1"/>
                  </a:solidFill>
                </a:rPr>
                <a:t>Capacity and efficient use of schools are top priority</a:t>
              </a:r>
              <a:endParaRPr b="1" i="0" sz="1800" u="none">
                <a:solidFill>
                  <a:schemeClr val="dk1"/>
                </a:solidFill>
              </a:endParaRPr>
            </a:p>
          </p:txBody>
        </p:sp>
        <p:sp>
          <p:nvSpPr>
            <p:cNvPr id="202" name="Google Shape;202;g1921031b64a_0_20"/>
            <p:cNvSpPr/>
            <p:nvPr/>
          </p:nvSpPr>
          <p:spPr>
            <a:xfrm>
              <a:off x="10294606" y="3774663"/>
              <a:ext cx="1104900" cy="1104600"/>
            </a:xfrm>
            <a:prstGeom prst="ellipse">
              <a:avLst/>
            </a:prstGeom>
            <a:gradFill>
              <a:gsLst>
                <a:gs pos="0">
                  <a:srgbClr val="00525C"/>
                </a:gs>
                <a:gs pos="50000">
                  <a:srgbClr val="007987"/>
                </a:gs>
                <a:gs pos="100000">
                  <a:srgbClr val="0091A1"/>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203" name="Google Shape;203;g1921031b64a_0_20"/>
            <p:cNvPicPr preferRelativeResize="0"/>
            <p:nvPr/>
          </p:nvPicPr>
          <p:blipFill rotWithShape="1">
            <a:blip r:embed="rId7">
              <a:alphaModFix/>
            </a:blip>
            <a:srcRect b="0" l="0" r="0" t="0"/>
            <a:stretch/>
          </p:blipFill>
          <p:spPr>
            <a:xfrm>
              <a:off x="10395309" y="3892376"/>
              <a:ext cx="884157" cy="884156"/>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04"/>
          <p:cNvSpPr txBox="1"/>
          <p:nvPr>
            <p:ph type="title"/>
          </p:nvPr>
        </p:nvSpPr>
        <p:spPr>
          <a:xfrm>
            <a:off x="838200" y="185023"/>
            <a:ext cx="10515600" cy="150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lt1"/>
              </a:buClr>
              <a:buSzPts val="4000"/>
              <a:buFont typeface="Arial"/>
              <a:buNone/>
            </a:pPr>
            <a:r>
              <a:rPr lang="en-US" sz="4000"/>
              <a:t>Priority Statements</a:t>
            </a:r>
            <a:endParaRPr sz="4000"/>
          </a:p>
          <a:p>
            <a:pPr indent="0" lvl="0" marL="0" rtl="0" algn="l">
              <a:lnSpc>
                <a:spcPct val="115000"/>
              </a:lnSpc>
              <a:spcBef>
                <a:spcPts val="0"/>
              </a:spcBef>
              <a:spcAft>
                <a:spcPts val="0"/>
              </a:spcAft>
              <a:buClr>
                <a:schemeClr val="lt1"/>
              </a:buClr>
              <a:buSzPts val="4000"/>
              <a:buFont typeface="Arial"/>
              <a:buNone/>
            </a:pPr>
            <a:r>
              <a:rPr lang="en-US" sz="4000"/>
              <a:t>The Vision to Move Forward</a:t>
            </a:r>
            <a:endParaRPr/>
          </a:p>
        </p:txBody>
      </p:sp>
      <p:sp>
        <p:nvSpPr>
          <p:cNvPr id="211" name="Google Shape;211;p104"/>
          <p:cNvSpPr txBox="1"/>
          <p:nvPr>
            <p:ph idx="1" type="body"/>
          </p:nvPr>
        </p:nvSpPr>
        <p:spPr>
          <a:xfrm>
            <a:off x="838200" y="1955506"/>
            <a:ext cx="10515600" cy="4249737"/>
          </a:xfrm>
          <a:prstGeom prst="rect">
            <a:avLst/>
          </a:prstGeom>
          <a:noFill/>
          <a:ln>
            <a:noFill/>
          </a:ln>
        </p:spPr>
        <p:txBody>
          <a:bodyPr anchorCtr="0" anchor="t" bIns="45700" lIns="91425" spcFirstLastPara="1" rIns="91425" wrap="square" tIns="45700">
            <a:normAutofit fontScale="25000" lnSpcReduction="20000"/>
          </a:bodyPr>
          <a:lstStyle/>
          <a:p>
            <a:pPr indent="-365125" lvl="0" marL="522288" marR="0" rtl="0" algn="l">
              <a:lnSpc>
                <a:spcPct val="90000"/>
              </a:lnSpc>
              <a:spcBef>
                <a:spcPts val="0"/>
              </a:spcBef>
              <a:spcAft>
                <a:spcPts val="0"/>
              </a:spcAft>
              <a:buClr>
                <a:schemeClr val="dk1"/>
              </a:buClr>
              <a:buSzPts val="2400"/>
              <a:buFont typeface="Arial"/>
              <a:buNone/>
            </a:pPr>
            <a:r>
              <a:t/>
            </a:r>
            <a:endParaRPr b="1" i="0" sz="2400" u="none" cap="none" strike="noStrike">
              <a:solidFill>
                <a:srgbClr val="0070C0"/>
              </a:solidFill>
              <a:latin typeface="Arial"/>
              <a:ea typeface="Arial"/>
              <a:cs typeface="Arial"/>
              <a:sym typeface="Arial"/>
            </a:endParaRPr>
          </a:p>
          <a:p>
            <a:pPr indent="-1373188" lvl="0" marL="1493838" marR="0" rtl="0" algn="l">
              <a:lnSpc>
                <a:spcPct val="120000"/>
              </a:lnSpc>
              <a:spcBef>
                <a:spcPts val="600"/>
              </a:spcBef>
              <a:spcAft>
                <a:spcPts val="0"/>
              </a:spcAft>
              <a:buClr>
                <a:schemeClr val="dk1"/>
              </a:buClr>
              <a:buSzPct val="120000"/>
              <a:buFont typeface="Arial"/>
              <a:buNone/>
            </a:pPr>
            <a:r>
              <a:rPr b="1" i="0" lang="en-US" sz="8000" u="none" cap="none" strike="noStrike">
                <a:solidFill>
                  <a:srgbClr val="0070C0"/>
                </a:solidFill>
                <a:latin typeface="Arial"/>
                <a:ea typeface="Arial"/>
                <a:cs typeface="Arial"/>
                <a:sym typeface="Arial"/>
              </a:rPr>
              <a:t>Session 1: </a:t>
            </a:r>
            <a:r>
              <a:rPr i="0" lang="en-US" sz="8000" u="none" cap="none" strike="noStrike">
                <a:solidFill>
                  <a:schemeClr val="dk1"/>
                </a:solidFill>
                <a:latin typeface="Arial"/>
                <a:ea typeface="Arial"/>
                <a:cs typeface="Arial"/>
                <a:sym typeface="Arial"/>
              </a:rPr>
              <a:t>Work toward enhanced pride and improved community commitment to the importance of public education.</a:t>
            </a:r>
            <a:endParaRPr/>
          </a:p>
          <a:p>
            <a:pPr indent="-1373188" lvl="0" marL="1493838" marR="0" rtl="0" algn="l">
              <a:lnSpc>
                <a:spcPct val="120000"/>
              </a:lnSpc>
              <a:spcBef>
                <a:spcPts val="600"/>
              </a:spcBef>
              <a:spcAft>
                <a:spcPts val="0"/>
              </a:spcAft>
              <a:buClr>
                <a:schemeClr val="dk1"/>
              </a:buClr>
              <a:buSzPct val="120000"/>
              <a:buFont typeface="Arial"/>
              <a:buNone/>
            </a:pPr>
            <a:r>
              <a:rPr b="1" lang="en-US" sz="8000">
                <a:solidFill>
                  <a:srgbClr val="0070C0"/>
                </a:solidFill>
              </a:rPr>
              <a:t>Session 2:</a:t>
            </a:r>
            <a:r>
              <a:rPr b="1" lang="en-US" sz="8000"/>
              <a:t> </a:t>
            </a:r>
            <a:r>
              <a:rPr lang="en-US" sz="8000"/>
              <a:t>Improve staff recruitment and retention including additional staff support and payment of competitive salaries.</a:t>
            </a:r>
            <a:endParaRPr/>
          </a:p>
          <a:p>
            <a:pPr indent="-1373188" lvl="0" marL="1493838" marR="0" rtl="0" algn="l">
              <a:lnSpc>
                <a:spcPct val="120000"/>
              </a:lnSpc>
              <a:spcBef>
                <a:spcPts val="600"/>
              </a:spcBef>
              <a:spcAft>
                <a:spcPts val="0"/>
              </a:spcAft>
              <a:buClr>
                <a:schemeClr val="dk1"/>
              </a:buClr>
              <a:buSzPct val="120000"/>
              <a:buFont typeface="Arial"/>
              <a:buNone/>
            </a:pPr>
            <a:r>
              <a:rPr b="1" i="0" lang="en-US" sz="8000" u="none" cap="none" strike="noStrike">
                <a:solidFill>
                  <a:srgbClr val="0070C0"/>
                </a:solidFill>
                <a:latin typeface="Arial"/>
                <a:ea typeface="Arial"/>
                <a:cs typeface="Arial"/>
                <a:sym typeface="Arial"/>
              </a:rPr>
              <a:t>Session 3: </a:t>
            </a:r>
            <a:r>
              <a:rPr i="0" lang="en-US" sz="8000" u="none" cap="none" strike="noStrike">
                <a:solidFill>
                  <a:schemeClr val="dk1"/>
                </a:solidFill>
                <a:latin typeface="Arial"/>
                <a:ea typeface="Arial"/>
                <a:cs typeface="Arial"/>
                <a:sym typeface="Arial"/>
              </a:rPr>
              <a:t>Expand the availability</a:t>
            </a:r>
            <a:r>
              <a:rPr lang="en-US" sz="8000"/>
              <a:t> of quality early childhood education programs citywide.</a:t>
            </a:r>
            <a:endParaRPr/>
          </a:p>
          <a:p>
            <a:pPr indent="-1373188" lvl="0" marL="1493838" marR="0" rtl="0" algn="l">
              <a:lnSpc>
                <a:spcPct val="120000"/>
              </a:lnSpc>
              <a:spcBef>
                <a:spcPts val="600"/>
              </a:spcBef>
              <a:spcAft>
                <a:spcPts val="0"/>
              </a:spcAft>
              <a:buClr>
                <a:schemeClr val="dk1"/>
              </a:buClr>
              <a:buSzPct val="120000"/>
              <a:buFont typeface="Arial"/>
              <a:buNone/>
            </a:pPr>
            <a:r>
              <a:rPr b="1" i="0" lang="en-US" sz="8000" u="none" cap="none" strike="noStrike">
                <a:solidFill>
                  <a:srgbClr val="0070C0"/>
                </a:solidFill>
                <a:latin typeface="Arial"/>
                <a:ea typeface="Arial"/>
                <a:cs typeface="Arial"/>
                <a:sym typeface="Arial"/>
              </a:rPr>
              <a:t>Session </a:t>
            </a:r>
            <a:r>
              <a:rPr b="1" lang="en-US" sz="8000">
                <a:solidFill>
                  <a:srgbClr val="0070C0"/>
                </a:solidFill>
              </a:rPr>
              <a:t>4: </a:t>
            </a:r>
            <a:r>
              <a:rPr lang="en-US" sz="8000"/>
              <a:t>Provide a consistent middle school/junior high model both in configuration and curriculum to improve academic achievement. Address discipline and low attendance challenges.</a:t>
            </a:r>
            <a:endParaRPr/>
          </a:p>
          <a:p>
            <a:pPr indent="-1373188" lvl="0" marL="1493838" marR="0" rtl="0" algn="l">
              <a:lnSpc>
                <a:spcPct val="120000"/>
              </a:lnSpc>
              <a:spcBef>
                <a:spcPts val="600"/>
              </a:spcBef>
              <a:spcAft>
                <a:spcPts val="0"/>
              </a:spcAft>
              <a:buClr>
                <a:schemeClr val="dk1"/>
              </a:buClr>
              <a:buSzPct val="120000"/>
              <a:buFont typeface="Arial"/>
              <a:buNone/>
            </a:pPr>
            <a:r>
              <a:rPr b="1" lang="en-US" sz="8000">
                <a:solidFill>
                  <a:srgbClr val="0070C0"/>
                </a:solidFill>
              </a:rPr>
              <a:t>Session 5</a:t>
            </a:r>
            <a:r>
              <a:rPr b="1" lang="en-US" sz="8000"/>
              <a:t>: </a:t>
            </a:r>
            <a:r>
              <a:rPr lang="en-US" sz="8000"/>
              <a:t>Consolidate, right-size and make more equitable and functional facilities at all levels (elementary, middle school and high school) so that curricula and programs are equivalent and buildings at optimum efficiency. </a:t>
            </a:r>
            <a:endParaRPr/>
          </a:p>
          <a:p>
            <a:pPr indent="-76200" lvl="0" marL="2286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05"/>
          <p:cNvSpPr txBox="1"/>
          <p:nvPr>
            <p:ph type="title"/>
          </p:nvPr>
        </p:nvSpPr>
        <p:spPr>
          <a:xfrm>
            <a:off x="831850" y="1720129"/>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US"/>
              <a:t>Priority #1</a:t>
            </a:r>
            <a:endParaRPr/>
          </a:p>
        </p:txBody>
      </p:sp>
      <p:sp>
        <p:nvSpPr>
          <p:cNvPr id="218" name="Google Shape;218;p10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accent1"/>
              </a:buClr>
              <a:buSzPts val="2400"/>
              <a:buNone/>
            </a:pPr>
            <a:r>
              <a:rPr b="1" lang="en-US" sz="4000"/>
              <a:t>IMPROVING </a:t>
            </a:r>
            <a:r>
              <a:rPr b="1" lang="en-US" sz="4000">
                <a:solidFill>
                  <a:schemeClr val="accent1"/>
                </a:solidFill>
              </a:rPr>
              <a:t>DISTRICT CULTURE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169a793397f_0_2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#1 </a:t>
            </a:r>
            <a:endParaRPr/>
          </a:p>
        </p:txBody>
      </p:sp>
      <p:sp>
        <p:nvSpPr>
          <p:cNvPr id="225" name="Google Shape;225;g169a793397f_0_226"/>
          <p:cNvSpPr/>
          <p:nvPr/>
        </p:nvSpPr>
        <p:spPr>
          <a:xfrm>
            <a:off x="-542309" y="2232159"/>
            <a:ext cx="5289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#1</a:t>
            </a:r>
            <a:endParaRPr b="1" i="0" sz="34400" u="none" cap="none" strike="noStrike">
              <a:solidFill>
                <a:srgbClr val="F2F2F2"/>
              </a:solidFill>
              <a:latin typeface="Impact"/>
              <a:ea typeface="Impact"/>
              <a:cs typeface="Impact"/>
              <a:sym typeface="Impact"/>
            </a:endParaRPr>
          </a:p>
        </p:txBody>
      </p:sp>
      <p:sp>
        <p:nvSpPr>
          <p:cNvPr id="226" name="Google Shape;226;g169a793397f_0_226"/>
          <p:cNvSpPr txBox="1"/>
          <p:nvPr>
            <p:ph idx="1" type="body"/>
          </p:nvPr>
        </p:nvSpPr>
        <p:spPr>
          <a:xfrm>
            <a:off x="389400" y="2286000"/>
            <a:ext cx="3705900" cy="389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4800">
                <a:solidFill>
                  <a:schemeClr val="accent1"/>
                </a:solidFill>
              </a:rPr>
              <a:t>IMPROVING DISTRICT CULTURE</a:t>
            </a:r>
            <a:endParaRPr/>
          </a:p>
          <a:p>
            <a:pPr indent="0" lvl="0" marL="0" rtl="0" algn="l">
              <a:lnSpc>
                <a:spcPct val="90000"/>
              </a:lnSpc>
              <a:spcBef>
                <a:spcPts val="1000"/>
              </a:spcBef>
              <a:spcAft>
                <a:spcPts val="0"/>
              </a:spcAft>
              <a:buSzPts val="1800"/>
              <a:buNone/>
            </a:pPr>
            <a:br>
              <a:rPr lang="en-US" sz="3600"/>
            </a:br>
            <a:endParaRPr sz="3600"/>
          </a:p>
        </p:txBody>
      </p:sp>
      <p:sp>
        <p:nvSpPr>
          <p:cNvPr id="227" name="Google Shape;227;g169a793397f_0_226"/>
          <p:cNvSpPr txBox="1"/>
          <p:nvPr>
            <p:ph idx="2" type="body"/>
          </p:nvPr>
        </p:nvSpPr>
        <p:spPr>
          <a:xfrm>
            <a:off x="4445540" y="2285999"/>
            <a:ext cx="6908400" cy="43368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US" sz="3600">
                <a:solidFill>
                  <a:srgbClr val="0070C0"/>
                </a:solidFill>
              </a:rPr>
              <a:t>Action Plan Items</a:t>
            </a:r>
            <a:endParaRPr/>
          </a:p>
          <a:p>
            <a:pPr indent="0" lvl="0" marL="0" rtl="0" algn="l">
              <a:lnSpc>
                <a:spcPct val="90000"/>
              </a:lnSpc>
              <a:spcBef>
                <a:spcPts val="500"/>
              </a:spcBef>
              <a:spcAft>
                <a:spcPts val="0"/>
              </a:spcAft>
              <a:buSzPts val="1800"/>
              <a:buNone/>
            </a:pPr>
            <a:r>
              <a:t/>
            </a:r>
            <a:endParaRPr sz="3200"/>
          </a:p>
          <a:p>
            <a:pPr indent="-431800" lvl="0" marL="457200" rtl="0" algn="l">
              <a:lnSpc>
                <a:spcPct val="90000"/>
              </a:lnSpc>
              <a:spcBef>
                <a:spcPts val="500"/>
              </a:spcBef>
              <a:spcAft>
                <a:spcPts val="0"/>
              </a:spcAft>
              <a:buSzPts val="3200"/>
              <a:buAutoNum type="arabicPeriod"/>
            </a:pPr>
            <a:r>
              <a:rPr lang="en-US" sz="3200"/>
              <a:t>Communicate a new Vision for District that reflects the new administration and opportunities</a:t>
            </a:r>
            <a:endParaRPr sz="3200"/>
          </a:p>
          <a:p>
            <a:pPr indent="-431800" lvl="0" marL="457200" rtl="0" algn="l">
              <a:lnSpc>
                <a:spcPct val="90000"/>
              </a:lnSpc>
              <a:spcBef>
                <a:spcPts val="1000"/>
              </a:spcBef>
              <a:spcAft>
                <a:spcPts val="1000"/>
              </a:spcAft>
              <a:buSzPts val="3200"/>
              <a:buAutoNum type="arabicPeriod"/>
            </a:pPr>
            <a:r>
              <a:rPr lang="en-US" sz="3200"/>
              <a:t>Reflect the Vision within the work of the District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169a793397f_0_20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#1 </a:t>
            </a:r>
            <a:endParaRPr/>
          </a:p>
        </p:txBody>
      </p:sp>
      <p:sp>
        <p:nvSpPr>
          <p:cNvPr id="234" name="Google Shape;234;g169a793397f_0_207"/>
          <p:cNvSpPr/>
          <p:nvPr/>
        </p:nvSpPr>
        <p:spPr>
          <a:xfrm>
            <a:off x="-542309" y="2232159"/>
            <a:ext cx="5289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#1</a:t>
            </a:r>
            <a:endParaRPr b="1" i="0" sz="34400" u="none" cap="none" strike="noStrike">
              <a:solidFill>
                <a:srgbClr val="F2F2F2"/>
              </a:solidFill>
              <a:latin typeface="Impact"/>
              <a:ea typeface="Impact"/>
              <a:cs typeface="Impact"/>
              <a:sym typeface="Impact"/>
            </a:endParaRPr>
          </a:p>
        </p:txBody>
      </p:sp>
      <p:sp>
        <p:nvSpPr>
          <p:cNvPr id="235" name="Google Shape;235;g169a793397f_0_207"/>
          <p:cNvSpPr txBox="1"/>
          <p:nvPr>
            <p:ph idx="1" type="body"/>
          </p:nvPr>
        </p:nvSpPr>
        <p:spPr>
          <a:xfrm>
            <a:off x="369225" y="2286000"/>
            <a:ext cx="3726000" cy="389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800"/>
              <a:buFont typeface="Arial"/>
              <a:buNone/>
            </a:pPr>
            <a:r>
              <a:rPr b="1" lang="en-US" sz="4800">
                <a:solidFill>
                  <a:schemeClr val="accent1"/>
                </a:solidFill>
              </a:rPr>
              <a:t>IMPROVING DISTRICT CULTURE</a:t>
            </a:r>
            <a:endParaRPr/>
          </a:p>
          <a:p>
            <a:pPr indent="0" lvl="0" marL="0" rtl="0" algn="l">
              <a:lnSpc>
                <a:spcPct val="150000"/>
              </a:lnSpc>
              <a:spcBef>
                <a:spcPts val="1000"/>
              </a:spcBef>
              <a:spcAft>
                <a:spcPts val="0"/>
              </a:spcAft>
              <a:buSzPts val="1800"/>
              <a:buNone/>
            </a:pPr>
            <a:br>
              <a:rPr lang="en-US" sz="3600"/>
            </a:br>
            <a:endParaRPr sz="3600"/>
          </a:p>
        </p:txBody>
      </p:sp>
      <p:sp>
        <p:nvSpPr>
          <p:cNvPr id="236" name="Google Shape;236;g169a793397f_0_207"/>
          <p:cNvSpPr txBox="1"/>
          <p:nvPr>
            <p:ph idx="2" type="body"/>
          </p:nvPr>
        </p:nvSpPr>
        <p:spPr>
          <a:xfrm>
            <a:off x="4418550" y="1872950"/>
            <a:ext cx="7535100" cy="50865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US" sz="3600">
                <a:solidFill>
                  <a:srgbClr val="0070C0"/>
                </a:solidFill>
              </a:rPr>
              <a:t>Action Plan Items</a:t>
            </a:r>
            <a:endParaRPr b="1" sz="1100">
              <a:latin typeface="Calibri"/>
              <a:ea typeface="Calibri"/>
              <a:cs typeface="Calibri"/>
              <a:sym typeface="Calibri"/>
            </a:endParaRPr>
          </a:p>
          <a:p>
            <a:pPr indent="-370143" lvl="0" marL="685800" rtl="0" algn="l">
              <a:lnSpc>
                <a:spcPct val="100000"/>
              </a:lnSpc>
              <a:spcBef>
                <a:spcPts val="0"/>
              </a:spcBef>
              <a:spcAft>
                <a:spcPts val="0"/>
              </a:spcAft>
              <a:buSzPts val="2229"/>
              <a:buFont typeface="Calibri"/>
              <a:buAutoNum type="alphaUcPeriod"/>
            </a:pPr>
            <a:r>
              <a:rPr lang="en-US" sz="2229">
                <a:latin typeface="Calibri"/>
                <a:ea typeface="Calibri"/>
                <a:cs typeface="Calibri"/>
                <a:sym typeface="Calibri"/>
              </a:rPr>
              <a:t>Define the desired culture and vision</a:t>
            </a:r>
            <a:endParaRPr sz="2229">
              <a:latin typeface="Calibri"/>
              <a:ea typeface="Calibri"/>
              <a:cs typeface="Calibri"/>
              <a:sym typeface="Calibri"/>
            </a:endParaRPr>
          </a:p>
          <a:p>
            <a:pPr indent="-370143" lvl="0" marL="685800" rtl="0" algn="l">
              <a:lnSpc>
                <a:spcPct val="100000"/>
              </a:lnSpc>
              <a:spcBef>
                <a:spcPts val="0"/>
              </a:spcBef>
              <a:spcAft>
                <a:spcPts val="0"/>
              </a:spcAft>
              <a:buSzPts val="2229"/>
              <a:buFont typeface="Calibri"/>
              <a:buAutoNum type="alphaUcPeriod"/>
            </a:pPr>
            <a:r>
              <a:rPr lang="en-US" sz="2229">
                <a:latin typeface="Calibri"/>
                <a:ea typeface="Calibri"/>
                <a:cs typeface="Calibri"/>
                <a:sym typeface="Calibri"/>
              </a:rPr>
              <a:t>Identify branding opportunities to represent the new Vision </a:t>
            </a:r>
            <a:endParaRPr sz="2229">
              <a:latin typeface="Calibri"/>
              <a:ea typeface="Calibri"/>
              <a:cs typeface="Calibri"/>
              <a:sym typeface="Calibri"/>
            </a:endParaRPr>
          </a:p>
          <a:p>
            <a:pPr indent="-370143" lvl="0" marL="685800" rtl="0" algn="l">
              <a:lnSpc>
                <a:spcPct val="100000"/>
              </a:lnSpc>
              <a:spcBef>
                <a:spcPts val="0"/>
              </a:spcBef>
              <a:spcAft>
                <a:spcPts val="0"/>
              </a:spcAft>
              <a:buSzPts val="2229"/>
              <a:buFont typeface="Calibri"/>
              <a:buAutoNum type="alphaUcPeriod"/>
            </a:pPr>
            <a:r>
              <a:rPr lang="en-US" sz="2229">
                <a:latin typeface="Calibri"/>
                <a:ea typeface="Calibri"/>
                <a:cs typeface="Calibri"/>
                <a:sym typeface="Calibri"/>
              </a:rPr>
              <a:t>Revise and utilize social networking visuals and strategies</a:t>
            </a:r>
            <a:endParaRPr sz="2229">
              <a:latin typeface="Calibri"/>
              <a:ea typeface="Calibri"/>
              <a:cs typeface="Calibri"/>
              <a:sym typeface="Calibri"/>
            </a:endParaRPr>
          </a:p>
          <a:p>
            <a:pPr indent="-370143" lvl="0" marL="685800" rtl="0" algn="l">
              <a:lnSpc>
                <a:spcPct val="100000"/>
              </a:lnSpc>
              <a:spcBef>
                <a:spcPts val="0"/>
              </a:spcBef>
              <a:spcAft>
                <a:spcPts val="0"/>
              </a:spcAft>
              <a:buSzPts val="2229"/>
              <a:buFont typeface="Calibri"/>
              <a:buAutoNum type="alphaUcPeriod"/>
            </a:pPr>
            <a:r>
              <a:rPr lang="en-US" sz="2229">
                <a:latin typeface="Calibri"/>
                <a:ea typeface="Calibri"/>
                <a:cs typeface="Calibri"/>
                <a:sym typeface="Calibri"/>
              </a:rPr>
              <a:t>Utilize every communication opportunity </a:t>
            </a:r>
            <a:endParaRPr sz="2229">
              <a:latin typeface="Calibri"/>
              <a:ea typeface="Calibri"/>
              <a:cs typeface="Calibri"/>
              <a:sym typeface="Calibri"/>
            </a:endParaRPr>
          </a:p>
          <a:p>
            <a:pPr indent="-370143" lvl="0" marL="685800" rtl="0" algn="l">
              <a:lnSpc>
                <a:spcPct val="100000"/>
              </a:lnSpc>
              <a:spcBef>
                <a:spcPts val="0"/>
              </a:spcBef>
              <a:spcAft>
                <a:spcPts val="0"/>
              </a:spcAft>
              <a:buSzPts val="2229"/>
              <a:buFont typeface="Calibri"/>
              <a:buAutoNum type="alphaUcPeriod"/>
            </a:pPr>
            <a:r>
              <a:rPr lang="en-US" sz="2229">
                <a:latin typeface="Calibri"/>
                <a:ea typeface="Calibri"/>
                <a:cs typeface="Calibri"/>
                <a:sym typeface="Calibri"/>
              </a:rPr>
              <a:t>Regularly engage and involve the community </a:t>
            </a:r>
            <a:endParaRPr sz="2229">
              <a:latin typeface="Calibri"/>
              <a:ea typeface="Calibri"/>
              <a:cs typeface="Calibri"/>
              <a:sym typeface="Calibri"/>
            </a:endParaRPr>
          </a:p>
        </p:txBody>
      </p:sp>
      <p:sp>
        <p:nvSpPr>
          <p:cNvPr id="237" name="Google Shape;237;g169a793397f_0_207"/>
          <p:cNvSpPr txBox="1"/>
          <p:nvPr/>
        </p:nvSpPr>
        <p:spPr>
          <a:xfrm>
            <a:off x="369300" y="4703875"/>
            <a:ext cx="3726000" cy="19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chemeClr val="dk1"/>
              </a:buClr>
              <a:buSzPts val="1800"/>
              <a:buFont typeface="Arial"/>
              <a:buNone/>
            </a:pPr>
            <a:r>
              <a:rPr b="1" i="0" lang="en-US" sz="2229" u="none" cap="none" strike="noStrike">
                <a:solidFill>
                  <a:schemeClr val="dk1"/>
                </a:solidFill>
                <a:latin typeface="Calibri"/>
                <a:ea typeface="Calibri"/>
                <a:cs typeface="Calibri"/>
                <a:sym typeface="Calibri"/>
              </a:rPr>
              <a:t>Collectively develop and communicate a new Vision for the District that reflects the new administration and opportunities.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2"/>
          <p:cNvSpPr txBox="1"/>
          <p:nvPr>
            <p:ph type="ctrTitle"/>
          </p:nvPr>
        </p:nvSpPr>
        <p:spPr>
          <a:xfrm>
            <a:off x="1062038" y="3556787"/>
            <a:ext cx="10068000" cy="1290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300"/>
              <a:buFont typeface="Arial"/>
              <a:buNone/>
            </a:pPr>
            <a:r>
              <a:rPr lang="en-US" sz="4500"/>
              <a:t>Action Plan </a:t>
            </a:r>
            <a:endParaRPr sz="4600"/>
          </a:p>
        </p:txBody>
      </p:sp>
      <p:sp>
        <p:nvSpPr>
          <p:cNvPr id="81" name="Google Shape;81;p2"/>
          <p:cNvSpPr txBox="1"/>
          <p:nvPr>
            <p:ph idx="1" type="subTitle"/>
          </p:nvPr>
        </p:nvSpPr>
        <p:spPr>
          <a:xfrm>
            <a:off x="1524000" y="5059362"/>
            <a:ext cx="9144000" cy="140176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Font typeface="Arial"/>
              <a:buNone/>
            </a:pPr>
            <a:r>
              <a:rPr lang="en-US" sz="3300">
                <a:solidFill>
                  <a:schemeClr val="lt1"/>
                </a:solidFill>
              </a:rPr>
              <a:t>Recommendation to the Board of Education </a:t>
            </a:r>
            <a:endParaRPr sz="3300">
              <a:solidFill>
                <a:schemeClr val="lt1"/>
              </a:solidFill>
            </a:endParaRPr>
          </a:p>
          <a:p>
            <a:pPr indent="0" lvl="0" marL="0" rtl="0" algn="ctr">
              <a:lnSpc>
                <a:spcPct val="100000"/>
              </a:lnSpc>
              <a:spcBef>
                <a:spcPts val="0"/>
              </a:spcBef>
              <a:spcAft>
                <a:spcPts val="0"/>
              </a:spcAft>
              <a:buClr>
                <a:schemeClr val="dk1"/>
              </a:buClr>
              <a:buFont typeface="Arial"/>
              <a:buNone/>
            </a:pPr>
            <a:r>
              <a:rPr lang="en-US" sz="3300">
                <a:solidFill>
                  <a:schemeClr val="lt1"/>
                </a:solidFill>
              </a:rPr>
              <a:t>December 19, 2022</a:t>
            </a:r>
            <a:endParaRPr sz="3300">
              <a:solidFill>
                <a:schemeClr val="lt1"/>
              </a:solidFill>
            </a:endParaRPr>
          </a:p>
          <a:p>
            <a:pPr indent="0" lvl="0" marL="0" rtl="0" algn="ctr">
              <a:lnSpc>
                <a:spcPct val="90000"/>
              </a:lnSpc>
              <a:spcBef>
                <a:spcPts val="1000"/>
              </a:spcBef>
              <a:spcAft>
                <a:spcPts val="0"/>
              </a:spcAft>
              <a:buClr>
                <a:schemeClr val="accent1"/>
              </a:buClr>
              <a:buSzPts val="3200"/>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169a793397f_0_2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#1 </a:t>
            </a:r>
            <a:endParaRPr/>
          </a:p>
        </p:txBody>
      </p:sp>
      <p:sp>
        <p:nvSpPr>
          <p:cNvPr id="244" name="Google Shape;244;g169a793397f_0_216"/>
          <p:cNvSpPr/>
          <p:nvPr/>
        </p:nvSpPr>
        <p:spPr>
          <a:xfrm>
            <a:off x="-542309" y="2232159"/>
            <a:ext cx="5289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#1</a:t>
            </a:r>
            <a:endParaRPr b="1" i="0" sz="34400" u="none" cap="none" strike="noStrike">
              <a:solidFill>
                <a:srgbClr val="F2F2F2"/>
              </a:solidFill>
              <a:latin typeface="Impact"/>
              <a:ea typeface="Impact"/>
              <a:cs typeface="Impact"/>
              <a:sym typeface="Impact"/>
            </a:endParaRPr>
          </a:p>
        </p:txBody>
      </p:sp>
      <p:sp>
        <p:nvSpPr>
          <p:cNvPr id="245" name="Google Shape;245;g169a793397f_0_216"/>
          <p:cNvSpPr txBox="1"/>
          <p:nvPr>
            <p:ph idx="1" type="body"/>
          </p:nvPr>
        </p:nvSpPr>
        <p:spPr>
          <a:xfrm>
            <a:off x="368300" y="2286000"/>
            <a:ext cx="3726900" cy="389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800"/>
              <a:buFont typeface="Arial"/>
              <a:buNone/>
            </a:pPr>
            <a:r>
              <a:rPr b="1" lang="en-US" sz="4800">
                <a:solidFill>
                  <a:schemeClr val="accent1"/>
                </a:solidFill>
              </a:rPr>
              <a:t>IMPROVING DISTRICT CULTURE</a:t>
            </a:r>
            <a:endParaRPr/>
          </a:p>
          <a:p>
            <a:pPr indent="0" lvl="0" marL="0" rtl="0" algn="l">
              <a:lnSpc>
                <a:spcPct val="90000"/>
              </a:lnSpc>
              <a:spcBef>
                <a:spcPts val="1000"/>
              </a:spcBef>
              <a:spcAft>
                <a:spcPts val="0"/>
              </a:spcAft>
              <a:buSzPts val="1800"/>
              <a:buNone/>
            </a:pPr>
            <a:br>
              <a:rPr lang="en-US" sz="3600"/>
            </a:br>
            <a:endParaRPr sz="3600"/>
          </a:p>
        </p:txBody>
      </p:sp>
      <p:sp>
        <p:nvSpPr>
          <p:cNvPr id="246" name="Google Shape;246;g169a793397f_0_216"/>
          <p:cNvSpPr txBox="1"/>
          <p:nvPr>
            <p:ph idx="2" type="body"/>
          </p:nvPr>
        </p:nvSpPr>
        <p:spPr>
          <a:xfrm>
            <a:off x="4267200" y="1835675"/>
            <a:ext cx="7569000" cy="4787100"/>
          </a:xfrm>
          <a:prstGeom prst="rect">
            <a:avLst/>
          </a:prstGeom>
          <a:noFill/>
          <a:ln>
            <a:noFill/>
          </a:ln>
        </p:spPr>
        <p:txBody>
          <a:bodyPr anchorCtr="0" anchor="t" bIns="45700" lIns="91425" spcFirstLastPara="1" rIns="91425" wrap="square" tIns="45700">
            <a:normAutofit fontScale="25000" lnSpcReduction="20000"/>
          </a:bodyPr>
          <a:lstStyle/>
          <a:p>
            <a:pPr indent="0" lvl="0" marL="114300" rtl="0" algn="l">
              <a:lnSpc>
                <a:spcPct val="90000"/>
              </a:lnSpc>
              <a:spcBef>
                <a:spcPts val="1000"/>
              </a:spcBef>
              <a:spcAft>
                <a:spcPts val="0"/>
              </a:spcAft>
              <a:buClr>
                <a:schemeClr val="dk1"/>
              </a:buClr>
              <a:buSzPts val="450"/>
              <a:buFont typeface="Arial"/>
              <a:buNone/>
            </a:pPr>
            <a:r>
              <a:rPr b="1" lang="en-US" sz="14400">
                <a:solidFill>
                  <a:srgbClr val="0070C0"/>
                </a:solidFill>
              </a:rPr>
              <a:t>Action Plan Items</a:t>
            </a:r>
            <a:endParaRPr b="1" sz="14400">
              <a:latin typeface="Calibri"/>
              <a:ea typeface="Calibri"/>
              <a:cs typeface="Calibri"/>
              <a:sym typeface="Calibri"/>
            </a:endParaRPr>
          </a:p>
          <a:p>
            <a:pPr indent="0" lvl="0" marL="0" rtl="0" algn="l">
              <a:lnSpc>
                <a:spcPct val="115000"/>
              </a:lnSpc>
              <a:spcBef>
                <a:spcPts val="1200"/>
              </a:spcBef>
              <a:spcAft>
                <a:spcPts val="0"/>
              </a:spcAft>
              <a:buSzPts val="1800"/>
              <a:buNone/>
            </a:pPr>
            <a:r>
              <a:rPr lang="en-US" sz="1100">
                <a:latin typeface="Calibri"/>
                <a:ea typeface="Calibri"/>
                <a:cs typeface="Calibri"/>
                <a:sym typeface="Calibri"/>
              </a:rPr>
              <a:t> </a:t>
            </a:r>
            <a:endParaRPr b="1" sz="9600">
              <a:latin typeface="Calibri"/>
              <a:ea typeface="Calibri"/>
              <a:cs typeface="Calibri"/>
              <a:sym typeface="Calibri"/>
            </a:endParaRPr>
          </a:p>
          <a:p>
            <a:pPr indent="-400050" lvl="0" marL="514350" rtl="0" algn="l">
              <a:lnSpc>
                <a:spcPct val="100000"/>
              </a:lnSpc>
              <a:spcBef>
                <a:spcPts val="1200"/>
              </a:spcBef>
              <a:spcAft>
                <a:spcPts val="0"/>
              </a:spcAft>
              <a:buSzPct val="81818"/>
              <a:buNone/>
            </a:pPr>
            <a:r>
              <a:rPr lang="en-US" sz="8800">
                <a:latin typeface="Calibri"/>
                <a:ea typeface="Calibri"/>
                <a:cs typeface="Calibri"/>
                <a:sym typeface="Calibri"/>
              </a:rPr>
              <a:t>A.	Align standards, curriculum, professional development, assessments, and policies</a:t>
            </a:r>
            <a:endParaRPr sz="8800">
              <a:latin typeface="Calibri"/>
              <a:ea typeface="Calibri"/>
              <a:cs typeface="Calibri"/>
              <a:sym typeface="Calibri"/>
            </a:endParaRPr>
          </a:p>
          <a:p>
            <a:pPr indent="-400050" lvl="0" marL="514350" rtl="0" algn="l">
              <a:lnSpc>
                <a:spcPct val="100000"/>
              </a:lnSpc>
              <a:spcBef>
                <a:spcPts val="1200"/>
              </a:spcBef>
              <a:spcAft>
                <a:spcPts val="0"/>
              </a:spcAft>
              <a:buSzPct val="81818"/>
              <a:buNone/>
            </a:pPr>
            <a:r>
              <a:rPr lang="en-US" sz="8800">
                <a:latin typeface="Calibri"/>
                <a:ea typeface="Calibri"/>
                <a:cs typeface="Calibri"/>
                <a:sym typeface="Calibri"/>
              </a:rPr>
              <a:t>B.	Allocate and reallocate resources </a:t>
            </a:r>
            <a:endParaRPr sz="8800">
              <a:latin typeface="Calibri"/>
              <a:ea typeface="Calibri"/>
              <a:cs typeface="Calibri"/>
              <a:sym typeface="Calibri"/>
            </a:endParaRPr>
          </a:p>
          <a:p>
            <a:pPr indent="-400050" lvl="0" marL="514350" rtl="0" algn="l">
              <a:lnSpc>
                <a:spcPct val="100000"/>
              </a:lnSpc>
              <a:spcBef>
                <a:spcPts val="1200"/>
              </a:spcBef>
              <a:spcAft>
                <a:spcPts val="0"/>
              </a:spcAft>
              <a:buSzPct val="81818"/>
              <a:buNone/>
            </a:pPr>
            <a:r>
              <a:rPr lang="en-US" sz="8800">
                <a:latin typeface="Calibri"/>
                <a:ea typeface="Calibri"/>
                <a:cs typeface="Calibri"/>
                <a:sym typeface="Calibri"/>
              </a:rPr>
              <a:t>C.	Eliminate processes, programs, and mandates that no longer reflect the new direction</a:t>
            </a:r>
            <a:endParaRPr sz="8800">
              <a:latin typeface="Calibri"/>
              <a:ea typeface="Calibri"/>
              <a:cs typeface="Calibri"/>
              <a:sym typeface="Calibri"/>
            </a:endParaRPr>
          </a:p>
          <a:p>
            <a:pPr indent="-400050" lvl="0" marL="514350" rtl="0" algn="l">
              <a:lnSpc>
                <a:spcPct val="100000"/>
              </a:lnSpc>
              <a:spcBef>
                <a:spcPts val="1200"/>
              </a:spcBef>
              <a:spcAft>
                <a:spcPts val="0"/>
              </a:spcAft>
              <a:buSzPct val="81818"/>
              <a:buNone/>
            </a:pPr>
            <a:r>
              <a:rPr lang="en-US" sz="8800">
                <a:latin typeface="Calibri"/>
                <a:ea typeface="Calibri"/>
                <a:cs typeface="Calibri"/>
                <a:sym typeface="Calibri"/>
              </a:rPr>
              <a:t>D. 	Monitor growth towards the new Vision and goal attainment</a:t>
            </a:r>
            <a:endParaRPr sz="8800">
              <a:latin typeface="Calibri"/>
              <a:ea typeface="Calibri"/>
              <a:cs typeface="Calibri"/>
              <a:sym typeface="Calibri"/>
            </a:endParaRPr>
          </a:p>
          <a:p>
            <a:pPr indent="-400050" lvl="0" marL="514350" rtl="0" algn="l">
              <a:lnSpc>
                <a:spcPct val="100000"/>
              </a:lnSpc>
              <a:spcBef>
                <a:spcPts val="1200"/>
              </a:spcBef>
              <a:spcAft>
                <a:spcPts val="0"/>
              </a:spcAft>
              <a:buSzPct val="81818"/>
              <a:buNone/>
            </a:pPr>
            <a:r>
              <a:rPr lang="en-US" sz="8800">
                <a:latin typeface="Calibri"/>
                <a:ea typeface="Calibri"/>
                <a:cs typeface="Calibri"/>
                <a:sym typeface="Calibri"/>
              </a:rPr>
              <a:t>E.	Specify to the business community its role and can support district efforts</a:t>
            </a:r>
            <a:endParaRPr sz="8800">
              <a:latin typeface="Calibri"/>
              <a:ea typeface="Calibri"/>
              <a:cs typeface="Calibri"/>
              <a:sym typeface="Calibri"/>
            </a:endParaRPr>
          </a:p>
          <a:p>
            <a:pPr indent="-400050" lvl="0" marL="514350" rtl="0" algn="l">
              <a:lnSpc>
                <a:spcPct val="100000"/>
              </a:lnSpc>
              <a:spcBef>
                <a:spcPts val="1200"/>
              </a:spcBef>
              <a:spcAft>
                <a:spcPts val="0"/>
              </a:spcAft>
              <a:buSzPct val="81818"/>
              <a:buNone/>
            </a:pPr>
            <a:r>
              <a:rPr lang="en-US" sz="8800">
                <a:latin typeface="Calibri"/>
                <a:ea typeface="Calibri"/>
                <a:cs typeface="Calibri"/>
                <a:sym typeface="Calibri"/>
              </a:rPr>
              <a:t>F.	Partner with families with specific strategies for success</a:t>
            </a:r>
            <a:endParaRPr sz="8800">
              <a:latin typeface="Calibri"/>
              <a:ea typeface="Calibri"/>
              <a:cs typeface="Calibri"/>
              <a:sym typeface="Calibri"/>
            </a:endParaRPr>
          </a:p>
          <a:p>
            <a:pPr indent="-400050" lvl="0" marL="514350" rtl="0" algn="l">
              <a:lnSpc>
                <a:spcPct val="100000"/>
              </a:lnSpc>
              <a:spcBef>
                <a:spcPts val="1200"/>
              </a:spcBef>
              <a:spcAft>
                <a:spcPts val="1200"/>
              </a:spcAft>
              <a:buSzPct val="81818"/>
              <a:buNone/>
            </a:pPr>
            <a:r>
              <a:rPr lang="en-US" sz="8800">
                <a:latin typeface="Calibri"/>
                <a:ea typeface="Calibri"/>
                <a:cs typeface="Calibri"/>
                <a:sym typeface="Calibri"/>
              </a:rPr>
              <a:t>G.	Assure communication reflects the newly developed communication strategies</a:t>
            </a:r>
            <a:endParaRPr sz="8800"/>
          </a:p>
        </p:txBody>
      </p:sp>
      <p:sp>
        <p:nvSpPr>
          <p:cNvPr id="247" name="Google Shape;247;g169a793397f_0_216"/>
          <p:cNvSpPr txBox="1"/>
          <p:nvPr/>
        </p:nvSpPr>
        <p:spPr>
          <a:xfrm>
            <a:off x="376325" y="4493275"/>
            <a:ext cx="3726900" cy="79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rPr b="1" i="0" lang="en-US" sz="2200" u="none" cap="none" strike="noStrike">
                <a:solidFill>
                  <a:schemeClr val="dk1"/>
                </a:solidFill>
                <a:latin typeface="Calibri"/>
                <a:ea typeface="Calibri"/>
                <a:cs typeface="Calibri"/>
                <a:sym typeface="Calibri"/>
              </a:rPr>
              <a:t>Reflect the vision within the work of the District.</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US"/>
              <a:t>Priority #2</a:t>
            </a:r>
            <a:endParaRPr/>
          </a:p>
        </p:txBody>
      </p:sp>
      <p:sp>
        <p:nvSpPr>
          <p:cNvPr id="254" name="Google Shape;254;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accent1"/>
              </a:buClr>
              <a:buSzPts val="2400"/>
              <a:buNone/>
            </a:pPr>
            <a:r>
              <a:rPr b="1" lang="en-US" sz="4000">
                <a:solidFill>
                  <a:schemeClr val="accent1"/>
                </a:solidFill>
              </a:rPr>
              <a:t>HIGH QUALITY STAFF</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#2 </a:t>
            </a:r>
            <a:endParaRPr/>
          </a:p>
        </p:txBody>
      </p:sp>
      <p:sp>
        <p:nvSpPr>
          <p:cNvPr id="261" name="Google Shape;261;p14"/>
          <p:cNvSpPr/>
          <p:nvPr/>
        </p:nvSpPr>
        <p:spPr>
          <a:xfrm>
            <a:off x="-542309" y="2232159"/>
            <a:ext cx="5289406" cy="53860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#2</a:t>
            </a:r>
            <a:endParaRPr b="1" i="0" sz="34400" u="none" cap="none" strike="noStrike">
              <a:solidFill>
                <a:srgbClr val="F2F2F2"/>
              </a:solidFill>
              <a:latin typeface="Impact"/>
              <a:ea typeface="Impact"/>
              <a:cs typeface="Impact"/>
              <a:sym typeface="Impact"/>
            </a:endParaRPr>
          </a:p>
        </p:txBody>
      </p:sp>
      <p:sp>
        <p:nvSpPr>
          <p:cNvPr id="262" name="Google Shape;262;p14"/>
          <p:cNvSpPr txBox="1"/>
          <p:nvPr>
            <p:ph idx="1" type="body"/>
          </p:nvPr>
        </p:nvSpPr>
        <p:spPr>
          <a:xfrm>
            <a:off x="838200" y="2285999"/>
            <a:ext cx="3257145" cy="38909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0"/>
              </a:spcAft>
              <a:buSzPct val="37190"/>
              <a:buNone/>
            </a:pPr>
            <a:r>
              <a:rPr b="1" lang="en-US" sz="5232">
                <a:solidFill>
                  <a:schemeClr val="accent1"/>
                </a:solidFill>
              </a:rPr>
              <a:t>HIGH QUALITY STAFF</a:t>
            </a:r>
            <a:endParaRPr sz="4032"/>
          </a:p>
        </p:txBody>
      </p:sp>
      <p:sp>
        <p:nvSpPr>
          <p:cNvPr id="263" name="Google Shape;263;p14"/>
          <p:cNvSpPr txBox="1"/>
          <p:nvPr>
            <p:ph idx="2" type="body"/>
          </p:nvPr>
        </p:nvSpPr>
        <p:spPr>
          <a:xfrm>
            <a:off x="4445550" y="1906200"/>
            <a:ext cx="7324800" cy="4951800"/>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b="1" lang="en-US" sz="3600">
                <a:solidFill>
                  <a:srgbClr val="0070C0"/>
                </a:solidFill>
              </a:rPr>
              <a:t>Action Plan Items</a:t>
            </a:r>
            <a:endParaRPr sz="3600"/>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Prioritize identified compensation</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Identify and communicate advantages of SJSD</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Evaluate mentoring programs </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Evaluate coaching</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Staff that reflects District values</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Align evaluation of employees to expectations</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Align professional development to District goals</a:t>
            </a:r>
            <a:endParaRPr sz="2241">
              <a:latin typeface="Calibri"/>
              <a:ea typeface="Calibri"/>
              <a:cs typeface="Calibri"/>
              <a:sym typeface="Calibri"/>
            </a:endParaRPr>
          </a:p>
          <a:p>
            <a:pPr indent="-370960" lvl="0" marL="457200" rtl="0" algn="l">
              <a:lnSpc>
                <a:spcPct val="90000"/>
              </a:lnSpc>
              <a:spcBef>
                <a:spcPts val="1000"/>
              </a:spcBef>
              <a:spcAft>
                <a:spcPts val="0"/>
              </a:spcAft>
              <a:buSzPts val="2242"/>
              <a:buFont typeface="Calibri"/>
              <a:buAutoNum type="alphaUcPeriod"/>
            </a:pPr>
            <a:r>
              <a:rPr lang="en-US" sz="2241">
                <a:latin typeface="Calibri"/>
                <a:ea typeface="Calibri"/>
                <a:cs typeface="Calibri"/>
                <a:sym typeface="Calibri"/>
              </a:rPr>
              <a:t>Ensure effective principals in every building</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Hire support staff as needed</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Support student teachers</a:t>
            </a:r>
            <a:endParaRPr sz="2241">
              <a:latin typeface="Calibri"/>
              <a:ea typeface="Calibri"/>
              <a:cs typeface="Calibri"/>
              <a:sym typeface="Calibri"/>
            </a:endParaRPr>
          </a:p>
          <a:p>
            <a:pPr indent="-370960" lvl="0" marL="457200" rtl="0" algn="l">
              <a:lnSpc>
                <a:spcPct val="100000"/>
              </a:lnSpc>
              <a:spcBef>
                <a:spcPts val="1000"/>
              </a:spcBef>
              <a:spcAft>
                <a:spcPts val="0"/>
              </a:spcAft>
              <a:buSzPts val="2242"/>
              <a:buFont typeface="Calibri"/>
              <a:buAutoNum type="alphaUcPeriod"/>
            </a:pPr>
            <a:r>
              <a:rPr lang="en-US" sz="2241">
                <a:latin typeface="Calibri"/>
                <a:ea typeface="Calibri"/>
                <a:cs typeface="Calibri"/>
                <a:sym typeface="Calibri"/>
              </a:rPr>
              <a:t>Evaluate job descriptions at all levels and define workflow</a:t>
            </a:r>
            <a:endParaRPr sz="224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US"/>
              <a:t>Priority #3</a:t>
            </a:r>
            <a:endParaRPr/>
          </a:p>
        </p:txBody>
      </p:sp>
      <p:sp>
        <p:nvSpPr>
          <p:cNvPr id="270" name="Google Shape;270;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accent1"/>
              </a:buClr>
              <a:buSzPts val="2400"/>
              <a:buNone/>
            </a:pPr>
            <a:r>
              <a:rPr b="1" lang="en-US" sz="4000">
                <a:solidFill>
                  <a:schemeClr val="accent1"/>
                </a:solidFill>
              </a:rPr>
              <a:t>STUDENT PERFORMANCE</a:t>
            </a:r>
            <a:r>
              <a:rPr b="1" lang="en-US" sz="4000"/>
              <a:t> &amp;</a:t>
            </a:r>
            <a:endParaRPr b="1" sz="4000"/>
          </a:p>
          <a:p>
            <a:pPr indent="-228600" lvl="0" marL="457200" rtl="0" algn="l">
              <a:lnSpc>
                <a:spcPct val="90000"/>
              </a:lnSpc>
              <a:spcBef>
                <a:spcPts val="1000"/>
              </a:spcBef>
              <a:spcAft>
                <a:spcPts val="0"/>
              </a:spcAft>
              <a:buClr>
                <a:schemeClr val="accent1"/>
              </a:buClr>
              <a:buSzPts val="2400"/>
              <a:buNone/>
            </a:pPr>
            <a:r>
              <a:rPr b="1" lang="en-US" sz="4000"/>
              <a:t>WELL-BEING </a:t>
            </a:r>
            <a:r>
              <a:rPr b="1" lang="en-US" sz="4000">
                <a:solidFill>
                  <a:schemeClr val="accent1"/>
                </a:solidFill>
              </a:rPr>
              <a:t>PK-5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#3</a:t>
            </a:r>
            <a:endParaRPr/>
          </a:p>
        </p:txBody>
      </p:sp>
      <p:sp>
        <p:nvSpPr>
          <p:cNvPr id="277" name="Google Shape;277;p17"/>
          <p:cNvSpPr/>
          <p:nvPr/>
        </p:nvSpPr>
        <p:spPr>
          <a:xfrm>
            <a:off x="-542309" y="2232159"/>
            <a:ext cx="5289406" cy="53860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#3</a:t>
            </a:r>
            <a:endParaRPr b="1" i="0" sz="34400" u="none" cap="none" strike="noStrike">
              <a:solidFill>
                <a:srgbClr val="F2F2F2"/>
              </a:solidFill>
              <a:latin typeface="Impact"/>
              <a:ea typeface="Impact"/>
              <a:cs typeface="Impact"/>
              <a:sym typeface="Impact"/>
            </a:endParaRPr>
          </a:p>
        </p:txBody>
      </p:sp>
      <p:sp>
        <p:nvSpPr>
          <p:cNvPr id="278" name="Google Shape;278;p17"/>
          <p:cNvSpPr txBox="1"/>
          <p:nvPr>
            <p:ph idx="1" type="body"/>
          </p:nvPr>
        </p:nvSpPr>
        <p:spPr>
          <a:xfrm>
            <a:off x="416476" y="2286000"/>
            <a:ext cx="3678900" cy="3891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2323"/>
              <a:buNone/>
            </a:pPr>
            <a:r>
              <a:rPr b="1" lang="en-US" sz="3500">
                <a:solidFill>
                  <a:schemeClr val="accent1"/>
                </a:solidFill>
              </a:rPr>
              <a:t>STUDENT</a:t>
            </a:r>
            <a:endParaRPr sz="3500"/>
          </a:p>
          <a:p>
            <a:pPr indent="0" lvl="0" marL="0" rtl="0" algn="l">
              <a:lnSpc>
                <a:spcPct val="100000"/>
              </a:lnSpc>
              <a:spcBef>
                <a:spcPts val="1000"/>
              </a:spcBef>
              <a:spcAft>
                <a:spcPts val="0"/>
              </a:spcAft>
              <a:buSzPts val="2323"/>
              <a:buNone/>
            </a:pPr>
            <a:r>
              <a:rPr b="1" lang="en-US" sz="3500">
                <a:solidFill>
                  <a:schemeClr val="accent1"/>
                </a:solidFill>
              </a:rPr>
              <a:t>PERFORMANCE </a:t>
            </a:r>
            <a:endParaRPr sz="3500"/>
          </a:p>
          <a:p>
            <a:pPr indent="0" lvl="0" marL="0" rtl="0" algn="l">
              <a:lnSpc>
                <a:spcPct val="100000"/>
              </a:lnSpc>
              <a:spcBef>
                <a:spcPts val="1000"/>
              </a:spcBef>
              <a:spcAft>
                <a:spcPts val="0"/>
              </a:spcAft>
              <a:buSzPts val="2323"/>
              <a:buNone/>
            </a:pPr>
            <a:r>
              <a:rPr b="1" lang="en-US" sz="3500">
                <a:solidFill>
                  <a:schemeClr val="accent1"/>
                </a:solidFill>
              </a:rPr>
              <a:t>&amp; WELL BEING</a:t>
            </a:r>
            <a:endParaRPr b="1" sz="3500">
              <a:solidFill>
                <a:schemeClr val="accent1"/>
              </a:solidFill>
            </a:endParaRPr>
          </a:p>
          <a:p>
            <a:pPr indent="0" lvl="0" marL="0" rtl="0" algn="l">
              <a:lnSpc>
                <a:spcPct val="100000"/>
              </a:lnSpc>
              <a:spcBef>
                <a:spcPts val="1000"/>
              </a:spcBef>
              <a:spcAft>
                <a:spcPts val="0"/>
              </a:spcAft>
              <a:buSzPts val="2323"/>
              <a:buNone/>
            </a:pPr>
            <a:r>
              <a:rPr b="1" lang="en-US" sz="3500">
                <a:solidFill>
                  <a:schemeClr val="accent1"/>
                </a:solidFill>
              </a:rPr>
              <a:t>PK-5</a:t>
            </a:r>
            <a:endParaRPr sz="3500"/>
          </a:p>
        </p:txBody>
      </p:sp>
      <p:sp>
        <p:nvSpPr>
          <p:cNvPr id="279" name="Google Shape;279;p17"/>
          <p:cNvSpPr txBox="1"/>
          <p:nvPr>
            <p:ph idx="2" type="body"/>
          </p:nvPr>
        </p:nvSpPr>
        <p:spPr>
          <a:xfrm>
            <a:off x="4445550" y="1890925"/>
            <a:ext cx="7324800" cy="4967100"/>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b="1" lang="en-US" sz="3600">
                <a:solidFill>
                  <a:srgbClr val="0070C0"/>
                </a:solidFill>
              </a:rPr>
              <a:t>Action Plan Items</a:t>
            </a:r>
            <a:endParaRPr sz="3600"/>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Identify optimal school size and capacity</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Expand Early Childhood opportunities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Support and improve instructional practices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Create environment for success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Audit current practices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Identify goals, instructional practice, and curriculum</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Attendance initiative</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Root causes of learning problems/practices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Strategies for improved student behaviors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Equitable programming options</a:t>
            </a:r>
            <a:endParaRPr sz="2241">
              <a:latin typeface="Calibri"/>
              <a:ea typeface="Calibri"/>
              <a:cs typeface="Calibri"/>
              <a:sym typeface="Calibri"/>
            </a:endParaRPr>
          </a:p>
          <a:p>
            <a:pPr indent="-370960" lvl="0" marL="457200" rtl="0" algn="l">
              <a:lnSpc>
                <a:spcPct val="80000"/>
              </a:lnSpc>
              <a:spcBef>
                <a:spcPts val="1000"/>
              </a:spcBef>
              <a:spcAft>
                <a:spcPts val="0"/>
              </a:spcAft>
              <a:buSzPts val="2242"/>
              <a:buFont typeface="Calibri"/>
              <a:buAutoNum type="alphaUcPeriod"/>
            </a:pPr>
            <a:r>
              <a:rPr lang="en-US" sz="2241">
                <a:latin typeface="Calibri"/>
                <a:ea typeface="Calibri"/>
                <a:cs typeface="Calibri"/>
                <a:sym typeface="Calibri"/>
              </a:rPr>
              <a:t>Alternative instructional plan for K-2</a:t>
            </a:r>
            <a:endParaRPr sz="2241">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US"/>
              <a:t>Priority #4</a:t>
            </a:r>
            <a:endParaRPr/>
          </a:p>
        </p:txBody>
      </p:sp>
      <p:sp>
        <p:nvSpPr>
          <p:cNvPr id="286" name="Google Shape;286;p18"/>
          <p:cNvSpPr txBox="1"/>
          <p:nvPr>
            <p:ph idx="1" type="body"/>
          </p:nvPr>
        </p:nvSpPr>
        <p:spPr>
          <a:xfrm>
            <a:off x="831850" y="4589463"/>
            <a:ext cx="10295062" cy="1500187"/>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Clr>
                <a:schemeClr val="accent1"/>
              </a:buClr>
              <a:buSzPts val="2400"/>
              <a:buNone/>
            </a:pPr>
            <a:r>
              <a:rPr b="1" lang="en-US" sz="4000">
                <a:solidFill>
                  <a:schemeClr val="accent1"/>
                </a:solidFill>
              </a:rPr>
              <a:t>STUDENT PERFORMANCE</a:t>
            </a:r>
            <a:r>
              <a:rPr b="1" lang="en-US" sz="4000"/>
              <a:t> </a:t>
            </a:r>
            <a:endParaRPr b="1" sz="4000"/>
          </a:p>
          <a:p>
            <a:pPr indent="0" lvl="0" marL="228600" rtl="0" algn="l">
              <a:lnSpc>
                <a:spcPct val="90000"/>
              </a:lnSpc>
              <a:spcBef>
                <a:spcPts val="1000"/>
              </a:spcBef>
              <a:spcAft>
                <a:spcPts val="0"/>
              </a:spcAft>
              <a:buClr>
                <a:schemeClr val="accent1"/>
              </a:buClr>
              <a:buSzPts val="2400"/>
              <a:buNone/>
            </a:pPr>
            <a:r>
              <a:rPr b="1" lang="en-US" sz="4000"/>
              <a:t>&amp; WELL-BEING 6-12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#4</a:t>
            </a:r>
            <a:endParaRPr/>
          </a:p>
        </p:txBody>
      </p:sp>
      <p:sp>
        <p:nvSpPr>
          <p:cNvPr id="293" name="Google Shape;293;p19"/>
          <p:cNvSpPr/>
          <p:nvPr/>
        </p:nvSpPr>
        <p:spPr>
          <a:xfrm>
            <a:off x="-542309" y="2232159"/>
            <a:ext cx="5289406" cy="53860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#4</a:t>
            </a:r>
            <a:endParaRPr b="1" i="0" sz="34400" u="none" cap="none" strike="noStrike">
              <a:solidFill>
                <a:srgbClr val="F2F2F2"/>
              </a:solidFill>
              <a:latin typeface="Impact"/>
              <a:ea typeface="Impact"/>
              <a:cs typeface="Impact"/>
              <a:sym typeface="Impact"/>
            </a:endParaRPr>
          </a:p>
        </p:txBody>
      </p:sp>
      <p:sp>
        <p:nvSpPr>
          <p:cNvPr id="294" name="Google Shape;294;p19"/>
          <p:cNvSpPr txBox="1"/>
          <p:nvPr>
            <p:ph idx="1" type="body"/>
          </p:nvPr>
        </p:nvSpPr>
        <p:spPr>
          <a:xfrm>
            <a:off x="569200" y="2286000"/>
            <a:ext cx="3526200" cy="389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946"/>
              <a:buNone/>
            </a:pPr>
            <a:r>
              <a:rPr b="1" lang="en-US" sz="3200">
                <a:solidFill>
                  <a:schemeClr val="accent1"/>
                </a:solidFill>
              </a:rPr>
              <a:t>STUDENT</a:t>
            </a:r>
            <a:endParaRPr b="1" sz="3200">
              <a:solidFill>
                <a:schemeClr val="accent1"/>
              </a:solidFill>
            </a:endParaRPr>
          </a:p>
          <a:p>
            <a:pPr indent="0" lvl="0" marL="0" rtl="0" algn="l">
              <a:lnSpc>
                <a:spcPct val="90000"/>
              </a:lnSpc>
              <a:spcBef>
                <a:spcPts val="1000"/>
              </a:spcBef>
              <a:spcAft>
                <a:spcPts val="0"/>
              </a:spcAft>
              <a:buSzPts val="1946"/>
              <a:buNone/>
            </a:pPr>
            <a:r>
              <a:rPr b="1" lang="en-US" sz="3200">
                <a:solidFill>
                  <a:schemeClr val="accent1"/>
                </a:solidFill>
              </a:rPr>
              <a:t>PERFORMANCE </a:t>
            </a:r>
            <a:endParaRPr b="1" sz="3200">
              <a:solidFill>
                <a:schemeClr val="accent1"/>
              </a:solidFill>
            </a:endParaRPr>
          </a:p>
          <a:p>
            <a:pPr indent="0" lvl="0" marL="0" rtl="0" algn="l">
              <a:lnSpc>
                <a:spcPct val="90000"/>
              </a:lnSpc>
              <a:spcBef>
                <a:spcPts val="1000"/>
              </a:spcBef>
              <a:spcAft>
                <a:spcPts val="0"/>
              </a:spcAft>
              <a:buSzPts val="1946"/>
              <a:buNone/>
            </a:pPr>
            <a:r>
              <a:rPr b="1" lang="en-US" sz="3200">
                <a:solidFill>
                  <a:schemeClr val="accent1"/>
                </a:solidFill>
              </a:rPr>
              <a:t>&amp; WELL-BEING</a:t>
            </a:r>
            <a:endParaRPr b="1" sz="3200">
              <a:solidFill>
                <a:schemeClr val="accent1"/>
              </a:solidFill>
            </a:endParaRPr>
          </a:p>
          <a:p>
            <a:pPr indent="0" lvl="0" marL="0" rtl="0" algn="l">
              <a:lnSpc>
                <a:spcPct val="90000"/>
              </a:lnSpc>
              <a:spcBef>
                <a:spcPts val="1000"/>
              </a:spcBef>
              <a:spcAft>
                <a:spcPts val="0"/>
              </a:spcAft>
              <a:buSzPts val="1946"/>
              <a:buNone/>
            </a:pPr>
            <a:r>
              <a:rPr b="1" lang="en-US" sz="3200">
                <a:solidFill>
                  <a:schemeClr val="accent1"/>
                </a:solidFill>
              </a:rPr>
              <a:t>6-12</a:t>
            </a:r>
            <a:endParaRPr sz="2400"/>
          </a:p>
        </p:txBody>
      </p:sp>
      <p:sp>
        <p:nvSpPr>
          <p:cNvPr id="295" name="Google Shape;295;p19"/>
          <p:cNvSpPr txBox="1"/>
          <p:nvPr>
            <p:ph idx="2" type="body"/>
          </p:nvPr>
        </p:nvSpPr>
        <p:spPr>
          <a:xfrm>
            <a:off x="4445540" y="1969345"/>
            <a:ext cx="7324928" cy="4635602"/>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US" sz="3600">
                <a:solidFill>
                  <a:srgbClr val="0070C0"/>
                </a:solidFill>
              </a:rPr>
              <a:t>Action Plan Items</a:t>
            </a:r>
            <a:endParaRPr sz="3600"/>
          </a:p>
          <a:p>
            <a:pPr indent="-368300" lvl="0" marL="457200" rtl="0" algn="l">
              <a:lnSpc>
                <a:spcPct val="90000"/>
              </a:lnSpc>
              <a:spcBef>
                <a:spcPts val="1000"/>
              </a:spcBef>
              <a:spcAft>
                <a:spcPts val="0"/>
              </a:spcAft>
              <a:buSzPts val="2200"/>
              <a:buFont typeface="Calibri"/>
              <a:buAutoNum type="alphaUcPeriod"/>
            </a:pPr>
            <a:r>
              <a:rPr lang="en-US" sz="2200">
                <a:latin typeface="Calibri"/>
                <a:ea typeface="Calibri"/>
                <a:cs typeface="Calibri"/>
                <a:sym typeface="Calibri"/>
              </a:rPr>
              <a:t>Implement Middle School model with teaming</a:t>
            </a:r>
            <a:endParaRPr sz="2200">
              <a:latin typeface="Calibri"/>
              <a:ea typeface="Calibri"/>
              <a:cs typeface="Calibri"/>
              <a:sym typeface="Calibri"/>
            </a:endParaRPr>
          </a:p>
          <a:p>
            <a:pPr indent="-368300" lvl="0" marL="457200" rtl="0" algn="l">
              <a:lnSpc>
                <a:spcPct val="90000"/>
              </a:lnSpc>
              <a:spcBef>
                <a:spcPts val="1000"/>
              </a:spcBef>
              <a:spcAft>
                <a:spcPts val="0"/>
              </a:spcAft>
              <a:buSzPts val="2200"/>
              <a:buFont typeface="Calibri"/>
              <a:buAutoNum type="alphaUcPeriod"/>
            </a:pPr>
            <a:r>
              <a:rPr lang="en-US" sz="2200">
                <a:latin typeface="Calibri"/>
                <a:ea typeface="Calibri"/>
                <a:cs typeface="Calibri"/>
                <a:sym typeface="Calibri"/>
              </a:rPr>
              <a:t>Transition to 9-12 High School model to block scheduling</a:t>
            </a:r>
            <a:endParaRPr sz="2200">
              <a:latin typeface="Calibri"/>
              <a:ea typeface="Calibri"/>
              <a:cs typeface="Calibri"/>
              <a:sym typeface="Calibri"/>
            </a:endParaRPr>
          </a:p>
          <a:p>
            <a:pPr indent="-368300" lvl="0" marL="457200" rtl="0" algn="l">
              <a:lnSpc>
                <a:spcPct val="90000"/>
              </a:lnSpc>
              <a:spcBef>
                <a:spcPts val="1000"/>
              </a:spcBef>
              <a:spcAft>
                <a:spcPts val="0"/>
              </a:spcAft>
              <a:buSzPts val="2200"/>
              <a:buFont typeface="Calibri"/>
              <a:buAutoNum type="alphaUcPeriod"/>
            </a:pPr>
            <a:r>
              <a:rPr lang="en-US" sz="2200">
                <a:latin typeface="Calibri"/>
                <a:ea typeface="Calibri"/>
                <a:cs typeface="Calibri"/>
                <a:sym typeface="Calibri"/>
              </a:rPr>
              <a:t>Ensure equity</a:t>
            </a:r>
            <a:endParaRPr sz="2200">
              <a:latin typeface="Calibri"/>
              <a:ea typeface="Calibri"/>
              <a:cs typeface="Calibri"/>
              <a:sym typeface="Calibri"/>
            </a:endParaRPr>
          </a:p>
          <a:p>
            <a:pPr indent="0" lvl="0" marL="0" rtl="0" algn="l">
              <a:lnSpc>
                <a:spcPct val="90000"/>
              </a:lnSpc>
              <a:spcBef>
                <a:spcPts val="1000"/>
              </a:spcBef>
              <a:spcAft>
                <a:spcPts val="0"/>
              </a:spcAft>
              <a:buSzPts val="1800"/>
              <a:buNone/>
            </a:pPr>
            <a:r>
              <a:t/>
            </a:r>
            <a:endParaRPr/>
          </a:p>
        </p:txBody>
      </p:sp>
      <p:sp>
        <p:nvSpPr>
          <p:cNvPr id="296" name="Google Shape;296;p19"/>
          <p:cNvSpPr txBox="1"/>
          <p:nvPr/>
        </p:nvSpPr>
        <p:spPr>
          <a:xfrm>
            <a:off x="4445540" y="4325521"/>
            <a:ext cx="2376500" cy="225816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169a793397f_0_2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#4</a:t>
            </a:r>
            <a:endParaRPr/>
          </a:p>
        </p:txBody>
      </p:sp>
      <p:sp>
        <p:nvSpPr>
          <p:cNvPr id="303" name="Google Shape;303;g169a793397f_0_296"/>
          <p:cNvSpPr/>
          <p:nvPr/>
        </p:nvSpPr>
        <p:spPr>
          <a:xfrm>
            <a:off x="-542309" y="2232159"/>
            <a:ext cx="5289300" cy="538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#4</a:t>
            </a:r>
            <a:endParaRPr b="1" i="0" sz="34400" u="none" cap="none" strike="noStrike">
              <a:solidFill>
                <a:srgbClr val="F2F2F2"/>
              </a:solidFill>
              <a:latin typeface="Impact"/>
              <a:ea typeface="Impact"/>
              <a:cs typeface="Impact"/>
              <a:sym typeface="Impact"/>
            </a:endParaRPr>
          </a:p>
        </p:txBody>
      </p:sp>
      <p:sp>
        <p:nvSpPr>
          <p:cNvPr id="304" name="Google Shape;304;g169a793397f_0_296"/>
          <p:cNvSpPr txBox="1"/>
          <p:nvPr>
            <p:ph idx="1" type="body"/>
          </p:nvPr>
        </p:nvSpPr>
        <p:spPr>
          <a:xfrm>
            <a:off x="431750" y="2286000"/>
            <a:ext cx="3663600" cy="389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946"/>
              <a:buNone/>
            </a:pPr>
            <a:r>
              <a:rPr b="1" lang="en-US" sz="3200">
                <a:solidFill>
                  <a:schemeClr val="accent1"/>
                </a:solidFill>
              </a:rPr>
              <a:t>STUDENT</a:t>
            </a:r>
            <a:endParaRPr b="1" sz="3200">
              <a:solidFill>
                <a:schemeClr val="accent1"/>
              </a:solidFill>
            </a:endParaRPr>
          </a:p>
          <a:p>
            <a:pPr indent="0" lvl="0" marL="0" rtl="0" algn="l">
              <a:lnSpc>
                <a:spcPct val="90000"/>
              </a:lnSpc>
              <a:spcBef>
                <a:spcPts val="1000"/>
              </a:spcBef>
              <a:spcAft>
                <a:spcPts val="0"/>
              </a:spcAft>
              <a:buSzPts val="1946"/>
              <a:buNone/>
            </a:pPr>
            <a:r>
              <a:rPr b="1" lang="en-US" sz="3200">
                <a:solidFill>
                  <a:schemeClr val="accent1"/>
                </a:solidFill>
              </a:rPr>
              <a:t>PERFORMANCE</a:t>
            </a:r>
            <a:endParaRPr b="1" sz="3200">
              <a:solidFill>
                <a:schemeClr val="accent1"/>
              </a:solidFill>
            </a:endParaRPr>
          </a:p>
          <a:p>
            <a:pPr indent="0" lvl="0" marL="0" rtl="0" algn="l">
              <a:lnSpc>
                <a:spcPct val="90000"/>
              </a:lnSpc>
              <a:spcBef>
                <a:spcPts val="1000"/>
              </a:spcBef>
              <a:spcAft>
                <a:spcPts val="0"/>
              </a:spcAft>
              <a:buSzPts val="1946"/>
              <a:buNone/>
            </a:pPr>
            <a:r>
              <a:rPr b="1" lang="en-US" sz="3200">
                <a:solidFill>
                  <a:schemeClr val="accent1"/>
                </a:solidFill>
              </a:rPr>
              <a:t>&amp; WELL-BEING</a:t>
            </a:r>
            <a:endParaRPr b="1" sz="3200">
              <a:solidFill>
                <a:schemeClr val="accent1"/>
              </a:solidFill>
            </a:endParaRPr>
          </a:p>
          <a:p>
            <a:pPr indent="0" lvl="0" marL="0" rtl="0" algn="l">
              <a:lnSpc>
                <a:spcPct val="90000"/>
              </a:lnSpc>
              <a:spcBef>
                <a:spcPts val="1000"/>
              </a:spcBef>
              <a:spcAft>
                <a:spcPts val="0"/>
              </a:spcAft>
              <a:buSzPts val="1946"/>
              <a:buNone/>
            </a:pPr>
            <a:r>
              <a:rPr b="1" lang="en-US" sz="3200">
                <a:solidFill>
                  <a:schemeClr val="accent1"/>
                </a:solidFill>
              </a:rPr>
              <a:t>6-12</a:t>
            </a:r>
            <a:endParaRPr sz="2400"/>
          </a:p>
        </p:txBody>
      </p:sp>
      <p:sp>
        <p:nvSpPr>
          <p:cNvPr id="305" name="Google Shape;305;g169a793397f_0_296"/>
          <p:cNvSpPr txBox="1"/>
          <p:nvPr>
            <p:ph idx="2" type="body"/>
          </p:nvPr>
        </p:nvSpPr>
        <p:spPr>
          <a:xfrm>
            <a:off x="4445550" y="1799275"/>
            <a:ext cx="7516200" cy="5223600"/>
          </a:xfrm>
          <a:prstGeom prst="rect">
            <a:avLst/>
          </a:prstGeom>
          <a:noFill/>
          <a:ln>
            <a:noFill/>
          </a:ln>
        </p:spPr>
        <p:txBody>
          <a:bodyPr anchorCtr="0" anchor="t" bIns="45700" lIns="91425" spcFirstLastPara="1" rIns="91425" wrap="square" tIns="45700">
            <a:normAutofit fontScale="25000" lnSpcReduction="10000"/>
          </a:bodyPr>
          <a:lstStyle/>
          <a:p>
            <a:pPr indent="0" lvl="0" marL="114300" rtl="0" algn="l">
              <a:lnSpc>
                <a:spcPct val="90000"/>
              </a:lnSpc>
              <a:spcBef>
                <a:spcPts val="1000"/>
              </a:spcBef>
              <a:spcAft>
                <a:spcPts val="0"/>
              </a:spcAft>
              <a:buSzPts val="486"/>
              <a:buNone/>
            </a:pPr>
            <a:r>
              <a:rPr b="1" lang="en-US" sz="14400">
                <a:solidFill>
                  <a:srgbClr val="0070C0"/>
                </a:solidFill>
              </a:rPr>
              <a:t>Action Plan Items</a:t>
            </a:r>
            <a:r>
              <a:rPr lang="en-US" sz="7550"/>
              <a:t>  </a:t>
            </a:r>
            <a:r>
              <a:rPr b="1" lang="en-US" sz="7550">
                <a:solidFill>
                  <a:srgbClr val="0070C0"/>
                </a:solidFill>
              </a:rPr>
              <a:t>To Change Grade Structures</a:t>
            </a:r>
            <a:endParaRPr sz="7550"/>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Identify optimal school size and capacity</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Define philosophy at each level</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Identify enrollment goals</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Study impact on students and families</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Develop financial profile for middle school transition </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Identify needs  for transition of staffing</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Alternative school plan for  Grades 3 through 12</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Maximize the growth of Hillyard Technical School </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Identify facility needs </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Develop professional development, curriculum, and instructional needs</a:t>
            </a:r>
            <a:endParaRPr sz="8800">
              <a:latin typeface="Calibri"/>
              <a:ea typeface="Calibri"/>
              <a:cs typeface="Calibri"/>
              <a:sym typeface="Calibri"/>
            </a:endParaRPr>
          </a:p>
          <a:p>
            <a:pPr indent="-368300" lvl="0" marL="457200" rtl="0" algn="l">
              <a:lnSpc>
                <a:spcPct val="80000"/>
              </a:lnSpc>
              <a:spcBef>
                <a:spcPts val="1000"/>
              </a:spcBef>
              <a:spcAft>
                <a:spcPts val="0"/>
              </a:spcAft>
              <a:buSzPct val="100000"/>
              <a:buFont typeface="Calibri"/>
              <a:buAutoNum type="alphaUcPeriod"/>
            </a:pPr>
            <a:r>
              <a:rPr lang="en-US" sz="8800">
                <a:latin typeface="Calibri"/>
                <a:ea typeface="Calibri"/>
                <a:cs typeface="Calibri"/>
                <a:sym typeface="Calibri"/>
              </a:rPr>
              <a:t>Identify extracurricular, athletic, activity, alternative, career and technical, STEM, and fine arts needs</a:t>
            </a:r>
            <a:endParaRPr sz="8800">
              <a:latin typeface="Calibri"/>
              <a:ea typeface="Calibri"/>
              <a:cs typeface="Calibri"/>
              <a:sym typeface="Calibri"/>
            </a:endParaRPr>
          </a:p>
          <a:p>
            <a:pPr indent="0" lvl="0" marL="0" rtl="0" algn="l">
              <a:lnSpc>
                <a:spcPct val="90000"/>
              </a:lnSpc>
              <a:spcBef>
                <a:spcPts val="1000"/>
              </a:spcBef>
              <a:spcAft>
                <a:spcPts val="0"/>
              </a:spcAft>
              <a:buSzPct val="300000"/>
              <a:buNone/>
            </a:pPr>
            <a:r>
              <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US"/>
              <a:t>Priority #5</a:t>
            </a:r>
            <a:endParaRPr/>
          </a:p>
        </p:txBody>
      </p:sp>
      <p:sp>
        <p:nvSpPr>
          <p:cNvPr id="312" name="Google Shape;312;p20"/>
          <p:cNvSpPr txBox="1"/>
          <p:nvPr>
            <p:ph idx="1" type="body"/>
          </p:nvPr>
        </p:nvSpPr>
        <p:spPr>
          <a:xfrm>
            <a:off x="831850" y="4589463"/>
            <a:ext cx="10295062"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accent1"/>
              </a:buClr>
              <a:buSzPts val="2400"/>
              <a:buNone/>
            </a:pPr>
            <a:r>
              <a:rPr b="1" lang="en-US" sz="4000">
                <a:solidFill>
                  <a:schemeClr val="accent1"/>
                </a:solidFill>
              </a:rPr>
              <a:t>FACILITIES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Priority #5</a:t>
            </a:r>
            <a:endParaRPr/>
          </a:p>
        </p:txBody>
      </p:sp>
      <p:sp>
        <p:nvSpPr>
          <p:cNvPr id="319" name="Google Shape;319;p21"/>
          <p:cNvSpPr/>
          <p:nvPr/>
        </p:nvSpPr>
        <p:spPr>
          <a:xfrm>
            <a:off x="-542309" y="2232159"/>
            <a:ext cx="5289406" cy="53860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400"/>
              <a:buFont typeface="Arial"/>
              <a:buNone/>
            </a:pPr>
            <a:r>
              <a:rPr b="0" i="0" lang="en-US" sz="34400" u="none" cap="none" strike="noStrike">
                <a:solidFill>
                  <a:srgbClr val="F2F2F2"/>
                </a:solidFill>
                <a:latin typeface="Impact"/>
                <a:ea typeface="Impact"/>
                <a:cs typeface="Impact"/>
                <a:sym typeface="Impact"/>
              </a:rPr>
              <a:t>#5</a:t>
            </a:r>
            <a:endParaRPr b="1" i="0" sz="34400" u="none" cap="none" strike="noStrike">
              <a:solidFill>
                <a:srgbClr val="F2F2F2"/>
              </a:solidFill>
              <a:latin typeface="Impact"/>
              <a:ea typeface="Impact"/>
              <a:cs typeface="Impact"/>
              <a:sym typeface="Impact"/>
            </a:endParaRPr>
          </a:p>
        </p:txBody>
      </p:sp>
      <p:sp>
        <p:nvSpPr>
          <p:cNvPr id="320" name="Google Shape;320;p21"/>
          <p:cNvSpPr txBox="1"/>
          <p:nvPr>
            <p:ph idx="1" type="body"/>
          </p:nvPr>
        </p:nvSpPr>
        <p:spPr>
          <a:xfrm>
            <a:off x="838200" y="2285999"/>
            <a:ext cx="3257145" cy="38909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200">
                <a:solidFill>
                  <a:schemeClr val="accent1"/>
                </a:solidFill>
              </a:rPr>
              <a:t>FACILITIES</a:t>
            </a:r>
            <a:endParaRPr sz="2400"/>
          </a:p>
        </p:txBody>
      </p:sp>
      <p:sp>
        <p:nvSpPr>
          <p:cNvPr id="321" name="Google Shape;321;p21"/>
          <p:cNvSpPr txBox="1"/>
          <p:nvPr>
            <p:ph idx="2" type="body"/>
          </p:nvPr>
        </p:nvSpPr>
        <p:spPr>
          <a:xfrm>
            <a:off x="4445540" y="2285999"/>
            <a:ext cx="7297822" cy="4094253"/>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US" sz="3600">
                <a:solidFill>
                  <a:srgbClr val="0070C0"/>
                </a:solidFill>
              </a:rPr>
              <a:t>Action Plan Items</a:t>
            </a:r>
            <a:endParaRPr sz="3200"/>
          </a:p>
          <a:p>
            <a:pPr indent="-368300" lvl="0" marL="457200" rtl="0" algn="l">
              <a:lnSpc>
                <a:spcPct val="90000"/>
              </a:lnSpc>
              <a:spcBef>
                <a:spcPts val="1000"/>
              </a:spcBef>
              <a:spcAft>
                <a:spcPts val="0"/>
              </a:spcAft>
              <a:buSzPts val="2200"/>
              <a:buFont typeface="Calibri"/>
              <a:buAutoNum type="alphaUcPeriod"/>
            </a:pPr>
            <a:r>
              <a:rPr lang="en-US" sz="2200">
                <a:latin typeface="Calibri"/>
                <a:ea typeface="Calibri"/>
                <a:cs typeface="Calibri"/>
                <a:sym typeface="Calibri"/>
              </a:rPr>
              <a:t>Utilize existing architectural/demographic studies</a:t>
            </a:r>
            <a:endParaRPr sz="2200">
              <a:latin typeface="Calibri"/>
              <a:ea typeface="Calibri"/>
              <a:cs typeface="Calibri"/>
              <a:sym typeface="Calibri"/>
            </a:endParaRPr>
          </a:p>
          <a:p>
            <a:pPr indent="-368300" lvl="0" marL="457200" rtl="0" algn="l">
              <a:lnSpc>
                <a:spcPct val="90000"/>
              </a:lnSpc>
              <a:spcBef>
                <a:spcPts val="1000"/>
              </a:spcBef>
              <a:spcAft>
                <a:spcPts val="0"/>
              </a:spcAft>
              <a:buSzPts val="2200"/>
              <a:buFont typeface="Calibri"/>
              <a:buAutoNum type="alphaUcPeriod"/>
            </a:pPr>
            <a:r>
              <a:rPr lang="en-US" sz="2200">
                <a:latin typeface="Calibri"/>
                <a:ea typeface="Calibri"/>
                <a:cs typeface="Calibri"/>
                <a:sym typeface="Calibri"/>
              </a:rPr>
              <a:t>Develop comprehensive plan of which </a:t>
            </a:r>
            <a:br>
              <a:rPr lang="en-US" sz="2200">
                <a:latin typeface="Calibri"/>
                <a:ea typeface="Calibri"/>
                <a:cs typeface="Calibri"/>
                <a:sym typeface="Calibri"/>
              </a:rPr>
            </a:br>
            <a:r>
              <a:rPr lang="en-US" sz="2200">
                <a:latin typeface="Calibri"/>
                <a:ea typeface="Calibri"/>
                <a:cs typeface="Calibri"/>
                <a:sym typeface="Calibri"/>
              </a:rPr>
              <a:t>buildings need to be maintained, renovated, retired, converted, or replaced</a:t>
            </a:r>
            <a:endParaRPr sz="2200">
              <a:latin typeface="Calibri"/>
              <a:ea typeface="Calibri"/>
              <a:cs typeface="Calibri"/>
              <a:sym typeface="Calibri"/>
            </a:endParaRPr>
          </a:p>
          <a:p>
            <a:pPr indent="-368300" lvl="0" marL="457200" rtl="0" algn="l">
              <a:lnSpc>
                <a:spcPct val="90000"/>
              </a:lnSpc>
              <a:spcBef>
                <a:spcPts val="1000"/>
              </a:spcBef>
              <a:spcAft>
                <a:spcPts val="0"/>
              </a:spcAft>
              <a:buSzPts val="2200"/>
              <a:buFont typeface="Calibri"/>
              <a:buAutoNum type="alphaUcPeriod"/>
            </a:pPr>
            <a:r>
              <a:rPr lang="en-US" sz="2200">
                <a:latin typeface="Calibri"/>
                <a:ea typeface="Calibri"/>
                <a:cs typeface="Calibri"/>
                <a:sym typeface="Calibri"/>
              </a:rPr>
              <a:t>Consider transportation and feeder </a:t>
            </a:r>
            <a:br>
              <a:rPr lang="en-US" sz="2200">
                <a:latin typeface="Calibri"/>
                <a:ea typeface="Calibri"/>
                <a:cs typeface="Calibri"/>
                <a:sym typeface="Calibri"/>
              </a:rPr>
            </a:br>
            <a:r>
              <a:rPr lang="en-US" sz="2200">
                <a:latin typeface="Calibri"/>
                <a:ea typeface="Calibri"/>
                <a:cs typeface="Calibri"/>
                <a:sym typeface="Calibri"/>
              </a:rPr>
              <a:t>school patterns</a:t>
            </a:r>
            <a:endParaRPr sz="22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169a793397f_0_86"/>
          <p:cNvSpPr txBox="1"/>
          <p:nvPr>
            <p:ph type="title"/>
          </p:nvPr>
        </p:nvSpPr>
        <p:spPr>
          <a:xfrm>
            <a:off x="685000" y="564300"/>
            <a:ext cx="7321500" cy="1353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b="1" lang="en-US"/>
              <a:t>THANK YOU</a:t>
            </a:r>
            <a:endParaRPr/>
          </a:p>
        </p:txBody>
      </p:sp>
      <p:sp>
        <p:nvSpPr>
          <p:cNvPr id="88" name="Google Shape;88;g169a793397f_0_86"/>
          <p:cNvSpPr txBox="1"/>
          <p:nvPr>
            <p:ph idx="1" type="body"/>
          </p:nvPr>
        </p:nvSpPr>
        <p:spPr>
          <a:xfrm>
            <a:off x="443500" y="2020675"/>
            <a:ext cx="8487900" cy="4068900"/>
          </a:xfrm>
          <a:prstGeom prst="rect">
            <a:avLst/>
          </a:prstGeom>
          <a:noFill/>
          <a:ln>
            <a:noFill/>
          </a:ln>
        </p:spPr>
        <p:txBody>
          <a:bodyPr anchorCtr="0" anchor="t" bIns="45700" lIns="91425" spcFirstLastPara="1" rIns="91425" wrap="square" tIns="45700">
            <a:noAutofit/>
          </a:bodyPr>
          <a:lstStyle/>
          <a:p>
            <a:pPr indent="-769302" lvl="0" marL="881062" rtl="0" algn="l">
              <a:lnSpc>
                <a:spcPct val="100000"/>
              </a:lnSpc>
              <a:spcBef>
                <a:spcPts val="0"/>
              </a:spcBef>
              <a:spcAft>
                <a:spcPts val="0"/>
              </a:spcAft>
              <a:buClr>
                <a:srgbClr val="F2F2F2"/>
              </a:buClr>
              <a:buSzPts val="2600"/>
              <a:buChar char="❖"/>
            </a:pPr>
            <a:r>
              <a:rPr lang="en-US" sz="2600">
                <a:solidFill>
                  <a:srgbClr val="F2F2F2"/>
                </a:solidFill>
              </a:rPr>
              <a:t>To the Board for creating this process</a:t>
            </a:r>
            <a:endParaRPr sz="2600">
              <a:solidFill>
                <a:srgbClr val="F2F2F2"/>
              </a:solidFill>
            </a:endParaRPr>
          </a:p>
          <a:p>
            <a:pPr indent="-769302" lvl="0" marL="881062" rtl="0" algn="l">
              <a:lnSpc>
                <a:spcPct val="100000"/>
              </a:lnSpc>
              <a:spcBef>
                <a:spcPts val="1000"/>
              </a:spcBef>
              <a:spcAft>
                <a:spcPts val="0"/>
              </a:spcAft>
              <a:buClr>
                <a:srgbClr val="F2F2F2"/>
              </a:buClr>
              <a:buSzPts val="2600"/>
              <a:buChar char="❖"/>
            </a:pPr>
            <a:r>
              <a:rPr lang="en-US" sz="2600">
                <a:solidFill>
                  <a:srgbClr val="F2F2F2"/>
                </a:solidFill>
              </a:rPr>
              <a:t>To our community partners, </a:t>
            </a:r>
            <a:r>
              <a:rPr lang="en-US" sz="2600">
                <a:solidFill>
                  <a:srgbClr val="F2F2F2"/>
                </a:solidFill>
              </a:rPr>
              <a:t>especially</a:t>
            </a:r>
            <a:r>
              <a:rPr lang="en-US" sz="2600">
                <a:solidFill>
                  <a:srgbClr val="F2F2F2"/>
                </a:solidFill>
              </a:rPr>
              <a:t> the Chamber of Commerce, for believing in our schools and city</a:t>
            </a:r>
            <a:endParaRPr sz="2600">
              <a:solidFill>
                <a:srgbClr val="F2F2F2"/>
              </a:solidFill>
            </a:endParaRPr>
          </a:p>
          <a:p>
            <a:pPr indent="-769302" lvl="0" marL="881062" rtl="0" algn="l">
              <a:lnSpc>
                <a:spcPct val="100000"/>
              </a:lnSpc>
              <a:spcBef>
                <a:spcPts val="1000"/>
              </a:spcBef>
              <a:spcAft>
                <a:spcPts val="0"/>
              </a:spcAft>
              <a:buClr>
                <a:srgbClr val="F2F2F2"/>
              </a:buClr>
              <a:buSzPts val="2600"/>
              <a:buChar char="❖"/>
            </a:pPr>
            <a:r>
              <a:rPr lang="en-US" sz="2600">
                <a:solidFill>
                  <a:srgbClr val="F2F2F2"/>
                </a:solidFill>
              </a:rPr>
              <a:t>To staff who worked so hard on our program </a:t>
            </a:r>
            <a:endParaRPr sz="2600">
              <a:solidFill>
                <a:srgbClr val="F2F2F2"/>
              </a:solidFill>
            </a:endParaRPr>
          </a:p>
          <a:p>
            <a:pPr indent="-769302" lvl="0" marL="881062" rtl="0" algn="l">
              <a:lnSpc>
                <a:spcPct val="100000"/>
              </a:lnSpc>
              <a:spcBef>
                <a:spcPts val="1000"/>
              </a:spcBef>
              <a:spcAft>
                <a:spcPts val="0"/>
              </a:spcAft>
              <a:buClr>
                <a:srgbClr val="F2F2F2"/>
              </a:buClr>
              <a:buSzPts val="2600"/>
              <a:buChar char="❖"/>
            </a:pPr>
            <a:r>
              <a:rPr lang="en-US" sz="2600">
                <a:solidFill>
                  <a:srgbClr val="F2F2F2"/>
                </a:solidFill>
              </a:rPr>
              <a:t>To all volunteers who worked on the Vision Forward Facilitating Team</a:t>
            </a:r>
            <a:endParaRPr sz="2600">
              <a:solidFill>
                <a:srgbClr val="F2F2F2"/>
              </a:solidFill>
            </a:endParaRPr>
          </a:p>
          <a:p>
            <a:pPr indent="-769302" lvl="0" marL="881062" rtl="0" algn="l">
              <a:lnSpc>
                <a:spcPct val="100000"/>
              </a:lnSpc>
              <a:spcBef>
                <a:spcPts val="1000"/>
              </a:spcBef>
              <a:spcAft>
                <a:spcPts val="1000"/>
              </a:spcAft>
              <a:buClr>
                <a:srgbClr val="F2F2F2"/>
              </a:buClr>
              <a:buSzPts val="2600"/>
              <a:buChar char="❖"/>
            </a:pPr>
            <a:r>
              <a:rPr lang="en-US" sz="2600">
                <a:solidFill>
                  <a:srgbClr val="F2F2F2"/>
                </a:solidFill>
              </a:rPr>
              <a:t>To members of our community who rolled up their sleeves and contributed to our program</a:t>
            </a:r>
            <a:endParaRPr b="1" sz="2600">
              <a:solidFill>
                <a:srgbClr val="F2F2F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921031b64a_0_65"/>
          <p:cNvSpPr txBox="1"/>
          <p:nvPr>
            <p:ph type="title"/>
          </p:nvPr>
        </p:nvSpPr>
        <p:spPr>
          <a:xfrm>
            <a:off x="743725" y="417450"/>
            <a:ext cx="6557700" cy="2234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4500"/>
              <a:t>A Plan To Improve Our Schools</a:t>
            </a:r>
            <a:endParaRPr sz="4500"/>
          </a:p>
        </p:txBody>
      </p:sp>
      <p:sp>
        <p:nvSpPr>
          <p:cNvPr id="328" name="Google Shape;328;g1921031b64a_0_65"/>
          <p:cNvSpPr txBox="1"/>
          <p:nvPr>
            <p:ph idx="1" type="body"/>
          </p:nvPr>
        </p:nvSpPr>
        <p:spPr>
          <a:xfrm>
            <a:off x="831850" y="3533273"/>
            <a:ext cx="10515600" cy="2556300"/>
          </a:xfrm>
          <a:prstGeom prst="rect">
            <a:avLst/>
          </a:prstGeom>
        </p:spPr>
        <p:txBody>
          <a:bodyPr anchorCtr="0" anchor="t" bIns="45700" lIns="91425" spcFirstLastPara="1" rIns="91425" wrap="square" tIns="45700">
            <a:normAutofit/>
          </a:bodyPr>
          <a:lstStyle/>
          <a:p>
            <a:pPr indent="-425450" lvl="0" marL="457200" rtl="0" algn="l">
              <a:lnSpc>
                <a:spcPct val="130000"/>
              </a:lnSpc>
              <a:spcBef>
                <a:spcPts val="0"/>
              </a:spcBef>
              <a:spcAft>
                <a:spcPts val="0"/>
              </a:spcAft>
              <a:buClr>
                <a:schemeClr val="lt1"/>
              </a:buClr>
              <a:buSzPts val="3100"/>
              <a:buChar char="❖"/>
            </a:pPr>
            <a:r>
              <a:rPr b="1" lang="en-US" sz="3100">
                <a:solidFill>
                  <a:schemeClr val="lt1"/>
                </a:solidFill>
              </a:rPr>
              <a:t>A plan that is responsible</a:t>
            </a:r>
            <a:endParaRPr b="1" sz="3100">
              <a:solidFill>
                <a:schemeClr val="lt1"/>
              </a:solidFill>
            </a:endParaRPr>
          </a:p>
          <a:p>
            <a:pPr indent="-425450" lvl="0" marL="457200" rtl="0" algn="l">
              <a:lnSpc>
                <a:spcPct val="130000"/>
              </a:lnSpc>
              <a:spcBef>
                <a:spcPts val="1000"/>
              </a:spcBef>
              <a:spcAft>
                <a:spcPts val="0"/>
              </a:spcAft>
              <a:buClr>
                <a:schemeClr val="lt1"/>
              </a:buClr>
              <a:buSzPts val="3100"/>
              <a:buChar char="❖"/>
            </a:pPr>
            <a:r>
              <a:rPr b="1" lang="en-US" sz="3100">
                <a:solidFill>
                  <a:schemeClr val="lt1"/>
                </a:solidFill>
              </a:rPr>
              <a:t>A plan that is progressive</a:t>
            </a:r>
            <a:endParaRPr b="1" sz="3100">
              <a:solidFill>
                <a:schemeClr val="lt1"/>
              </a:solidFill>
            </a:endParaRPr>
          </a:p>
          <a:p>
            <a:pPr indent="-425450" lvl="0" marL="457200" rtl="0" algn="l">
              <a:lnSpc>
                <a:spcPct val="130000"/>
              </a:lnSpc>
              <a:spcBef>
                <a:spcPts val="1000"/>
              </a:spcBef>
              <a:spcAft>
                <a:spcPts val="1000"/>
              </a:spcAft>
              <a:buClr>
                <a:schemeClr val="lt1"/>
              </a:buClr>
              <a:buSzPts val="3100"/>
              <a:buChar char="❖"/>
            </a:pPr>
            <a:r>
              <a:rPr b="1" lang="en-US" sz="3100">
                <a:solidFill>
                  <a:schemeClr val="lt1"/>
                </a:solidFill>
              </a:rPr>
              <a:t>A plan that is financially appropriate</a:t>
            </a:r>
            <a:endParaRPr sz="32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collage of people sitting on the ground&#10;&#10;Description automatically generated with low confidence" id="333" name="Google Shape;333;g1921031b64a_0_9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34" name="Google Shape;334;g1921031b64a_0_93"/>
          <p:cNvSpPr txBox="1"/>
          <p:nvPr>
            <p:ph type="title"/>
          </p:nvPr>
        </p:nvSpPr>
        <p:spPr>
          <a:xfrm>
            <a:off x="458175" y="111600"/>
            <a:ext cx="8884500" cy="1579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6000"/>
              <a:buFont typeface="Arial"/>
              <a:buNone/>
            </a:pPr>
            <a:r>
              <a:rPr lang="en-US" sz="4022"/>
              <a:t>An Exciting Future for SJSD Students, Staff and our Community</a:t>
            </a:r>
            <a:endParaRPr/>
          </a:p>
        </p:txBody>
      </p:sp>
      <p:sp>
        <p:nvSpPr>
          <p:cNvPr id="335" name="Google Shape;335;g1921031b64a_0_93"/>
          <p:cNvSpPr txBox="1"/>
          <p:nvPr>
            <p:ph idx="1" type="body"/>
          </p:nvPr>
        </p:nvSpPr>
        <p:spPr>
          <a:xfrm>
            <a:off x="838200" y="2549350"/>
            <a:ext cx="7182900" cy="1395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None/>
            </a:pPr>
            <a:r>
              <a:rPr b="1" lang="en-US" sz="4800"/>
              <a:t>THANK YOU! </a:t>
            </a:r>
            <a:endParaRPr b="1" sz="4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00"/>
          <p:cNvSpPr txBox="1"/>
          <p:nvPr>
            <p:ph type="title"/>
          </p:nvPr>
        </p:nvSpPr>
        <p:spPr>
          <a:xfrm>
            <a:off x="831850" y="478750"/>
            <a:ext cx="10515600" cy="2616600"/>
          </a:xfrm>
          <a:prstGeom prst="rect">
            <a:avLst/>
          </a:prstGeom>
          <a:noFill/>
          <a:ln>
            <a:noFill/>
          </a:ln>
        </p:spPr>
        <p:txBody>
          <a:bodyPr anchorCtr="0" anchor="b" bIns="45700" lIns="91425" spcFirstLastPara="1" rIns="91425" wrap="square" tIns="45700">
            <a:normAutofit/>
          </a:bodyPr>
          <a:lstStyle/>
          <a:p>
            <a:pPr indent="0" lvl="0" marL="0" rtl="0" algn="l">
              <a:lnSpc>
                <a:spcPct val="115000"/>
              </a:lnSpc>
              <a:spcBef>
                <a:spcPts val="0"/>
              </a:spcBef>
              <a:spcAft>
                <a:spcPts val="0"/>
              </a:spcAft>
              <a:buClr>
                <a:schemeClr val="lt1"/>
              </a:buClr>
              <a:buSzPts val="6000"/>
              <a:buFont typeface="Arial"/>
              <a:buNone/>
            </a:pPr>
            <a:r>
              <a:rPr b="1" i="1" lang="en-US" sz="5700">
                <a:solidFill>
                  <a:schemeClr val="accent1"/>
                </a:solidFill>
              </a:rPr>
              <a:t>A New Day </a:t>
            </a:r>
            <a:br>
              <a:rPr b="1" i="1" lang="en-US" sz="5700">
                <a:solidFill>
                  <a:schemeClr val="accent1"/>
                </a:solidFill>
              </a:rPr>
            </a:br>
            <a:r>
              <a:rPr lang="en-US" sz="4100"/>
              <a:t>in St. Joseph School District!</a:t>
            </a:r>
            <a:endParaRPr sz="4100"/>
          </a:p>
        </p:txBody>
      </p:sp>
      <p:sp>
        <p:nvSpPr>
          <p:cNvPr id="95" name="Google Shape;95;p100"/>
          <p:cNvSpPr txBox="1"/>
          <p:nvPr/>
        </p:nvSpPr>
        <p:spPr>
          <a:xfrm>
            <a:off x="1001525" y="3503900"/>
            <a:ext cx="9795000" cy="2478000"/>
          </a:xfrm>
          <a:prstGeom prst="rect">
            <a:avLst/>
          </a:prstGeom>
          <a:noFill/>
          <a:ln>
            <a:noFill/>
          </a:ln>
        </p:spPr>
        <p:txBody>
          <a:bodyPr anchorCtr="0" anchor="t" bIns="91425" lIns="91425" spcFirstLastPara="1" rIns="91425" wrap="square" tIns="91425">
            <a:spAutoFit/>
          </a:bodyPr>
          <a:lstStyle/>
          <a:p>
            <a:pPr indent="-737552" lvl="0" marL="881062" rtl="0" algn="l">
              <a:lnSpc>
                <a:spcPct val="150000"/>
              </a:lnSpc>
              <a:spcBef>
                <a:spcPts val="0"/>
              </a:spcBef>
              <a:spcAft>
                <a:spcPts val="0"/>
              </a:spcAft>
              <a:buClr>
                <a:schemeClr val="lt1"/>
              </a:buClr>
              <a:buSzPts val="3000"/>
              <a:buChar char="❖"/>
            </a:pPr>
            <a:r>
              <a:rPr lang="en-US" sz="3000">
                <a:solidFill>
                  <a:schemeClr val="lt1"/>
                </a:solidFill>
              </a:rPr>
              <a:t>Review of the Vision Forward program and process</a:t>
            </a:r>
            <a:endParaRPr sz="3000">
              <a:solidFill>
                <a:schemeClr val="lt1"/>
              </a:solidFill>
            </a:endParaRPr>
          </a:p>
          <a:p>
            <a:pPr indent="-737552" lvl="0" marL="881062" rtl="0" algn="l">
              <a:lnSpc>
                <a:spcPct val="150000"/>
              </a:lnSpc>
              <a:spcBef>
                <a:spcPts val="0"/>
              </a:spcBef>
              <a:spcAft>
                <a:spcPts val="0"/>
              </a:spcAft>
              <a:buClr>
                <a:schemeClr val="lt1"/>
              </a:buClr>
              <a:buSzPts val="3000"/>
              <a:buChar char="❖"/>
            </a:pPr>
            <a:r>
              <a:rPr lang="en-US" sz="3000">
                <a:solidFill>
                  <a:schemeClr val="lt1"/>
                </a:solidFill>
              </a:rPr>
              <a:t>What We Learned</a:t>
            </a:r>
            <a:endParaRPr sz="3000">
              <a:solidFill>
                <a:schemeClr val="lt1"/>
              </a:solidFill>
            </a:endParaRPr>
          </a:p>
          <a:p>
            <a:pPr indent="-737552" lvl="0" marL="881062" rtl="0" algn="l">
              <a:lnSpc>
                <a:spcPct val="150000"/>
              </a:lnSpc>
              <a:spcBef>
                <a:spcPts val="0"/>
              </a:spcBef>
              <a:spcAft>
                <a:spcPts val="0"/>
              </a:spcAft>
              <a:buClr>
                <a:schemeClr val="lt1"/>
              </a:buClr>
              <a:buSzPts val="3000"/>
              <a:buChar char="❖"/>
            </a:pPr>
            <a:r>
              <a:rPr lang="en-US" sz="3000">
                <a:solidFill>
                  <a:schemeClr val="lt1"/>
                </a:solidFill>
              </a:rPr>
              <a:t>Recommendations </a:t>
            </a:r>
            <a:endParaRPr sz="3000">
              <a:solidFill>
                <a:schemeClr val="lt1"/>
              </a:solidFill>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5"/>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b="0" i="0" lang="en-US" sz="4000" u="none">
                <a:solidFill>
                  <a:schemeClr val="lt1"/>
                </a:solidFill>
                <a:latin typeface="Arial"/>
                <a:ea typeface="Arial"/>
                <a:cs typeface="Arial"/>
                <a:sym typeface="Arial"/>
              </a:rPr>
              <a:t>Community Engagement Team Co-Chairs</a:t>
            </a:r>
            <a:endParaRPr/>
          </a:p>
        </p:txBody>
      </p:sp>
      <p:pic>
        <p:nvPicPr>
          <p:cNvPr descr="A person wearing glasses&#10;&#10;Description automatically generated with medium confidence" id="102" name="Google Shape;102;p5"/>
          <p:cNvPicPr preferRelativeResize="0"/>
          <p:nvPr>
            <p:ph idx="1" type="body"/>
          </p:nvPr>
        </p:nvPicPr>
        <p:blipFill rotWithShape="1">
          <a:blip r:embed="rId3">
            <a:alphaModFix/>
          </a:blip>
          <a:srcRect b="0" l="0" r="0" t="0"/>
          <a:stretch/>
        </p:blipFill>
        <p:spPr>
          <a:xfrm>
            <a:off x="568325" y="2132012"/>
            <a:ext cx="2433637" cy="3652837"/>
          </a:xfrm>
          <a:prstGeom prst="rect">
            <a:avLst/>
          </a:prstGeom>
          <a:noFill/>
          <a:ln>
            <a:noFill/>
          </a:ln>
        </p:spPr>
      </p:pic>
      <p:pic>
        <p:nvPicPr>
          <p:cNvPr descr="A person smiling for the camera&#10;&#10;Description automatically generated with medium confidence" id="103" name="Google Shape;103;p5"/>
          <p:cNvPicPr preferRelativeResize="0"/>
          <p:nvPr/>
        </p:nvPicPr>
        <p:blipFill rotWithShape="1">
          <a:blip r:embed="rId4">
            <a:alphaModFix/>
          </a:blip>
          <a:srcRect b="0" l="0" r="0" t="0"/>
          <a:stretch/>
        </p:blipFill>
        <p:spPr>
          <a:xfrm>
            <a:off x="3465512" y="2138362"/>
            <a:ext cx="2433637" cy="3651250"/>
          </a:xfrm>
          <a:prstGeom prst="rect">
            <a:avLst/>
          </a:prstGeom>
          <a:noFill/>
          <a:ln>
            <a:noFill/>
          </a:ln>
        </p:spPr>
      </p:pic>
      <p:pic>
        <p:nvPicPr>
          <p:cNvPr descr="A picture containing person, indoor, wall, person&#10;&#10;Description automatically generated" id="104" name="Google Shape;104;p5"/>
          <p:cNvPicPr preferRelativeResize="0"/>
          <p:nvPr/>
        </p:nvPicPr>
        <p:blipFill rotWithShape="1">
          <a:blip r:embed="rId5">
            <a:alphaModFix/>
          </a:blip>
          <a:srcRect b="0" l="0" r="0" t="0"/>
          <a:stretch/>
        </p:blipFill>
        <p:spPr>
          <a:xfrm>
            <a:off x="6362700" y="2138362"/>
            <a:ext cx="2433637" cy="3651250"/>
          </a:xfrm>
          <a:prstGeom prst="rect">
            <a:avLst/>
          </a:prstGeom>
          <a:noFill/>
          <a:ln>
            <a:noFill/>
          </a:ln>
        </p:spPr>
      </p:pic>
      <p:pic>
        <p:nvPicPr>
          <p:cNvPr descr="A person wearing glasses&#10;&#10;Description automatically generated with low confidence" id="105" name="Google Shape;105;p5"/>
          <p:cNvPicPr preferRelativeResize="0"/>
          <p:nvPr/>
        </p:nvPicPr>
        <p:blipFill rotWithShape="1">
          <a:blip r:embed="rId6">
            <a:alphaModFix/>
          </a:blip>
          <a:srcRect b="0" l="0" r="0" t="0"/>
          <a:stretch/>
        </p:blipFill>
        <p:spPr>
          <a:xfrm>
            <a:off x="9258300" y="2138362"/>
            <a:ext cx="2435225" cy="3651250"/>
          </a:xfrm>
          <a:prstGeom prst="rect">
            <a:avLst/>
          </a:prstGeom>
          <a:noFill/>
          <a:ln>
            <a:noFill/>
          </a:ln>
        </p:spPr>
      </p:pic>
      <p:sp>
        <p:nvSpPr>
          <p:cNvPr id="106" name="Google Shape;106;p5"/>
          <p:cNvSpPr txBox="1"/>
          <p:nvPr/>
        </p:nvSpPr>
        <p:spPr>
          <a:xfrm>
            <a:off x="568325" y="5876925"/>
            <a:ext cx="2378075" cy="369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Linda Bahrke</a:t>
            </a:r>
            <a:endParaRPr b="0" i="0" sz="1800" u="none" cap="none" strike="noStrike">
              <a:solidFill>
                <a:schemeClr val="dk1"/>
              </a:solidFill>
              <a:latin typeface="Arial"/>
              <a:ea typeface="Arial"/>
              <a:cs typeface="Arial"/>
              <a:sym typeface="Arial"/>
            </a:endParaRPr>
          </a:p>
        </p:txBody>
      </p:sp>
      <p:sp>
        <p:nvSpPr>
          <p:cNvPr id="107" name="Google Shape;107;p5"/>
          <p:cNvSpPr txBox="1"/>
          <p:nvPr/>
        </p:nvSpPr>
        <p:spPr>
          <a:xfrm>
            <a:off x="6362700" y="5881687"/>
            <a:ext cx="2378075" cy="36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Bob Miller</a:t>
            </a:r>
            <a:endParaRPr b="0" i="0" sz="1800" u="none" cap="none" strike="noStrike">
              <a:solidFill>
                <a:schemeClr val="dk1"/>
              </a:solidFill>
              <a:latin typeface="Arial"/>
              <a:ea typeface="Arial"/>
              <a:cs typeface="Arial"/>
              <a:sym typeface="Arial"/>
            </a:endParaRPr>
          </a:p>
        </p:txBody>
      </p:sp>
      <p:sp>
        <p:nvSpPr>
          <p:cNvPr id="108" name="Google Shape;108;p5"/>
          <p:cNvSpPr txBox="1"/>
          <p:nvPr/>
        </p:nvSpPr>
        <p:spPr>
          <a:xfrm>
            <a:off x="3465512" y="5876925"/>
            <a:ext cx="2378075" cy="369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David Hinde</a:t>
            </a:r>
            <a:endParaRPr b="0" i="0" sz="1800" u="none" cap="none" strike="noStrike">
              <a:solidFill>
                <a:schemeClr val="dk1"/>
              </a:solidFill>
              <a:latin typeface="Arial"/>
              <a:ea typeface="Arial"/>
              <a:cs typeface="Arial"/>
              <a:sym typeface="Arial"/>
            </a:endParaRPr>
          </a:p>
        </p:txBody>
      </p:sp>
      <p:sp>
        <p:nvSpPr>
          <p:cNvPr id="109" name="Google Shape;109;p5"/>
          <p:cNvSpPr txBox="1"/>
          <p:nvPr/>
        </p:nvSpPr>
        <p:spPr>
          <a:xfrm>
            <a:off x="9258300" y="5881687"/>
            <a:ext cx="2379662" cy="36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Teresa Simmons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169a793397f_0_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b="0" i="0" lang="en-US" sz="4000" u="none">
                <a:solidFill>
                  <a:schemeClr val="lt1"/>
                </a:solidFill>
                <a:latin typeface="Arial"/>
                <a:ea typeface="Arial"/>
                <a:cs typeface="Arial"/>
                <a:sym typeface="Arial"/>
              </a:rPr>
              <a:t>Community Engagement Team Members</a:t>
            </a:r>
            <a:endParaRPr/>
          </a:p>
        </p:txBody>
      </p:sp>
      <p:sp>
        <p:nvSpPr>
          <p:cNvPr id="116" name="Google Shape;116;g169a793397f_0_92"/>
          <p:cNvSpPr txBox="1"/>
          <p:nvPr>
            <p:ph idx="1" type="body"/>
          </p:nvPr>
        </p:nvSpPr>
        <p:spPr>
          <a:xfrm>
            <a:off x="838200" y="2082800"/>
            <a:ext cx="34908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Community Members </a:t>
            </a:r>
            <a:endParaRPr/>
          </a:p>
          <a:p>
            <a:pPr indent="0" lvl="0" marL="0" marR="0" rtl="0" algn="l">
              <a:lnSpc>
                <a:spcPct val="90000"/>
              </a:lnSpc>
              <a:spcBef>
                <a:spcPts val="220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Reid Barnett</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Colette Cox</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Don Crabtree</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Chad Crooks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Courtney Cruz</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Jenny Goss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Chad Higdon</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Steve Hofferber</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Rebecca Lobina</a:t>
            </a:r>
            <a:endParaRPr/>
          </a:p>
        </p:txBody>
      </p:sp>
      <p:sp>
        <p:nvSpPr>
          <p:cNvPr id="117" name="Google Shape;117;g169a793397f_0_92"/>
          <p:cNvSpPr txBox="1"/>
          <p:nvPr>
            <p:ph idx="2" type="body"/>
          </p:nvPr>
        </p:nvSpPr>
        <p:spPr>
          <a:xfrm>
            <a:off x="4530725" y="2689225"/>
            <a:ext cx="278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Jacob McMillian</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Mia Murry</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Mackenzie Norton</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Annie Roseberry</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Dennis Rosonke</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Joanne Snapp</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Brenda Steidel</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Alex Tomes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Lynnea Wootten</a:t>
            </a:r>
            <a:br>
              <a:rPr b="0" i="0" lang="en-US" sz="2400" u="none" cap="none" strike="noStrike">
                <a:solidFill>
                  <a:schemeClr val="dk1"/>
                </a:solidFill>
                <a:latin typeface="Arial"/>
                <a:ea typeface="Arial"/>
                <a:cs typeface="Arial"/>
                <a:sym typeface="Arial"/>
              </a:rPr>
            </a:br>
            <a:br>
              <a:rPr b="1" i="0" lang="en-US" sz="2400" u="none" cap="none" strike="noStrike">
                <a:solidFill>
                  <a:schemeClr val="dk1"/>
                </a:solidFill>
                <a:latin typeface="Arial"/>
                <a:ea typeface="Arial"/>
                <a:cs typeface="Arial"/>
                <a:sym typeface="Arial"/>
              </a:rPr>
            </a:br>
            <a:endParaRPr/>
          </a:p>
        </p:txBody>
      </p:sp>
      <p:sp>
        <p:nvSpPr>
          <p:cNvPr id="118" name="Google Shape;118;g169a793397f_0_92"/>
          <p:cNvSpPr txBox="1"/>
          <p:nvPr/>
        </p:nvSpPr>
        <p:spPr>
          <a:xfrm>
            <a:off x="7994650" y="2082800"/>
            <a:ext cx="37053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District Representatives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Dr. Gabe Edgar</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1" lang="en-US" sz="2400" u="none" cap="none" strike="noStrike">
                <a:solidFill>
                  <a:schemeClr val="dk1"/>
                </a:solidFill>
                <a:latin typeface="Arial"/>
                <a:ea typeface="Arial"/>
                <a:cs typeface="Arial"/>
                <a:sym typeface="Arial"/>
              </a:rPr>
              <a:t>Superintendent</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Eileen Houston-Stewart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1" lang="en-US" sz="2400" u="none" cap="none" strike="noStrike">
                <a:solidFill>
                  <a:schemeClr val="dk1"/>
                </a:solidFill>
                <a:latin typeface="Arial"/>
                <a:ea typeface="Arial"/>
                <a:cs typeface="Arial"/>
                <a:sym typeface="Arial"/>
              </a:rPr>
              <a:t>Communications Director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School Board Members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LaTonya Williams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Rick Gilmore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169a793397f_0_19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4000"/>
              <a:t>Thank You to Our Vision Forward Partners</a:t>
            </a:r>
            <a:endParaRPr/>
          </a:p>
        </p:txBody>
      </p:sp>
      <p:sp>
        <p:nvSpPr>
          <p:cNvPr id="125" name="Google Shape;125;g169a793397f_0_199"/>
          <p:cNvSpPr txBox="1"/>
          <p:nvPr>
            <p:ph idx="1" type="body"/>
          </p:nvPr>
        </p:nvSpPr>
        <p:spPr>
          <a:xfrm>
            <a:off x="838200" y="2600625"/>
            <a:ext cx="10835700" cy="1828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2200"/>
              </a:spcBef>
              <a:spcAft>
                <a:spcPts val="0"/>
              </a:spcAft>
              <a:buClr>
                <a:schemeClr val="dk1"/>
              </a:buClr>
              <a:buSzPts val="2400"/>
              <a:buFont typeface="Arial"/>
              <a:buNone/>
            </a:pPr>
            <a:r>
              <a:rPr b="1" lang="en-US" sz="3300"/>
              <a:t>St. Joseph Chamber of Commerce</a:t>
            </a:r>
            <a:endParaRPr b="1" sz="3300"/>
          </a:p>
          <a:p>
            <a:pPr indent="0" lvl="0" marL="0" marR="0" rtl="0" algn="ctr">
              <a:lnSpc>
                <a:spcPct val="90000"/>
              </a:lnSpc>
              <a:spcBef>
                <a:spcPts val="2200"/>
              </a:spcBef>
              <a:spcAft>
                <a:spcPts val="0"/>
              </a:spcAft>
              <a:buClr>
                <a:schemeClr val="dk1"/>
              </a:buClr>
              <a:buSzPts val="2400"/>
              <a:buFont typeface="Arial"/>
              <a:buNone/>
            </a:pPr>
            <a:r>
              <a:rPr b="1" lang="en-US" sz="3300"/>
              <a:t>Word of Life Church</a:t>
            </a:r>
            <a:endParaRPr b="1" sz="3300"/>
          </a:p>
          <a:p>
            <a:pPr indent="0" lvl="0" marL="0" marR="0" rtl="0" algn="ctr">
              <a:lnSpc>
                <a:spcPct val="90000"/>
              </a:lnSpc>
              <a:spcBef>
                <a:spcPts val="2200"/>
              </a:spcBef>
              <a:spcAft>
                <a:spcPts val="0"/>
              </a:spcAft>
              <a:buClr>
                <a:schemeClr val="dk1"/>
              </a:buClr>
              <a:buSzPts val="2400"/>
              <a:buFont typeface="Arial"/>
              <a:buNone/>
            </a:pPr>
            <a:r>
              <a:rPr b="1" lang="en-US" sz="3300"/>
              <a:t>Mosaic Life Care</a:t>
            </a:r>
            <a:endParaRPr b="1" sz="3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169a793397f_0_11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US"/>
              <a:t>Vision Forward</a:t>
            </a:r>
            <a:endParaRPr/>
          </a:p>
          <a:p>
            <a:pPr indent="0" lvl="0" marL="0" rtl="0" algn="l">
              <a:lnSpc>
                <a:spcPct val="90000"/>
              </a:lnSpc>
              <a:spcBef>
                <a:spcPts val="0"/>
              </a:spcBef>
              <a:spcAft>
                <a:spcPts val="0"/>
              </a:spcAft>
              <a:buClr>
                <a:schemeClr val="lt1"/>
              </a:buClr>
              <a:buSzPts val="6000"/>
              <a:buFont typeface="Arial"/>
              <a:buNone/>
            </a:pPr>
            <a:r>
              <a:rPr lang="en-US"/>
              <a:t>Our Action Plan for Success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7"/>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3600"/>
              <a:t>Vision</a:t>
            </a:r>
            <a:r>
              <a:rPr lang="en-US" sz="3600">
                <a:solidFill>
                  <a:schemeClr val="lt1"/>
                </a:solidFill>
                <a:latin typeface="Arial"/>
                <a:ea typeface="Arial"/>
                <a:cs typeface="Arial"/>
                <a:sym typeface="Arial"/>
              </a:rPr>
              <a:t> Forward Is a Partnership</a:t>
            </a:r>
            <a:endParaRPr sz="3600"/>
          </a:p>
        </p:txBody>
      </p:sp>
      <p:sp>
        <p:nvSpPr>
          <p:cNvPr id="137" name="Google Shape;137;p7"/>
          <p:cNvSpPr txBox="1"/>
          <p:nvPr>
            <p:ph idx="1" type="body"/>
          </p:nvPr>
        </p:nvSpPr>
        <p:spPr>
          <a:xfrm>
            <a:off x="838200" y="2106605"/>
            <a:ext cx="10759200" cy="28071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2800"/>
              <a:buFont typeface="Arial"/>
              <a:buNone/>
            </a:pPr>
            <a:r>
              <a:rPr b="1" lang="en-US"/>
              <a:t>All of Us Working Together</a:t>
            </a:r>
            <a:endParaRPr sz="2400"/>
          </a:p>
          <a:p>
            <a:pPr indent="0" lvl="1" marL="457200" rtl="0" algn="l">
              <a:lnSpc>
                <a:spcPct val="107000"/>
              </a:lnSpc>
              <a:spcBef>
                <a:spcPts val="0"/>
              </a:spcBef>
              <a:spcAft>
                <a:spcPts val="0"/>
              </a:spcAft>
              <a:buClr>
                <a:schemeClr val="dk1"/>
              </a:buClr>
              <a:buSzPts val="2400"/>
              <a:buNone/>
            </a:pPr>
            <a:r>
              <a:t/>
            </a:r>
            <a:endParaRPr/>
          </a:p>
          <a:p>
            <a:pPr indent="0" lvl="1" marL="457200" rtl="0" algn="l">
              <a:lnSpc>
                <a:spcPct val="107000"/>
              </a:lnSpc>
              <a:spcBef>
                <a:spcPts val="0"/>
              </a:spcBef>
              <a:spcAft>
                <a:spcPts val="0"/>
              </a:spcAft>
              <a:buClr>
                <a:schemeClr val="dk1"/>
              </a:buClr>
              <a:buSzPts val="2400"/>
              <a:buNone/>
            </a:pPr>
            <a:r>
              <a:rPr lang="en-US">
                <a:solidFill>
                  <a:schemeClr val="dk1"/>
                </a:solidFill>
              </a:rPr>
              <a:t>Vision Forward </a:t>
            </a:r>
            <a:r>
              <a:rPr lang="en-US"/>
              <a:t>was</a:t>
            </a:r>
            <a:r>
              <a:rPr lang="en-US">
                <a:solidFill>
                  <a:schemeClr val="dk1"/>
                </a:solidFill>
              </a:rPr>
              <a:t> the result of a sincere desire to improve the educational opportunities for our children. </a:t>
            </a:r>
            <a:r>
              <a:rPr lang="en-US"/>
              <a:t>Over the past year, r</a:t>
            </a:r>
            <a:r>
              <a:rPr lang="en-US"/>
              <a:t>esidents, business and community leaders, parents and educators </a:t>
            </a:r>
            <a:r>
              <a:rPr lang="en-US">
                <a:solidFill>
                  <a:schemeClr val="dk1"/>
                </a:solidFill>
              </a:rPr>
              <a:t>reviewed</a:t>
            </a:r>
            <a:r>
              <a:rPr b="0" i="0" lang="en-US" sz="2400" u="none">
                <a:solidFill>
                  <a:schemeClr val="dk1"/>
                </a:solidFill>
                <a:latin typeface="Arial"/>
                <a:ea typeface="Arial"/>
                <a:cs typeface="Arial"/>
                <a:sym typeface="Arial"/>
              </a:rPr>
              <a:t> information that reflects the community’s priorities to improve SJS</a:t>
            </a:r>
            <a:r>
              <a:rPr lang="en-US"/>
              <a:t>D. </a:t>
            </a:r>
            <a:endParaRPr/>
          </a:p>
          <a:p>
            <a:pPr indent="0" lvl="1" marL="457200" rtl="0" algn="l">
              <a:lnSpc>
                <a:spcPct val="107000"/>
              </a:lnSpc>
              <a:spcBef>
                <a:spcPts val="0"/>
              </a:spcBef>
              <a:spcAft>
                <a:spcPts val="0"/>
              </a:spcAft>
              <a:buClr>
                <a:schemeClr val="dk1"/>
              </a:buClr>
              <a:buSzPts val="2400"/>
              <a:buNone/>
            </a:pPr>
            <a:r>
              <a:t/>
            </a:r>
            <a:endParaRPr/>
          </a:p>
          <a:p>
            <a:pPr indent="0" lvl="1" marL="0" rtl="0" algn="l">
              <a:lnSpc>
                <a:spcPct val="107000"/>
              </a:lnSpc>
              <a:spcBef>
                <a:spcPts val="0"/>
              </a:spcBef>
              <a:spcAft>
                <a:spcPts val="0"/>
              </a:spcAft>
              <a:buClr>
                <a:schemeClr val="dk1"/>
              </a:buClr>
              <a:buSzPts val="2400"/>
              <a:buNone/>
            </a:pPr>
            <a:r>
              <a:t/>
            </a:r>
            <a:endParaRPr>
              <a:solidFill>
                <a:schemeClr val="dk1"/>
              </a:solidFill>
            </a:endParaRPr>
          </a:p>
          <a:p>
            <a:pPr indent="0" lvl="1" marL="457200" rtl="0" algn="ctr">
              <a:lnSpc>
                <a:spcPct val="107000"/>
              </a:lnSpc>
              <a:spcBef>
                <a:spcPts val="0"/>
              </a:spcBef>
              <a:spcAft>
                <a:spcPts val="0"/>
              </a:spcAft>
              <a:buClr>
                <a:schemeClr val="dk1"/>
              </a:buClr>
              <a:buSzPts val="2400"/>
              <a:buNone/>
            </a:pPr>
            <a:r>
              <a:t/>
            </a:r>
            <a:endParaRPr b="1" sz="3200">
              <a:solidFill>
                <a:srgbClr val="006670"/>
              </a:solidFill>
            </a:endParaRPr>
          </a:p>
          <a:p>
            <a:pPr indent="0" lvl="1" marL="457200" rtl="0" algn="ctr">
              <a:lnSpc>
                <a:spcPct val="107000"/>
              </a:lnSpc>
              <a:spcBef>
                <a:spcPts val="0"/>
              </a:spcBef>
              <a:spcAft>
                <a:spcPts val="0"/>
              </a:spcAft>
              <a:buClr>
                <a:schemeClr val="dk1"/>
              </a:buClr>
              <a:buSzPts val="2400"/>
              <a:buNone/>
            </a:pPr>
            <a:r>
              <a:t/>
            </a:r>
            <a:endParaRPr b="1" sz="3200">
              <a:solidFill>
                <a:srgbClr val="006670"/>
              </a:solidFill>
            </a:endParaRPr>
          </a:p>
          <a:p>
            <a:pPr indent="0" lvl="1" marL="457200" rtl="0" algn="l">
              <a:lnSpc>
                <a:spcPct val="107000"/>
              </a:lnSpc>
              <a:spcBef>
                <a:spcPts val="0"/>
              </a:spcBef>
              <a:spcAft>
                <a:spcPts val="0"/>
              </a:spcAft>
              <a:buClr>
                <a:schemeClr val="dk1"/>
              </a:buClr>
              <a:buSzPts val="2400"/>
              <a:buNone/>
            </a:pPr>
            <a:r>
              <a:t/>
            </a:r>
            <a:endParaRPr>
              <a:solidFill>
                <a:schemeClr val="dk1"/>
              </a:solidFill>
            </a:endParaRPr>
          </a:p>
          <a:p>
            <a:pPr indent="0" lvl="1" marL="457200" marR="0" rtl="0" algn="l">
              <a:lnSpc>
                <a:spcPct val="107000"/>
              </a:lnSpc>
              <a:spcBef>
                <a:spcPts val="0"/>
              </a:spcBef>
              <a:spcAft>
                <a:spcPts val="0"/>
              </a:spcAft>
              <a:buClr>
                <a:schemeClr val="dk1"/>
              </a:buClr>
              <a:buSzPts val="2400"/>
              <a:buNone/>
            </a:pPr>
            <a:r>
              <a:t/>
            </a:r>
            <a:endParaRPr b="0" i="0" sz="1800" u="none" strike="noStrike">
              <a:solidFill>
                <a:srgbClr val="000000"/>
              </a:solidFill>
              <a:latin typeface="Open Sans"/>
              <a:ea typeface="Open Sans"/>
              <a:cs typeface="Open Sans"/>
              <a:sym typeface="Open Sans"/>
            </a:endParaRPr>
          </a:p>
          <a:p>
            <a:pPr indent="-76200" lvl="1" marL="685800" marR="0" rtl="0" algn="l">
              <a:lnSpc>
                <a:spcPct val="107000"/>
              </a:lnSpc>
              <a:spcBef>
                <a:spcPts val="0"/>
              </a:spcBef>
              <a:spcAft>
                <a:spcPts val="0"/>
              </a:spcAft>
              <a:buClr>
                <a:schemeClr val="dk1"/>
              </a:buClr>
              <a:buSzPts val="2400"/>
              <a:buFont typeface="Arial"/>
              <a:buNone/>
            </a:pPr>
            <a:r>
              <a:t/>
            </a:r>
            <a:endParaRPr/>
          </a:p>
          <a:p>
            <a:pPr indent="0" lvl="0" marL="0" marR="0" rtl="0" algn="l">
              <a:lnSpc>
                <a:spcPct val="107000"/>
              </a:lnSpc>
              <a:spcBef>
                <a:spcPts val="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008896"/>
      </a:dk2>
      <a:lt2>
        <a:srgbClr val="DBDBD3"/>
      </a:lt2>
      <a:accent1>
        <a:srgbClr val="F7941D"/>
      </a:accent1>
      <a:accent2>
        <a:srgbClr val="B74D9C"/>
      </a:accent2>
      <a:accent3>
        <a:srgbClr val="F067A6"/>
      </a:accent3>
      <a:accent4>
        <a:srgbClr val="80A04C"/>
      </a:accent4>
      <a:accent5>
        <a:srgbClr val="5B9BD5"/>
      </a:accent5>
      <a:accent6>
        <a:srgbClr val="70AD47"/>
      </a:accent6>
      <a:hlink>
        <a:srgbClr val="008795"/>
      </a:hlink>
      <a:folHlink>
        <a:srgbClr val="B64C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2022-01-06T14:19:40Z</dcterms:created>
  <dc:creator>ELIZABETH ARWAY</dc:creator>
</cp:coreProperties>
</file>