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301" r:id="rId2"/>
    <p:sldId id="298" r:id="rId3"/>
    <p:sldId id="275" r:id="rId4"/>
    <p:sldId id="256" r:id="rId5"/>
    <p:sldId id="263" r:id="rId6"/>
    <p:sldId id="264" r:id="rId7"/>
    <p:sldId id="302" r:id="rId8"/>
    <p:sldId id="265" r:id="rId9"/>
    <p:sldId id="267" r:id="rId10"/>
    <p:sldId id="269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2276" autoAdjust="0"/>
  </p:normalViewPr>
  <p:slideViewPr>
    <p:cSldViewPr snapToGrid="0">
      <p:cViewPr varScale="1">
        <p:scale>
          <a:sx n="80" d="100"/>
          <a:sy n="80" d="100"/>
        </p:scale>
        <p:origin x="179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ysClr val="windowText" lastClr="000000"/>
                </a:solidFill>
              </a:rPr>
              <a:t>Pedalcyclist Invovled Crashes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lt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Sheet1!$J$37:$K$37</c:f>
              <c:strCache>
                <c:ptCount val="2"/>
                <c:pt idx="0">
                  <c:v>Pedalcyclist Crashes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Sheet1!$L$36:$V$36</c:f>
              <c:strCach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strCache>
            </c:strRef>
          </c:cat>
          <c:val>
            <c:numRef>
              <c:f>Sheet1!$L$37:$V$37</c:f>
              <c:numCache>
                <c:formatCode>General</c:formatCode>
                <c:ptCount val="6"/>
                <c:pt idx="0">
                  <c:v>0</c:v>
                </c:pt>
                <c:pt idx="1">
                  <c:v>1</c:v>
                </c:pt>
                <c:pt idx="2">
                  <c:v>1</c:v>
                </c:pt>
                <c:pt idx="3">
                  <c:v>3</c:v>
                </c:pt>
                <c:pt idx="4">
                  <c:v>5</c:v>
                </c:pt>
                <c:pt idx="5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062-4C45-85EB-6D0F4AB00F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813671695"/>
        <c:axId val="813679855"/>
      </c:barChart>
      <c:catAx>
        <c:axId val="8136716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13679855"/>
        <c:crosses val="autoZero"/>
        <c:auto val="1"/>
        <c:lblAlgn val="ctr"/>
        <c:lblOffset val="100"/>
        <c:noMultiLvlLbl val="0"/>
      </c:catAx>
      <c:valAx>
        <c:axId val="813679855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813671695"/>
        <c:crosses val="autoZero"/>
        <c:crossBetween val="between"/>
      </c:valAx>
      <c:spPr>
        <a:solidFill>
          <a:schemeClr val="tx1">
            <a:lumMod val="95000"/>
          </a:schemeClr>
        </a:solidFill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rgbClr val="FFC000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chemeClr val="lt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5B4ACE-1FF6-4F68-82C8-ADDBA9C77845}" type="datetimeFigureOut">
              <a:rPr lang="en-US" smtClean="0"/>
              <a:t>5/4/2026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88A735-8E49-4B7A-9CFE-097A74DD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647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88A735-8E49-4B7A-9CFE-097A74DD5FC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8592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we are focusing on e-bikes and similar devices this spring and summer.</a:t>
            </a:r>
          </a:p>
          <a:p>
            <a:r>
              <a:rPr lang="en-US" dirty="0"/>
              <a:t>Injuries are on the rise nationally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88A735-8E49-4B7A-9CFE-097A74DD5FC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9888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We’ve seen an increase is bicycle crashes and injuries locally.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88A735-8E49-4B7A-9CFE-097A74DD5FC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8206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88A735-8E49-4B7A-9CFE-097A74DD5FC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732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916BE-C7E3-4D1D-8C50-2DE2844BCE27}" type="datetimeFigureOut">
              <a:rPr lang="en-US" smtClean="0"/>
              <a:t>5/4/2026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032F4-C2B1-458D-AE5E-9BA8A3831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19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916BE-C7E3-4D1D-8C50-2DE2844BCE27}" type="datetimeFigureOut">
              <a:rPr lang="en-US" smtClean="0"/>
              <a:t>5/4/2026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032F4-C2B1-458D-AE5E-9BA8A3831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0350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916BE-C7E3-4D1D-8C50-2DE2844BCE27}" type="datetimeFigureOut">
              <a:rPr lang="en-US" smtClean="0"/>
              <a:t>5/4/2026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032F4-C2B1-458D-AE5E-9BA8A3831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115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916BE-C7E3-4D1D-8C50-2DE2844BCE27}" type="datetimeFigureOut">
              <a:rPr lang="en-US" smtClean="0"/>
              <a:t>5/4/2026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032F4-C2B1-458D-AE5E-9BA8A3831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502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shade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shade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shade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916BE-C7E3-4D1D-8C50-2DE2844BCE27}" type="datetimeFigureOut">
              <a:rPr lang="en-US" smtClean="0"/>
              <a:t>5/4/2026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032F4-C2B1-458D-AE5E-9BA8A3831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542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916BE-C7E3-4D1D-8C50-2DE2844BCE27}" type="datetimeFigureOut">
              <a:rPr lang="en-US" smtClean="0"/>
              <a:t>5/4/2026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032F4-C2B1-458D-AE5E-9BA8A3831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502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916BE-C7E3-4D1D-8C50-2DE2844BCE27}" type="datetimeFigureOut">
              <a:rPr lang="en-US" smtClean="0"/>
              <a:t>5/4/2026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032F4-C2B1-458D-AE5E-9BA8A3831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6150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916BE-C7E3-4D1D-8C50-2DE2844BCE27}" type="datetimeFigureOut">
              <a:rPr lang="en-US" smtClean="0"/>
              <a:t>5/4/2026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032F4-C2B1-458D-AE5E-9BA8A3831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656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916BE-C7E3-4D1D-8C50-2DE2844BCE27}" type="datetimeFigureOut">
              <a:rPr lang="en-US" smtClean="0"/>
              <a:t>5/4/2026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032F4-C2B1-458D-AE5E-9BA8A3831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592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916BE-C7E3-4D1D-8C50-2DE2844BCE27}" type="datetimeFigureOut">
              <a:rPr lang="en-US" smtClean="0"/>
              <a:t>5/4/2026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032F4-C2B1-458D-AE5E-9BA8A3831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09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916BE-C7E3-4D1D-8C50-2DE2844BCE27}" type="datetimeFigureOut">
              <a:rPr lang="en-US" smtClean="0"/>
              <a:t>5/4/2026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032F4-C2B1-458D-AE5E-9BA8A3831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822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569916BE-C7E3-4D1D-8C50-2DE2844BCE27}" type="datetimeFigureOut">
              <a:rPr lang="en-US" smtClean="0"/>
              <a:t>5/4/2026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B8E032F4-C2B1-458D-AE5E-9BA8A3831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8723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jamanetwork.com/journals/jamanetworkopen/fullarticle/2821387" TargetMode="External"/><Relationship Id="rId4" Type="http://schemas.openxmlformats.org/officeDocument/2006/relationships/hyperlink" Target="https://jamanetwork.com/journals/jamasurgery/fullarticle/2815376?guestAccessKey=ada36dc4-71ad-4587-956b-197fbe67b06b&amp;utm_source=For_The_Media&amp;utm_medium=referral&amp;utm_campaign=ftm_links&amp;utm_content=tfl&amp;utm_term=022124#google_vignette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hyperlink" Target="file:///\\Fs2\home\rremmers\Documents\Bicycles%20and%20Scooter%20Material\Codington%20county%20Ped%20and%20Bike%20Crash%20Data.xlsx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sdlegislature.gov/Statutes/32-20B-9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dlegislature.gov/Statutes/32-20B-9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sdlegislature.gov/Statutes/32-20B-12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sdlegislature.gov/Statutes/32-20B-13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sdlegislature.gov/Statutes/32-20B-15" TargetMode="External"/><Relationship Id="rId4" Type="http://schemas.openxmlformats.org/officeDocument/2006/relationships/hyperlink" Target="https://sdlegislature.gov/Statutes/32-20B-14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atertownsd.us/DocumentCenter/View/774/City-of-Watertown-Ordinance-Book-Master-updated-to-81125?bidId=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325A8D8-A274-FFCF-F13B-ED2C566A1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1375" y="0"/>
            <a:ext cx="9520625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9655F7B-72D6-09B2-FB3B-7022E21FAE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10668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AB7ADD2-7C61-D9AD-660D-5AA78A334752}"/>
              </a:ext>
            </a:extLst>
          </p:cNvPr>
          <p:cNvSpPr/>
          <p:nvPr/>
        </p:nvSpPr>
        <p:spPr>
          <a:xfrm rot="5400000" flipV="1">
            <a:off x="10772853" y="3412553"/>
            <a:ext cx="5144881" cy="3428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accent4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E649F5-F1EE-DDDF-2F5A-C4357A5CE18F}"/>
              </a:ext>
            </a:extLst>
          </p:cNvPr>
          <p:cNvSpPr txBox="1"/>
          <p:nvPr/>
        </p:nvSpPr>
        <p:spPr>
          <a:xfrm>
            <a:off x="3026124" y="179457"/>
            <a:ext cx="8811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 Black" panose="020B0A04020102020204" pitchFamily="34" charset="0"/>
              </a:rPr>
              <a:t>Watertown Police Department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499B6C-6404-28C6-FCAD-B460F94359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709" y="48072"/>
            <a:ext cx="795958" cy="9706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8B42B5B-BCDE-FF9F-E958-38E5816EBD3A}"/>
              </a:ext>
            </a:extLst>
          </p:cNvPr>
          <p:cNvSpPr txBox="1"/>
          <p:nvPr/>
        </p:nvSpPr>
        <p:spPr>
          <a:xfrm rot="16200000">
            <a:off x="-1431788" y="3175619"/>
            <a:ext cx="56989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latin typeface="Arial Black" panose="020B0A04020102020204" pitchFamily="34" charset="0"/>
              </a:rPr>
              <a:t>E-BIKES</a:t>
            </a:r>
          </a:p>
        </p:txBody>
      </p:sp>
    </p:spTree>
    <p:extLst>
      <p:ext uri="{BB962C8B-B14F-4D97-AF65-F5344CB8AC3E}">
        <p14:creationId xmlns:p14="http://schemas.microsoft.com/office/powerpoint/2010/main" val="36457226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F93C526E-A71E-880B-78DD-9DA4D3B0E8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18" b="14918"/>
          <a:stretch/>
        </p:blipFill>
        <p:spPr>
          <a:xfrm>
            <a:off x="3617731" y="10"/>
            <a:ext cx="9669642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2ADB9F-1ECB-D1CB-8DE8-23E105F9E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344" y="365125"/>
            <a:ext cx="5340096" cy="1899912"/>
          </a:xfrm>
        </p:spPr>
        <p:txBody>
          <a:bodyPr>
            <a:normAutofit/>
          </a:bodyPr>
          <a:lstStyle/>
          <a:p>
            <a:r>
              <a:rPr lang="en-US" sz="4000" dirty="0"/>
              <a:t>Watertown City Ordinance currently does not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EA4F4099-912C-45AD-3A39-1CD9E34EAA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0" y="2434201"/>
            <a:ext cx="4111749" cy="3742762"/>
          </a:xfrm>
        </p:spPr>
        <p:txBody>
          <a:bodyPr>
            <a:normAutofit/>
          </a:bodyPr>
          <a:lstStyle/>
          <a:p>
            <a:r>
              <a:rPr lang="en-US" sz="2000" dirty="0"/>
              <a:t>Prohibit Personal Conveyance on roadways – But State Law does  prohibit certain types of what </a:t>
            </a:r>
            <a:r>
              <a:rPr lang="en-US" sz="2000" dirty="0" err="1"/>
              <a:t>Wtn</a:t>
            </a:r>
            <a:r>
              <a:rPr lang="en-US" sz="2000" dirty="0"/>
              <a:t> calls Personal Conveyance (electric foot scooters)</a:t>
            </a:r>
          </a:p>
          <a:p>
            <a:r>
              <a:rPr lang="en-US" sz="2000" dirty="0"/>
              <a:t>Prohibit Personal Conveyance on sidewalks, provided it is operated carefully and at a reasonable speed</a:t>
            </a:r>
          </a:p>
          <a:p>
            <a:r>
              <a:rPr lang="en-US" sz="2000" dirty="0"/>
              <a:t>Define a maximum allowable speed of bicycles or E-bikes on the bike paths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345237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103A01-822E-B714-0D80-8FD8DD1CAA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99" name="Rectangle 819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CBE83E-23E1-F328-FD16-C922E2BCE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160" y="249683"/>
            <a:ext cx="5251316" cy="788798"/>
          </a:xfrm>
        </p:spPr>
        <p:txBody>
          <a:bodyPr>
            <a:normAutofit/>
          </a:bodyPr>
          <a:lstStyle/>
          <a:p>
            <a:r>
              <a:rPr lang="en-US" dirty="0"/>
              <a:t>Promoting Safety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7047F1-3C5E-D5C7-ADD0-AE8AE8EE0B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3160" y="1038481"/>
            <a:ext cx="4619621" cy="38436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Between 2017 &amp; 2022 (nationally)</a:t>
            </a:r>
          </a:p>
          <a:p>
            <a:r>
              <a:rPr lang="en-US" sz="2400" dirty="0"/>
              <a:t>Helmet use by e-bike riders declined by 6% each year</a:t>
            </a:r>
          </a:p>
          <a:p>
            <a:r>
              <a:rPr lang="en-US" sz="2400" dirty="0"/>
              <a:t>Only 44% of injured e-bike riders wore helmets</a:t>
            </a:r>
          </a:p>
          <a:p>
            <a:r>
              <a:rPr lang="en-US" sz="2400" dirty="0"/>
              <a:t>E-bike riders with head trauma seeking hospital care was 49 times higher in 2022 (7922) compared to 2017 (163)</a:t>
            </a:r>
          </a:p>
        </p:txBody>
      </p:sp>
      <p:pic>
        <p:nvPicPr>
          <p:cNvPr id="8194" name="Picture 2" descr="How to Choose an Electric Bike | REI Expert Advice">
            <a:extLst>
              <a:ext uri="{FF2B5EF4-FFF2-40B4-BE49-F238E27FC236}">
                <a16:creationId xmlns:a16="http://schemas.microsoft.com/office/drawing/2014/main" id="{3D8A6D70-3CC3-B198-E406-24566EBF5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05" r="33122"/>
          <a:stretch>
            <a:fillRect/>
          </a:stretch>
        </p:blipFill>
        <p:spPr bwMode="auto"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69555B-5306-EE6B-CF3F-F17D5770AF23}"/>
              </a:ext>
            </a:extLst>
          </p:cNvPr>
          <p:cNvSpPr txBox="1"/>
          <p:nvPr/>
        </p:nvSpPr>
        <p:spPr>
          <a:xfrm>
            <a:off x="3654418" y="4383687"/>
            <a:ext cx="2899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JAMA Surgery - 2024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64F9002-BCDB-55D6-0783-AF30EDCA1381}"/>
              </a:ext>
            </a:extLst>
          </p:cNvPr>
          <p:cNvSpPr txBox="1">
            <a:spLocks/>
          </p:cNvSpPr>
          <p:nvPr/>
        </p:nvSpPr>
        <p:spPr>
          <a:xfrm>
            <a:off x="937552" y="5062306"/>
            <a:ext cx="5291663" cy="16155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The number of </a:t>
            </a:r>
            <a:r>
              <a:rPr lang="en-US" sz="2400" dirty="0">
                <a:solidFill>
                  <a:srgbClr val="FFC000"/>
                </a:solidFill>
              </a:rPr>
              <a:t>injuries from electric bikes </a:t>
            </a:r>
            <a:r>
              <a:rPr lang="en-US" sz="2400" dirty="0"/>
              <a:t>has </a:t>
            </a:r>
            <a:r>
              <a:rPr lang="en-US" sz="2400" dirty="0">
                <a:solidFill>
                  <a:srgbClr val="FFC000"/>
                </a:solidFill>
              </a:rPr>
              <a:t>doubled</a:t>
            </a:r>
            <a:r>
              <a:rPr lang="en-US" sz="2400" dirty="0"/>
              <a:t> every year from 751 in 2017 to 23,493 in 2022 (nationally)</a:t>
            </a:r>
            <a:endParaRPr lang="en-US" sz="2000" dirty="0"/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1600" dirty="0">
                <a:solidFill>
                  <a:schemeClr val="accent1">
                    <a:lumMod val="60000"/>
                    <a:lumOff val="40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JAMA Network Open – July 2024</a:t>
            </a:r>
            <a:endParaRPr lang="en-US" sz="16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128785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DE9680-336E-8665-B511-A1671FA82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7D504092-A088-5B08-9A90-073F06B380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1AC406-964A-59E2-B9C2-851FDE046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681036"/>
            <a:ext cx="5251316" cy="719139"/>
          </a:xfrm>
        </p:spPr>
        <p:txBody>
          <a:bodyPr>
            <a:normAutofit/>
          </a:bodyPr>
          <a:lstStyle/>
          <a:p>
            <a:r>
              <a:rPr lang="en-US" dirty="0"/>
              <a:t>In Codington County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303A8A-090D-9204-FDB5-DA89F4B73F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258567"/>
            <a:ext cx="5251316" cy="33223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12 Vehicle vs </a:t>
            </a:r>
            <a:r>
              <a:rPr lang="en-US" sz="2400" dirty="0" err="1"/>
              <a:t>Pedalcyclist</a:t>
            </a:r>
            <a:r>
              <a:rPr lang="en-US" sz="2400" dirty="0"/>
              <a:t> crashes</a:t>
            </a:r>
          </a:p>
          <a:p>
            <a:pPr lvl="1"/>
            <a:r>
              <a:rPr lang="en-US" dirty="0"/>
              <a:t>2 Incapacitating Injuries</a:t>
            </a:r>
          </a:p>
          <a:p>
            <a:pPr lvl="1"/>
            <a:r>
              <a:rPr lang="en-US" dirty="0"/>
              <a:t>8 Non-Incapacitating Injuries</a:t>
            </a:r>
          </a:p>
          <a:p>
            <a:pPr lvl="1"/>
            <a:r>
              <a:rPr lang="en-US" dirty="0"/>
              <a:t>1 Possible Injury</a:t>
            </a:r>
          </a:p>
          <a:p>
            <a:pPr lvl="1"/>
            <a:r>
              <a:rPr lang="en-US" dirty="0"/>
              <a:t>1 No Injury</a:t>
            </a:r>
          </a:p>
        </p:txBody>
      </p:sp>
      <p:pic>
        <p:nvPicPr>
          <p:cNvPr id="2050" name="Picture 2" descr="Buzz off! E-bike etiquette helps us all get along">
            <a:extLst>
              <a:ext uri="{FF2B5EF4-FFF2-40B4-BE49-F238E27FC236}">
                <a16:creationId xmlns:a16="http://schemas.microsoft.com/office/drawing/2014/main" id="{6F3BE491-5A6A-3622-FC60-FD49CD6DB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8" r="33644"/>
          <a:stretch>
            <a:fillRect/>
          </a:stretch>
        </p:blipFill>
        <p:spPr bwMode="auto"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9E1EC0-1EA9-2B82-F09D-A408C1246747}"/>
              </a:ext>
            </a:extLst>
          </p:cNvPr>
          <p:cNvSpPr txBox="1"/>
          <p:nvPr/>
        </p:nvSpPr>
        <p:spPr>
          <a:xfrm>
            <a:off x="952501" y="1371361"/>
            <a:ext cx="4505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C000"/>
                </a:solidFill>
              </a:rPr>
              <a:t>Since August 2020</a:t>
            </a:r>
          </a:p>
          <a:p>
            <a:pPr algn="ct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hlinkClick r:id="rId4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SD Office of Accident Records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C407760A-495A-1215-8D82-13F9CBEF868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6591030"/>
              </p:ext>
            </p:extLst>
          </p:nvPr>
        </p:nvGraphicFramePr>
        <p:xfrm>
          <a:off x="952501" y="4630769"/>
          <a:ext cx="4572000" cy="19002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41605162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362D44EE-C852-4460-B8B5-C4F2BC205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065615-80F4-398A-9FA5-04D2A56613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94716" y="739978"/>
            <a:ext cx="5334930" cy="2189215"/>
          </a:xfrm>
        </p:spPr>
        <p:txBody>
          <a:bodyPr>
            <a:normAutofit/>
          </a:bodyPr>
          <a:lstStyle/>
          <a:p>
            <a:r>
              <a:rPr lang="en-US" dirty="0"/>
              <a:t>What are E-Bikes?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B45ED2-918A-D23F-35A2-CB5705D68E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41929" y="3669171"/>
            <a:ext cx="5087717" cy="1232013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Bicycles or tricycles with operable pedals and with an electric motor of 750 watts or less.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4905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97761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D0EB6D-C373-6CCB-40D3-8ED29C02D0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500" r="-1" b="-1"/>
          <a:stretch>
            <a:fillRect/>
          </a:stretch>
        </p:blipFill>
        <p:spPr>
          <a:xfrm>
            <a:off x="631840" y="598720"/>
            <a:ext cx="5178249" cy="5178249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20513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C6FAF3-C016-3750-7FD9-76BF32B08178}"/>
              </a:ext>
            </a:extLst>
          </p:cNvPr>
          <p:cNvSpPr txBox="1"/>
          <p:nvPr/>
        </p:nvSpPr>
        <p:spPr>
          <a:xfrm>
            <a:off x="9729910" y="6162158"/>
            <a:ext cx="1847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SDCL 32-20B-9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9574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CB14E4-F58F-4AF0-1860-27439E9DAC2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6363" b="7579"/>
          <a:stretch>
            <a:fillRect/>
          </a:stretch>
        </p:blipFill>
        <p:spPr>
          <a:xfrm>
            <a:off x="-828674" y="10"/>
            <a:ext cx="9669642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44E3F1-302C-F51A-35A8-03D8B581A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1450" y="206761"/>
            <a:ext cx="4257675" cy="1086096"/>
          </a:xfrm>
        </p:spPr>
        <p:txBody>
          <a:bodyPr>
            <a:normAutofit/>
          </a:bodyPr>
          <a:lstStyle/>
          <a:p>
            <a:r>
              <a:rPr lang="en-US" sz="4000" dirty="0"/>
              <a:t>Classes of E-Bikes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FB8467-B13C-D8D2-FB72-67C631746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2610" y="1499617"/>
            <a:ext cx="4136515" cy="4215384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Class I </a:t>
            </a:r>
          </a:p>
          <a:p>
            <a:pPr lvl="1"/>
            <a:r>
              <a:rPr lang="en-US" sz="1800" dirty="0"/>
              <a:t>Motor assistance only while pedaling and ceases to provide assistance at </a:t>
            </a:r>
            <a:r>
              <a:rPr lang="en-US" sz="1800" dirty="0">
                <a:solidFill>
                  <a:srgbClr val="FFC000"/>
                </a:solidFill>
              </a:rPr>
              <a:t>20 mph</a:t>
            </a:r>
          </a:p>
          <a:p>
            <a:r>
              <a:rPr lang="en-US" sz="2400" dirty="0">
                <a:solidFill>
                  <a:srgbClr val="FFC000"/>
                </a:solidFill>
              </a:rPr>
              <a:t>Class II </a:t>
            </a:r>
          </a:p>
          <a:p>
            <a:pPr lvl="1"/>
            <a:r>
              <a:rPr lang="en-US" sz="1800" dirty="0"/>
              <a:t>Motor propels with or without pedaling (throttle) and ceases to provide assistance at </a:t>
            </a:r>
            <a:r>
              <a:rPr lang="en-US" sz="1800" dirty="0">
                <a:solidFill>
                  <a:srgbClr val="FFC000"/>
                </a:solidFill>
              </a:rPr>
              <a:t>20 mph</a:t>
            </a:r>
          </a:p>
          <a:p>
            <a:r>
              <a:rPr lang="en-US" sz="2400" dirty="0">
                <a:solidFill>
                  <a:srgbClr val="FFC000"/>
                </a:solidFill>
              </a:rPr>
              <a:t>Class III</a:t>
            </a:r>
          </a:p>
          <a:p>
            <a:pPr lvl="1"/>
            <a:r>
              <a:rPr lang="en-US" sz="1800" dirty="0"/>
              <a:t>Motor provides assistance only while pedaling and ceases to provide assistance at </a:t>
            </a:r>
            <a:r>
              <a:rPr lang="en-US" sz="1800" dirty="0">
                <a:solidFill>
                  <a:srgbClr val="FFC000"/>
                </a:solidFill>
              </a:rPr>
              <a:t>28 mph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0AD2E5-A32F-493A-D024-D44AEF89BC1F}"/>
              </a:ext>
            </a:extLst>
          </p:cNvPr>
          <p:cNvSpPr txBox="1"/>
          <p:nvPr/>
        </p:nvSpPr>
        <p:spPr>
          <a:xfrm>
            <a:off x="8056991" y="6025896"/>
            <a:ext cx="3073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SDCL 32-20B-9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7550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44926A-B317-5357-81E3-0D1060F4B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365125"/>
            <a:ext cx="5586597" cy="1536827"/>
          </a:xfrm>
        </p:spPr>
        <p:txBody>
          <a:bodyPr>
            <a:normAutofit/>
          </a:bodyPr>
          <a:lstStyle/>
          <a:p>
            <a:r>
              <a:rPr lang="en-US" dirty="0"/>
              <a:t>E-Bikes on Bicycle Paths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7903B5-4855-D2DD-E138-8AF8D69A66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096" y="1792225"/>
            <a:ext cx="5127885" cy="4215384"/>
          </a:xfrm>
        </p:spPr>
        <p:txBody>
          <a:bodyPr>
            <a:normAutofit/>
          </a:bodyPr>
          <a:lstStyle/>
          <a:p>
            <a:r>
              <a:rPr lang="en-US" sz="2000" dirty="0"/>
              <a:t>Unless prohibited by local ordinance, </a:t>
            </a:r>
            <a:r>
              <a:rPr lang="en-US" sz="2000" dirty="0">
                <a:solidFill>
                  <a:srgbClr val="FFC000"/>
                </a:solidFill>
              </a:rPr>
              <a:t>Class I and II </a:t>
            </a:r>
            <a:r>
              <a:rPr lang="en-US" sz="2000" dirty="0"/>
              <a:t>E-bikes </a:t>
            </a:r>
            <a:r>
              <a:rPr lang="en-US" sz="2000" dirty="0">
                <a:solidFill>
                  <a:srgbClr val="FFC000"/>
                </a:solidFill>
              </a:rPr>
              <a:t>CAN</a:t>
            </a:r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000" dirty="0"/>
              <a:t>be operated on any bicycle path or multi-use path</a:t>
            </a:r>
          </a:p>
          <a:p>
            <a:pPr lvl="1"/>
            <a:r>
              <a:rPr lang="en-US" sz="2000" dirty="0"/>
              <a:t>Watertown has no ordinance prohibiting Class I and II E-bikes from the bicycle trail system</a:t>
            </a:r>
          </a:p>
          <a:p>
            <a:r>
              <a:rPr lang="en-US" sz="2000" dirty="0">
                <a:solidFill>
                  <a:srgbClr val="FFC000"/>
                </a:solidFill>
              </a:rPr>
              <a:t>Class III </a:t>
            </a:r>
            <a:r>
              <a:rPr lang="en-US" sz="2000" dirty="0"/>
              <a:t>E-bikes </a:t>
            </a:r>
            <a:r>
              <a:rPr lang="en-US" sz="2000" dirty="0">
                <a:solidFill>
                  <a:srgbClr val="FFC000"/>
                </a:solidFill>
              </a:rPr>
              <a:t>CANNOT</a:t>
            </a:r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000" dirty="0"/>
              <a:t>be operated on a bicycle path or multi-use path unless:</a:t>
            </a:r>
          </a:p>
          <a:p>
            <a:pPr lvl="1"/>
            <a:r>
              <a:rPr lang="en-US" sz="2000" dirty="0"/>
              <a:t>The path is within or adjacent to a highway or roadway, or</a:t>
            </a:r>
          </a:p>
          <a:p>
            <a:pPr lvl="1"/>
            <a:r>
              <a:rPr lang="en-US" sz="2000" dirty="0"/>
              <a:t>The local government expressly permits the use</a:t>
            </a:r>
          </a:p>
          <a:p>
            <a:pPr marL="457200" lvl="1" indent="0">
              <a:buNone/>
            </a:pPr>
            <a:r>
              <a:rPr lang="en-US" sz="2000" dirty="0"/>
              <a:t>	</a:t>
            </a:r>
            <a:r>
              <a:rPr lang="en-US" sz="1600" dirty="0"/>
              <a:t>(Watertown does not expressly permit this)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7AD99A-2F89-8079-5918-C6BE2D8D9B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188" r="7777"/>
          <a:stretch>
            <a:fillRect/>
          </a:stretch>
        </p:blipFill>
        <p:spPr>
          <a:xfrm>
            <a:off x="6296021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39AFEB-CC7E-1BD5-5E00-712EE29ED667}"/>
              </a:ext>
            </a:extLst>
          </p:cNvPr>
          <p:cNvSpPr txBox="1"/>
          <p:nvPr/>
        </p:nvSpPr>
        <p:spPr>
          <a:xfrm>
            <a:off x="427671" y="6192275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SDCL 32-20B-12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7250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B629B7F-0BD0-B7E0-E2CF-2015A8611D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4513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F79630B-0F0B-446E-A637-38FA8F61D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028" y="-1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6B855E-AE2D-CB0F-E438-EC5D99CF0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0"/>
            <a:ext cx="4123113" cy="1330839"/>
          </a:xfrm>
        </p:spPr>
        <p:txBody>
          <a:bodyPr>
            <a:normAutofit/>
          </a:bodyPr>
          <a:lstStyle/>
          <a:p>
            <a:r>
              <a:rPr lang="en-US" dirty="0"/>
              <a:t>Class III E-Bikes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0AA93F-3206-E49E-214A-D3BE5B6271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940439"/>
            <a:ext cx="3686175" cy="3536817"/>
          </a:xfrm>
        </p:spPr>
        <p:txBody>
          <a:bodyPr>
            <a:noAutofit/>
          </a:bodyPr>
          <a:lstStyle/>
          <a:p>
            <a:r>
              <a:rPr lang="en-US" sz="2400" dirty="0"/>
              <a:t>Operator must be at least </a:t>
            </a:r>
            <a:r>
              <a:rPr lang="en-US" sz="2400" dirty="0">
                <a:solidFill>
                  <a:srgbClr val="FFC000"/>
                </a:solidFill>
              </a:rPr>
              <a:t>16 years old </a:t>
            </a:r>
          </a:p>
          <a:p>
            <a:r>
              <a:rPr lang="en-US" sz="2400" dirty="0"/>
              <a:t>Operators less than 18 years of age and any passenger, regardless of age, must wear a </a:t>
            </a:r>
            <a:r>
              <a:rPr lang="en-US" sz="2400" dirty="0">
                <a:solidFill>
                  <a:srgbClr val="FFC000"/>
                </a:solidFill>
              </a:rPr>
              <a:t>helmet</a:t>
            </a:r>
          </a:p>
          <a:p>
            <a:r>
              <a:rPr lang="en-US" sz="2400" dirty="0"/>
              <a:t>Must have a functioning </a:t>
            </a:r>
            <a:r>
              <a:rPr lang="en-US" sz="2400" dirty="0">
                <a:solidFill>
                  <a:srgbClr val="FFC000"/>
                </a:solidFill>
              </a:rPr>
              <a:t>speedometer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0D9640-7E9E-3B70-6146-9866BE28D3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966" r="7949" b="1"/>
          <a:stretch>
            <a:fillRect/>
          </a:stretch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020F2A-2B3E-87B7-1769-780D4B5D2275}"/>
              </a:ext>
            </a:extLst>
          </p:cNvPr>
          <p:cNvSpPr txBox="1"/>
          <p:nvPr/>
        </p:nvSpPr>
        <p:spPr>
          <a:xfrm>
            <a:off x="438149" y="6067425"/>
            <a:ext cx="4294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SDCL 32-20B-13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, 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32-20B-14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, 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32-20B-15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2696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3FDD60-2BDD-B149-7005-652DE5C521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869" b="8610"/>
          <a:stretch>
            <a:fillRect/>
          </a:stretch>
        </p:blipFill>
        <p:spPr>
          <a:xfrm>
            <a:off x="-1095374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327B24-7C75-1F05-3EC4-1C616DC39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882650"/>
          </a:xfrm>
        </p:spPr>
        <p:txBody>
          <a:bodyPr>
            <a:normAutofit/>
          </a:bodyPr>
          <a:lstStyle/>
          <a:p>
            <a:r>
              <a:rPr lang="en-US" sz="4000" dirty="0"/>
              <a:t>City Ordinance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1F77F-5F1B-CA44-E7A1-8E156084FE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1540383"/>
            <a:ext cx="4374640" cy="444893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19.0700</a:t>
            </a:r>
            <a:r>
              <a:rPr lang="en-US" sz="2000" dirty="0"/>
              <a:t> Defines “Personal Conveyances” as bicycles, electric bicycles, rollerblades, roller skates, non-self-propelled scooters, carts, skateboards, and like vehicles.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These Personal Conveyances must:</a:t>
            </a:r>
          </a:p>
          <a:p>
            <a:r>
              <a:rPr lang="en-US" sz="2000" dirty="0"/>
              <a:t>Not interfere with pedestrians – </a:t>
            </a:r>
            <a:r>
              <a:rPr lang="en-US" sz="1200" dirty="0"/>
              <a:t>19.0704</a:t>
            </a:r>
          </a:p>
          <a:p>
            <a:r>
              <a:rPr lang="en-US" sz="2000" dirty="0"/>
              <a:t>Not be operated faster than is reasonable and proper or in a manner that may cause injury to the operator or other persons– </a:t>
            </a:r>
            <a:r>
              <a:rPr lang="en-US" sz="1200" dirty="0"/>
              <a:t>19.0705</a:t>
            </a:r>
          </a:p>
          <a:p>
            <a:r>
              <a:rPr lang="en-US" sz="2000" dirty="0"/>
              <a:t>Obey traffic laws – </a:t>
            </a:r>
            <a:r>
              <a:rPr lang="en-US" sz="1200" dirty="0"/>
              <a:t>19.0706</a:t>
            </a:r>
          </a:p>
        </p:txBody>
      </p:sp>
    </p:spTree>
    <p:extLst>
      <p:ext uri="{BB962C8B-B14F-4D97-AF65-F5344CB8AC3E}">
        <p14:creationId xmlns:p14="http://schemas.microsoft.com/office/powerpoint/2010/main" val="9951862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96B24"/>
      </a:accent1>
      <a:accent2>
        <a:srgbClr val="4EA72E"/>
      </a:accent2>
      <a:accent3>
        <a:srgbClr val="156082"/>
      </a:accent3>
      <a:accent4>
        <a:srgbClr val="0F9ED5"/>
      </a:accent4>
      <a:accent5>
        <a:srgbClr val="A02B93"/>
      </a:accent5>
      <a:accent6>
        <a:srgbClr val="E97132"/>
      </a:accent6>
      <a:hlink>
        <a:srgbClr val="538D9D"/>
      </a:hlink>
      <a:folHlink>
        <a:srgbClr val="A5738E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C0A3E416-13B0-4CFE-8B85-8989D8AEFB5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3355</TotalTime>
  <Words>489</Words>
  <Application>Microsoft Office PowerPoint</Application>
  <PresentationFormat>Widescreen</PresentationFormat>
  <Paragraphs>61</Paragraphs>
  <Slides>10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Aptos</vt:lpstr>
      <vt:lpstr>Aptos Display</vt:lpstr>
      <vt:lpstr>Arial</vt:lpstr>
      <vt:lpstr>Arial Black</vt:lpstr>
      <vt:lpstr>Office Theme</vt:lpstr>
      <vt:lpstr>PowerPoint Presentation</vt:lpstr>
      <vt:lpstr>Promoting Safety</vt:lpstr>
      <vt:lpstr>In Codington County</vt:lpstr>
      <vt:lpstr>What are E-Bikes?</vt:lpstr>
      <vt:lpstr>Classes of E-Bikes</vt:lpstr>
      <vt:lpstr>E-Bikes on Bicycle Paths</vt:lpstr>
      <vt:lpstr>PowerPoint Presentation</vt:lpstr>
      <vt:lpstr>Class III E-Bikes</vt:lpstr>
      <vt:lpstr>City Ordinance</vt:lpstr>
      <vt:lpstr>Watertown City Ordinance currently does not</vt:lpstr>
    </vt:vector>
  </TitlesOfParts>
  <Company>City of Watertown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Ryan Remmers</dc:creator>
  <cp:lastModifiedBy>Ryan Remmers</cp:lastModifiedBy>
  <cp:revision>23</cp:revision>
  <dcterms:created xsi:type="dcterms:W3CDTF">2025-08-12T13:20:25Z</dcterms:created>
  <dcterms:modified xsi:type="dcterms:W3CDTF">2026-05-04T18:58:01Z</dcterms:modified>
</cp:coreProperties>
</file>