
<file path=[Content_Types].xml><?xml version="1.0" encoding="utf-8"?>
<Types xmlns="http://schemas.openxmlformats.org/package/2006/content-types"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70" r:id="rId9"/>
    <p:sldId id="264" r:id="rId10"/>
    <p:sldId id="265" r:id="rId11"/>
    <p:sldId id="266" r:id="rId12"/>
    <p:sldId id="267" r:id="rId13"/>
    <p:sldId id="271" r:id="rId14"/>
    <p:sldId id="268" r:id="rId15"/>
    <p:sldId id="269" r:id="rId16"/>
  </p:sldIdLst>
  <p:sldSz cx="9144000" cy="5143500" type="screen16x9"/>
  <p:notesSz cx="6858000" cy="9144000"/>
  <p:defaultTextStyle/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65"/>
  </p:normalViewPr>
  <p:slideViewPr>
    <p:cSldViewPr snapToGrid="0" snapToObjects="1">
      <p:cViewPr varScale="1">
        <p:scale>
          <a:sx n="92" d="100"/>
          <a:sy n="92" d="100"/>
        </p:scale>
        <p:origin x="1186" y="29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ve Lorence" userId="d4ad758dbcb137e4" providerId="LiveId" clId="{07BC562E-BD3D-4707-961D-36F7EFD03B93}"/>
    <pc:docChg chg="custSel modSld">
      <pc:chgData name="Steve Lorence" userId="d4ad758dbcb137e4" providerId="LiveId" clId="{07BC562E-BD3D-4707-961D-36F7EFD03B93}" dt="2025-11-16T20:27:26.034" v="41" actId="20577"/>
      <pc:docMkLst>
        <pc:docMk/>
      </pc:docMkLst>
      <pc:sldChg chg="modSp mod">
        <pc:chgData name="Steve Lorence" userId="d4ad758dbcb137e4" providerId="LiveId" clId="{07BC562E-BD3D-4707-961D-36F7EFD03B93}" dt="2025-11-16T20:27:26.034" v="41" actId="20577"/>
        <pc:sldMkLst>
          <pc:docMk/>
          <pc:sldMk cId="0" sldId="256"/>
        </pc:sldMkLst>
        <pc:spChg chg="mod">
          <ac:chgData name="Steve Lorence" userId="d4ad758dbcb137e4" providerId="LiveId" clId="{07BC562E-BD3D-4707-961D-36F7EFD03B93}" dt="2025-11-16T20:27:26.034" v="41" actId="20577"/>
          <ac:spMkLst>
            <pc:docMk/>
            <pc:sldMk cId="0" sldId="256"/>
            <ac:spMk id="3" creationId="{00000000-0000-0000-0000-000000000000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 </c:v>
                </c:pt>
              </c:strCache>
            </c:strRef>
          </c:tx>
          <c:spPr>
            <a:solidFill>
              <a:srgbClr val="00BF6F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rgbClr val="00BF6F"/>
              </a:solidFill>
              <a:ln w="0">
                <a:noFill/>
              </a:ln>
            </c:spPr>
            <c:extLst>
              <c:ext xmlns:c16="http://schemas.microsoft.com/office/drawing/2014/chart" uri="{C3380CC4-5D6E-409C-BE32-E72D297353CC}">
                <c16:uniqueId val="{00000001-A471-2F42-B569-F48A8B2280A4}"/>
              </c:ext>
            </c:extLst>
          </c:dPt>
          <c:dPt>
            <c:idx val="1"/>
            <c:invertIfNegative val="0"/>
            <c:bubble3D val="0"/>
            <c:spPr>
              <a:solidFill>
                <a:srgbClr val="507CB6"/>
              </a:solidFill>
              <a:ln w="0">
                <a:noFill/>
              </a:ln>
            </c:spPr>
            <c:extLst>
              <c:ext xmlns:c16="http://schemas.microsoft.com/office/drawing/2014/chart" uri="{C3380CC4-5D6E-409C-BE32-E72D297353CC}">
                <c16:uniqueId val="{00000003-A471-2F42-B569-F48A8B2280A4}"/>
              </c:ext>
            </c:extLst>
          </c:dPt>
          <c:dPt>
            <c:idx val="2"/>
            <c:invertIfNegative val="0"/>
            <c:bubble3D val="0"/>
            <c:spPr>
              <a:solidFill>
                <a:srgbClr val="F9BE00"/>
              </a:solidFill>
              <a:ln w="0">
                <a:noFill/>
              </a:ln>
            </c:spPr>
            <c:extLst>
              <c:ext xmlns:c16="http://schemas.microsoft.com/office/drawing/2014/chart" uri="{C3380CC4-5D6E-409C-BE32-E72D297353CC}">
                <c16:uniqueId val="{00000005-A471-2F42-B569-F48A8B2280A4}"/>
              </c:ext>
            </c:extLst>
          </c:dPt>
          <c:dPt>
            <c:idx val="3"/>
            <c:invertIfNegative val="0"/>
            <c:bubble3D val="0"/>
            <c:spPr>
              <a:solidFill>
                <a:srgbClr val="6BC8CD"/>
              </a:solidFill>
              <a:ln w="0">
                <a:noFill/>
              </a:ln>
            </c:spPr>
            <c:extLst>
              <c:ext xmlns:c16="http://schemas.microsoft.com/office/drawing/2014/chart" uri="{C3380CC4-5D6E-409C-BE32-E72D297353CC}">
                <c16:uniqueId val="{00000007-A471-2F42-B569-F48A8B2280A4}"/>
              </c:ext>
            </c:extLst>
          </c:dPt>
          <c:dPt>
            <c:idx val="4"/>
            <c:invertIfNegative val="0"/>
            <c:bubble3D val="0"/>
            <c:spPr>
              <a:solidFill>
                <a:srgbClr val="FF8B4F"/>
              </a:solidFill>
              <a:ln w="0">
                <a:noFill/>
              </a:ln>
            </c:spPr>
            <c:extLst>
              <c:ext xmlns:c16="http://schemas.microsoft.com/office/drawing/2014/chart" uri="{C3380CC4-5D6E-409C-BE32-E72D297353CC}">
                <c16:uniqueId val="{00000009-A471-2F42-B569-F48A8B2280A4}"/>
              </c:ext>
            </c:extLst>
          </c:dPt>
          <c:cat>
            <c:strRef>
              <c:f>Sheet1!$A$2:$A$6</c:f>
              <c:strCache>
                <c:ptCount val="5"/>
                <c:pt idx="0">
                  <c:v>Very likely</c:v>
                </c:pt>
                <c:pt idx="1">
                  <c:v>Likely</c:v>
                </c:pt>
                <c:pt idx="2">
                  <c:v>Neither likely nor unlikely</c:v>
                </c:pt>
                <c:pt idx="3">
                  <c:v>Unlikely</c:v>
                </c:pt>
                <c:pt idx="4">
                  <c:v>Very unlikely</c:v>
                </c:pt>
              </c:strCache>
            </c:strRef>
          </c:cat>
          <c:val>
            <c:numRef>
              <c:f>Sheet1!$B$2:$B$6</c:f>
              <c:numCache>
                <c:formatCode>0.00%</c:formatCode>
                <c:ptCount val="5"/>
                <c:pt idx="0">
                  <c:v>0.42930000000000001</c:v>
                </c:pt>
                <c:pt idx="1">
                  <c:v>0.26090000000000002</c:v>
                </c:pt>
                <c:pt idx="2">
                  <c:v>0.1033</c:v>
                </c:pt>
                <c:pt idx="3">
                  <c:v>8.1500000000000003E-2</c:v>
                </c:pt>
                <c:pt idx="4">
                  <c:v>0.125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A471-2F42-B569-F48A8B2280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2068027336"/>
        <c:axId val="2113994440"/>
      </c:barChart>
      <c:catAx>
        <c:axId val="20680273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low"/>
        <c:spPr>
          <a:ln>
            <a:solidFill>
              <a:srgbClr val="7F7F7F"/>
            </a:solidFill>
          </a:ln>
        </c:spPr>
        <c:txPr>
          <a:bodyPr/>
          <a:lstStyle/>
          <a:p>
            <a:pPr>
              <a:defRPr sz="1000" b="0">
                <a:solidFill>
                  <a:srgbClr val="7F7F7F"/>
                </a:solidFill>
              </a:defRPr>
            </a:pPr>
            <a:endParaRPr lang="en-US"/>
          </a:p>
        </c:txPr>
        <c:crossAx val="2113994440"/>
        <c:crosses val="autoZero"/>
        <c:auto val="1"/>
        <c:lblAlgn val="ctr"/>
        <c:lblOffset val="100"/>
        <c:noMultiLvlLbl val="0"/>
      </c:catAx>
      <c:valAx>
        <c:axId val="2113994440"/>
        <c:scaling>
          <c:orientation val="minMax"/>
          <c:max val="1"/>
          <c:min val="0"/>
        </c:scaling>
        <c:delete val="0"/>
        <c:axPos val="b"/>
        <c:numFmt formatCode="0%" sourceLinked="0"/>
        <c:majorTickMark val="out"/>
        <c:minorTickMark val="none"/>
        <c:tickLblPos val="nextTo"/>
        <c:spPr>
          <a:ln>
            <a:solidFill>
              <a:srgbClr val="7F7F7F"/>
            </a:solidFill>
          </a:ln>
        </c:spPr>
        <c:txPr>
          <a:bodyPr/>
          <a:lstStyle/>
          <a:p>
            <a:pPr>
              <a:defRPr sz="1000" b="0">
                <a:solidFill>
                  <a:srgbClr val="7F7F7F"/>
                </a:solidFill>
              </a:defRPr>
            </a:pPr>
            <a:endParaRPr lang="en-US"/>
          </a:p>
        </c:txPr>
        <c:crossAx val="2068027336"/>
        <c:crosses val="max"/>
        <c:crossBetween val="between"/>
      </c:valAx>
    </c:plotArea>
    <c:plotVisOnly val="1"/>
    <c:dispBlanksAs val="gap"/>
    <c:showDLblsOverMax val="1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1</c:v>
                </c:pt>
              </c:strCache>
            </c:strRef>
          </c:tx>
          <c:spPr>
            <a:solidFill>
              <a:srgbClr val="00BF6F"/>
            </a:solidFill>
          </c:spPr>
          <c:invertIfNegative val="0"/>
          <c:cat>
            <c:strRef>
              <c:f>Sheet1!$A$2:$A$7</c:f>
              <c:strCache>
                <c:ptCount val="6"/>
                <c:pt idx="0">
                  <c:v>Faith-based education</c:v>
                </c:pt>
                <c:pt idx="1">
                  <c:v>Academic excellence</c:v>
                </c:pt>
                <c:pt idx="2">
                  <c:v>Safe and nurturing environment</c:v>
                </c:pt>
                <c:pt idx="3">
                  <c:v>Continuity with current Catholic school experience</c:v>
                </c:pt>
                <c:pt idx="4">
                  <c:v>Extracurricular or athletic opportunities</c:v>
                </c:pt>
                <c:pt idx="5">
                  <c:v>Small class sizes</c:v>
                </c:pt>
              </c:strCache>
            </c:strRef>
          </c:cat>
          <c:val>
            <c:numRef>
              <c:f>Sheet1!$B$2:$B$7</c:f>
              <c:numCache>
                <c:formatCode>0.00%</c:formatCode>
                <c:ptCount val="6"/>
                <c:pt idx="0">
                  <c:v>0.52459999999999996</c:v>
                </c:pt>
                <c:pt idx="1">
                  <c:v>0.2404</c:v>
                </c:pt>
                <c:pt idx="2">
                  <c:v>0.16389999999999999</c:v>
                </c:pt>
                <c:pt idx="3">
                  <c:v>1.09E-2</c:v>
                </c:pt>
                <c:pt idx="4">
                  <c:v>5.4999999999999997E-3</c:v>
                </c:pt>
                <c:pt idx="5">
                  <c:v>5.4600000000000003E-2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F70-7747-9B41-EFC68A8463F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</c:v>
                </c:pt>
              </c:strCache>
            </c:strRef>
          </c:tx>
          <c:spPr>
            <a:solidFill>
              <a:srgbClr val="507CB6"/>
            </a:solidFill>
          </c:spPr>
          <c:invertIfNegative val="0"/>
          <c:cat>
            <c:strRef>
              <c:f>Sheet1!$A$2:$A$7</c:f>
              <c:strCache>
                <c:ptCount val="6"/>
                <c:pt idx="0">
                  <c:v>Faith-based education</c:v>
                </c:pt>
                <c:pt idx="1">
                  <c:v>Academic excellence</c:v>
                </c:pt>
                <c:pt idx="2">
                  <c:v>Safe and nurturing environment</c:v>
                </c:pt>
                <c:pt idx="3">
                  <c:v>Continuity with current Catholic school experience</c:v>
                </c:pt>
                <c:pt idx="4">
                  <c:v>Extracurricular or athletic opportunities</c:v>
                </c:pt>
                <c:pt idx="5">
                  <c:v>Small class sizes</c:v>
                </c:pt>
              </c:strCache>
            </c:strRef>
          </c:cat>
          <c:val>
            <c:numRef>
              <c:f>Sheet1!$C$2:$C$7</c:f>
              <c:numCache>
                <c:formatCode>0.00%</c:formatCode>
                <c:ptCount val="6"/>
                <c:pt idx="0">
                  <c:v>0.18029999999999999</c:v>
                </c:pt>
                <c:pt idx="1">
                  <c:v>0.33879999999999999</c:v>
                </c:pt>
                <c:pt idx="2">
                  <c:v>0.26229999999999998</c:v>
                </c:pt>
                <c:pt idx="3">
                  <c:v>7.6499999999999999E-2</c:v>
                </c:pt>
                <c:pt idx="4">
                  <c:v>1.09E-2</c:v>
                </c:pt>
                <c:pt idx="5">
                  <c:v>0.13109999999999999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F70-7747-9B41-EFC68A8463F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3</c:v>
                </c:pt>
              </c:strCache>
            </c:strRef>
          </c:tx>
          <c:spPr>
            <a:solidFill>
              <a:srgbClr val="F9BE00"/>
            </a:solidFill>
          </c:spPr>
          <c:invertIfNegative val="0"/>
          <c:cat>
            <c:strRef>
              <c:f>Sheet1!$A$2:$A$7</c:f>
              <c:strCache>
                <c:ptCount val="6"/>
                <c:pt idx="0">
                  <c:v>Faith-based education</c:v>
                </c:pt>
                <c:pt idx="1">
                  <c:v>Academic excellence</c:v>
                </c:pt>
                <c:pt idx="2">
                  <c:v>Safe and nurturing environment</c:v>
                </c:pt>
                <c:pt idx="3">
                  <c:v>Continuity with current Catholic school experience</c:v>
                </c:pt>
                <c:pt idx="4">
                  <c:v>Extracurricular or athletic opportunities</c:v>
                </c:pt>
                <c:pt idx="5">
                  <c:v>Small class sizes</c:v>
                </c:pt>
              </c:strCache>
            </c:strRef>
          </c:cat>
          <c:val>
            <c:numRef>
              <c:f>Sheet1!$D$2:$D$7</c:f>
              <c:numCache>
                <c:formatCode>0.00%</c:formatCode>
                <c:ptCount val="6"/>
                <c:pt idx="0">
                  <c:v>9.2899999999999996E-2</c:v>
                </c:pt>
                <c:pt idx="1">
                  <c:v>0.224</c:v>
                </c:pt>
                <c:pt idx="2">
                  <c:v>0.28960000000000002</c:v>
                </c:pt>
                <c:pt idx="3">
                  <c:v>0.12570000000000001</c:v>
                </c:pt>
                <c:pt idx="4">
                  <c:v>6.0100000000000001E-2</c:v>
                </c:pt>
                <c:pt idx="5">
                  <c:v>0.2077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F70-7747-9B41-EFC68A8463F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4</c:v>
                </c:pt>
              </c:strCache>
            </c:strRef>
          </c:tx>
          <c:spPr>
            <a:solidFill>
              <a:srgbClr val="6BC8CD"/>
            </a:solidFill>
          </c:spPr>
          <c:invertIfNegative val="0"/>
          <c:cat>
            <c:strRef>
              <c:f>Sheet1!$A$2:$A$7</c:f>
              <c:strCache>
                <c:ptCount val="6"/>
                <c:pt idx="0">
                  <c:v>Faith-based education</c:v>
                </c:pt>
                <c:pt idx="1">
                  <c:v>Academic excellence</c:v>
                </c:pt>
                <c:pt idx="2">
                  <c:v>Safe and nurturing environment</c:v>
                </c:pt>
                <c:pt idx="3">
                  <c:v>Continuity with current Catholic school experience</c:v>
                </c:pt>
                <c:pt idx="4">
                  <c:v>Extracurricular or athletic opportunities</c:v>
                </c:pt>
                <c:pt idx="5">
                  <c:v>Small class sizes</c:v>
                </c:pt>
              </c:strCache>
            </c:strRef>
          </c:cat>
          <c:val>
            <c:numRef>
              <c:f>Sheet1!$E$2:$E$7</c:f>
              <c:numCache>
                <c:formatCode>0.00%</c:formatCode>
                <c:ptCount val="6"/>
                <c:pt idx="0">
                  <c:v>9.2899999999999996E-2</c:v>
                </c:pt>
                <c:pt idx="1">
                  <c:v>0.13109999999999999</c:v>
                </c:pt>
                <c:pt idx="2">
                  <c:v>0.20219999999999999</c:v>
                </c:pt>
                <c:pt idx="3">
                  <c:v>0.1694</c:v>
                </c:pt>
                <c:pt idx="4">
                  <c:v>0.153</c:v>
                </c:pt>
                <c:pt idx="5">
                  <c:v>0.25140000000000001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F70-7747-9B41-EFC68A8463F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5</c:v>
                </c:pt>
              </c:strCache>
            </c:strRef>
          </c:tx>
          <c:spPr>
            <a:solidFill>
              <a:srgbClr val="FF8B4F"/>
            </a:solidFill>
          </c:spPr>
          <c:invertIfNegative val="0"/>
          <c:cat>
            <c:strRef>
              <c:f>Sheet1!$A$2:$A$7</c:f>
              <c:strCache>
                <c:ptCount val="6"/>
                <c:pt idx="0">
                  <c:v>Faith-based education</c:v>
                </c:pt>
                <c:pt idx="1">
                  <c:v>Academic excellence</c:v>
                </c:pt>
                <c:pt idx="2">
                  <c:v>Safe and nurturing environment</c:v>
                </c:pt>
                <c:pt idx="3">
                  <c:v>Continuity with current Catholic school experience</c:v>
                </c:pt>
                <c:pt idx="4">
                  <c:v>Extracurricular or athletic opportunities</c:v>
                </c:pt>
                <c:pt idx="5">
                  <c:v>Small class sizes</c:v>
                </c:pt>
              </c:strCache>
            </c:strRef>
          </c:cat>
          <c:val>
            <c:numRef>
              <c:f>Sheet1!$F$2:$F$7</c:f>
              <c:numCache>
                <c:formatCode>0.00%</c:formatCode>
                <c:ptCount val="6"/>
                <c:pt idx="0">
                  <c:v>5.4600000000000003E-2</c:v>
                </c:pt>
                <c:pt idx="1">
                  <c:v>5.4600000000000003E-2</c:v>
                </c:pt>
                <c:pt idx="2">
                  <c:v>6.5600000000000006E-2</c:v>
                </c:pt>
                <c:pt idx="3">
                  <c:v>0.28960000000000002</c:v>
                </c:pt>
                <c:pt idx="4">
                  <c:v>0.33329999999999999</c:v>
                </c:pt>
                <c:pt idx="5">
                  <c:v>0.20219999999999999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F70-7747-9B41-EFC68A8463FF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6</c:v>
                </c:pt>
              </c:strCache>
            </c:strRef>
          </c:tx>
          <c:spPr>
            <a:solidFill>
              <a:srgbClr val="7D5E90"/>
            </a:solidFill>
          </c:spPr>
          <c:invertIfNegative val="0"/>
          <c:cat>
            <c:strRef>
              <c:f>Sheet1!$A$2:$A$7</c:f>
              <c:strCache>
                <c:ptCount val="6"/>
                <c:pt idx="0">
                  <c:v>Faith-based education</c:v>
                </c:pt>
                <c:pt idx="1">
                  <c:v>Academic excellence</c:v>
                </c:pt>
                <c:pt idx="2">
                  <c:v>Safe and nurturing environment</c:v>
                </c:pt>
                <c:pt idx="3">
                  <c:v>Continuity with current Catholic school experience</c:v>
                </c:pt>
                <c:pt idx="4">
                  <c:v>Extracurricular or athletic opportunities</c:v>
                </c:pt>
                <c:pt idx="5">
                  <c:v>Small class sizes</c:v>
                </c:pt>
              </c:strCache>
            </c:strRef>
          </c:cat>
          <c:val>
            <c:numRef>
              <c:f>Sheet1!$G$2:$G$7</c:f>
              <c:numCache>
                <c:formatCode>0.00%</c:formatCode>
                <c:ptCount val="6"/>
                <c:pt idx="0">
                  <c:v>5.4600000000000003E-2</c:v>
                </c:pt>
                <c:pt idx="1">
                  <c:v>1.09E-2</c:v>
                </c:pt>
                <c:pt idx="2">
                  <c:v>1.6400000000000001E-2</c:v>
                </c:pt>
                <c:pt idx="3">
                  <c:v>0.32790000000000002</c:v>
                </c:pt>
                <c:pt idx="4">
                  <c:v>0.43719999999999998</c:v>
                </c:pt>
                <c:pt idx="5">
                  <c:v>0.153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7F70-7747-9B41-EFC68A8463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068027336"/>
        <c:axId val="2113994440"/>
      </c:barChart>
      <c:catAx>
        <c:axId val="20680273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low"/>
        <c:spPr>
          <a:ln>
            <a:solidFill>
              <a:srgbClr val="7F7F7F"/>
            </a:solidFill>
          </a:ln>
        </c:spPr>
        <c:txPr>
          <a:bodyPr/>
          <a:lstStyle/>
          <a:p>
            <a:pPr>
              <a:defRPr sz="1000" b="0">
                <a:solidFill>
                  <a:srgbClr val="7F7F7F"/>
                </a:solidFill>
              </a:defRPr>
            </a:pPr>
            <a:endParaRPr lang="en-US"/>
          </a:p>
        </c:txPr>
        <c:crossAx val="2113994440"/>
        <c:crosses val="autoZero"/>
        <c:auto val="1"/>
        <c:lblAlgn val="ctr"/>
        <c:lblOffset val="100"/>
        <c:noMultiLvlLbl val="0"/>
      </c:catAx>
      <c:valAx>
        <c:axId val="2113994440"/>
        <c:scaling>
          <c:orientation val="minMax"/>
          <c:max val="1"/>
          <c:min val="0"/>
        </c:scaling>
        <c:delete val="0"/>
        <c:axPos val="b"/>
        <c:numFmt formatCode="0%" sourceLinked="0"/>
        <c:majorTickMark val="out"/>
        <c:minorTickMark val="none"/>
        <c:tickLblPos val="nextTo"/>
        <c:spPr>
          <a:ln>
            <a:solidFill>
              <a:srgbClr val="7F7F7F"/>
            </a:solidFill>
          </a:ln>
        </c:spPr>
        <c:txPr>
          <a:bodyPr/>
          <a:lstStyle/>
          <a:p>
            <a:pPr>
              <a:defRPr sz="1000" b="0">
                <a:solidFill>
                  <a:srgbClr val="7F7F7F"/>
                </a:solidFill>
              </a:defRPr>
            </a:pPr>
            <a:endParaRPr lang="en-US"/>
          </a:p>
        </c:txPr>
        <c:crossAx val="2068027336"/>
        <c:crosses val="max"/>
        <c:crossBetween val="between"/>
      </c:valAx>
    </c:plotArea>
    <c:legend>
      <c:legendPos val="b"/>
      <c:overlay val="0"/>
      <c:txPr>
        <a:bodyPr/>
        <a:lstStyle/>
        <a:p>
          <a:pPr>
            <a:defRPr sz="1200" b="0">
              <a:solidFill>
                <a:srgbClr val="7F7F7F"/>
              </a:solidFill>
            </a:defRPr>
          </a:pPr>
          <a:endParaRPr lang="en-US"/>
        </a:p>
      </c:txPr>
    </c:legend>
    <c:plotVisOnly val="1"/>
    <c:dispBlanksAs val="gap"/>
    <c:showDLblsOverMax val="1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 </c:v>
                </c:pt>
              </c:strCache>
            </c:strRef>
          </c:tx>
          <c:spPr>
            <a:solidFill>
              <a:srgbClr val="00BF6F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rgbClr val="00BF6F"/>
              </a:solidFill>
              <a:ln w="0">
                <a:noFill/>
              </a:ln>
            </c:spPr>
            <c:extLst>
              <c:ext xmlns:c16="http://schemas.microsoft.com/office/drawing/2014/chart" uri="{C3380CC4-5D6E-409C-BE32-E72D297353CC}">
                <c16:uniqueId val="{00000001-30CE-D645-A2A9-50106AF97484}"/>
              </c:ext>
            </c:extLst>
          </c:dPt>
          <c:dPt>
            <c:idx val="1"/>
            <c:invertIfNegative val="0"/>
            <c:bubble3D val="0"/>
            <c:spPr>
              <a:solidFill>
                <a:srgbClr val="507CB6"/>
              </a:solidFill>
              <a:ln w="0">
                <a:noFill/>
              </a:ln>
            </c:spPr>
            <c:extLst>
              <c:ext xmlns:c16="http://schemas.microsoft.com/office/drawing/2014/chart" uri="{C3380CC4-5D6E-409C-BE32-E72D297353CC}">
                <c16:uniqueId val="{00000003-30CE-D645-A2A9-50106AF97484}"/>
              </c:ext>
            </c:extLst>
          </c:dPt>
          <c:dPt>
            <c:idx val="2"/>
            <c:invertIfNegative val="0"/>
            <c:bubble3D val="0"/>
            <c:spPr>
              <a:solidFill>
                <a:srgbClr val="F9BE00"/>
              </a:solidFill>
              <a:ln w="0">
                <a:noFill/>
              </a:ln>
            </c:spPr>
            <c:extLst>
              <c:ext xmlns:c16="http://schemas.microsoft.com/office/drawing/2014/chart" uri="{C3380CC4-5D6E-409C-BE32-E72D297353CC}">
                <c16:uniqueId val="{00000005-30CE-D645-A2A9-50106AF97484}"/>
              </c:ext>
            </c:extLst>
          </c:dPt>
          <c:dPt>
            <c:idx val="3"/>
            <c:invertIfNegative val="0"/>
            <c:bubble3D val="0"/>
            <c:spPr>
              <a:solidFill>
                <a:srgbClr val="6BC8CD"/>
              </a:solidFill>
              <a:ln w="0">
                <a:noFill/>
              </a:ln>
            </c:spPr>
            <c:extLst>
              <c:ext xmlns:c16="http://schemas.microsoft.com/office/drawing/2014/chart" uri="{C3380CC4-5D6E-409C-BE32-E72D297353CC}">
                <c16:uniqueId val="{00000007-30CE-D645-A2A9-50106AF97484}"/>
              </c:ext>
            </c:extLst>
          </c:dPt>
          <c:dPt>
            <c:idx val="4"/>
            <c:invertIfNegative val="0"/>
            <c:bubble3D val="0"/>
            <c:spPr>
              <a:solidFill>
                <a:srgbClr val="FF8B4F"/>
              </a:solidFill>
              <a:ln w="0">
                <a:noFill/>
              </a:ln>
            </c:spPr>
            <c:extLst>
              <c:ext xmlns:c16="http://schemas.microsoft.com/office/drawing/2014/chart" uri="{C3380CC4-5D6E-409C-BE32-E72D297353CC}">
                <c16:uniqueId val="{00000009-30CE-D645-A2A9-50106AF97484}"/>
              </c:ext>
            </c:extLst>
          </c:dPt>
          <c:dPt>
            <c:idx val="5"/>
            <c:invertIfNegative val="0"/>
            <c:bubble3D val="0"/>
            <c:spPr>
              <a:solidFill>
                <a:srgbClr val="7D5E90"/>
              </a:solidFill>
              <a:ln w="0">
                <a:noFill/>
              </a:ln>
            </c:spPr>
            <c:extLst>
              <c:ext xmlns:c16="http://schemas.microsoft.com/office/drawing/2014/chart" uri="{C3380CC4-5D6E-409C-BE32-E72D297353CC}">
                <c16:uniqueId val="{0000000B-30CE-D645-A2A9-50106AF97484}"/>
              </c:ext>
            </c:extLst>
          </c:dPt>
          <c:dPt>
            <c:idx val="6"/>
            <c:invertIfNegative val="0"/>
            <c:bubble3D val="0"/>
            <c:spPr>
              <a:solidFill>
                <a:srgbClr val="D25F90"/>
              </a:solidFill>
              <a:ln w="0">
                <a:noFill/>
              </a:ln>
            </c:spPr>
            <c:extLst>
              <c:ext xmlns:c16="http://schemas.microsoft.com/office/drawing/2014/chart" uri="{C3380CC4-5D6E-409C-BE32-E72D297353CC}">
                <c16:uniqueId val="{0000000D-30CE-D645-A2A9-50106AF97484}"/>
              </c:ext>
            </c:extLst>
          </c:dPt>
          <c:dPt>
            <c:idx val="7"/>
            <c:invertIfNegative val="0"/>
            <c:bubble3D val="0"/>
            <c:spPr>
              <a:solidFill>
                <a:srgbClr val="C7B879"/>
              </a:solidFill>
              <a:ln w="0">
                <a:noFill/>
              </a:ln>
            </c:spPr>
            <c:extLst>
              <c:ext xmlns:c16="http://schemas.microsoft.com/office/drawing/2014/chart" uri="{C3380CC4-5D6E-409C-BE32-E72D297353CC}">
                <c16:uniqueId val="{0000000F-30CE-D645-A2A9-50106AF97484}"/>
              </c:ext>
            </c:extLst>
          </c:dPt>
          <c:dPt>
            <c:idx val="8"/>
            <c:invertIfNegative val="0"/>
            <c:bubble3D val="0"/>
            <c:spPr>
              <a:solidFill>
                <a:srgbClr val="DB4D5C"/>
              </a:solidFill>
              <a:ln w="0">
                <a:noFill/>
              </a:ln>
            </c:spPr>
            <c:extLst>
              <c:ext xmlns:c16="http://schemas.microsoft.com/office/drawing/2014/chart" uri="{C3380CC4-5D6E-409C-BE32-E72D297353CC}">
                <c16:uniqueId val="{00000011-30CE-D645-A2A9-50106AF97484}"/>
              </c:ext>
            </c:extLst>
          </c:dPt>
          <c:dPt>
            <c:idx val="9"/>
            <c:invertIfNegative val="0"/>
            <c:bubble3D val="0"/>
            <c:spPr>
              <a:solidFill>
                <a:srgbClr val="768086"/>
              </a:solidFill>
              <a:ln w="0">
                <a:noFill/>
              </a:ln>
            </c:spPr>
            <c:extLst>
              <c:ext xmlns:c16="http://schemas.microsoft.com/office/drawing/2014/chart" uri="{C3380CC4-5D6E-409C-BE32-E72D297353CC}">
                <c16:uniqueId val="{00000013-30CE-D645-A2A9-50106AF97484}"/>
              </c:ext>
            </c:extLst>
          </c:dPt>
          <c:dPt>
            <c:idx val="10"/>
            <c:invertIfNegative val="0"/>
            <c:bubble3D val="0"/>
            <c:spPr>
              <a:solidFill>
                <a:srgbClr val="00BF6F"/>
              </a:solidFill>
              <a:ln w="0">
                <a:noFill/>
              </a:ln>
            </c:spPr>
            <c:extLst>
              <c:ext xmlns:c16="http://schemas.microsoft.com/office/drawing/2014/chart" uri="{C3380CC4-5D6E-409C-BE32-E72D297353CC}">
                <c16:uniqueId val="{00000015-30CE-D645-A2A9-50106AF97484}"/>
              </c:ext>
            </c:extLst>
          </c:dPt>
          <c:dPt>
            <c:idx val="11"/>
            <c:invertIfNegative val="0"/>
            <c:bubble3D val="0"/>
            <c:spPr>
              <a:solidFill>
                <a:srgbClr val="507CB6"/>
              </a:solidFill>
              <a:ln w="0">
                <a:noFill/>
              </a:ln>
            </c:spPr>
            <c:extLst>
              <c:ext xmlns:c16="http://schemas.microsoft.com/office/drawing/2014/chart" uri="{C3380CC4-5D6E-409C-BE32-E72D297353CC}">
                <c16:uniqueId val="{00000017-30CE-D645-A2A9-50106AF97484}"/>
              </c:ext>
            </c:extLst>
          </c:dPt>
          <c:dPt>
            <c:idx val="12"/>
            <c:invertIfNegative val="0"/>
            <c:bubble3D val="0"/>
            <c:spPr>
              <a:solidFill>
                <a:srgbClr val="F9BE00"/>
              </a:solidFill>
              <a:ln w="0">
                <a:noFill/>
              </a:ln>
            </c:spPr>
            <c:extLst>
              <c:ext xmlns:c16="http://schemas.microsoft.com/office/drawing/2014/chart" uri="{C3380CC4-5D6E-409C-BE32-E72D297353CC}">
                <c16:uniqueId val="{00000019-30CE-D645-A2A9-50106AF97484}"/>
              </c:ext>
            </c:extLst>
          </c:dPt>
          <c:dPt>
            <c:idx val="13"/>
            <c:invertIfNegative val="0"/>
            <c:bubble3D val="0"/>
            <c:spPr>
              <a:solidFill>
                <a:srgbClr val="6BC8CD"/>
              </a:solidFill>
              <a:ln w="0">
                <a:noFill/>
              </a:ln>
            </c:spPr>
            <c:extLst>
              <c:ext xmlns:c16="http://schemas.microsoft.com/office/drawing/2014/chart" uri="{C3380CC4-5D6E-409C-BE32-E72D297353CC}">
                <c16:uniqueId val="{0000001B-30CE-D645-A2A9-50106AF97484}"/>
              </c:ext>
            </c:extLst>
          </c:dPt>
          <c:dPt>
            <c:idx val="14"/>
            <c:invertIfNegative val="0"/>
            <c:bubble3D val="0"/>
            <c:spPr>
              <a:solidFill>
                <a:srgbClr val="FF8B4F"/>
              </a:solidFill>
              <a:ln w="0">
                <a:noFill/>
              </a:ln>
            </c:spPr>
            <c:extLst>
              <c:ext xmlns:c16="http://schemas.microsoft.com/office/drawing/2014/chart" uri="{C3380CC4-5D6E-409C-BE32-E72D297353CC}">
                <c16:uniqueId val="{0000001D-30CE-D645-A2A9-50106AF97484}"/>
              </c:ext>
            </c:extLst>
          </c:dPt>
          <c:dPt>
            <c:idx val="15"/>
            <c:invertIfNegative val="0"/>
            <c:bubble3D val="0"/>
            <c:spPr>
              <a:solidFill>
                <a:srgbClr val="7D5E90"/>
              </a:solidFill>
              <a:ln w="0">
                <a:noFill/>
              </a:ln>
            </c:spPr>
            <c:extLst>
              <c:ext xmlns:c16="http://schemas.microsoft.com/office/drawing/2014/chart" uri="{C3380CC4-5D6E-409C-BE32-E72D297353CC}">
                <c16:uniqueId val="{0000001F-30CE-D645-A2A9-50106AF97484}"/>
              </c:ext>
            </c:extLst>
          </c:dPt>
          <c:dPt>
            <c:idx val="16"/>
            <c:invertIfNegative val="0"/>
            <c:bubble3D val="0"/>
            <c:spPr>
              <a:solidFill>
                <a:srgbClr val="D25F90"/>
              </a:solidFill>
              <a:ln w="0">
                <a:noFill/>
              </a:ln>
            </c:spPr>
            <c:extLst>
              <c:ext xmlns:c16="http://schemas.microsoft.com/office/drawing/2014/chart" uri="{C3380CC4-5D6E-409C-BE32-E72D297353CC}">
                <c16:uniqueId val="{00000021-30CE-D645-A2A9-50106AF97484}"/>
              </c:ext>
            </c:extLst>
          </c:dPt>
          <c:dPt>
            <c:idx val="17"/>
            <c:invertIfNegative val="0"/>
            <c:bubble3D val="0"/>
            <c:spPr>
              <a:solidFill>
                <a:srgbClr val="C7B879"/>
              </a:solidFill>
              <a:ln w="0">
                <a:noFill/>
              </a:ln>
            </c:spPr>
            <c:extLst>
              <c:ext xmlns:c16="http://schemas.microsoft.com/office/drawing/2014/chart" uri="{C3380CC4-5D6E-409C-BE32-E72D297353CC}">
                <c16:uniqueId val="{00000023-30CE-D645-A2A9-50106AF97484}"/>
              </c:ext>
            </c:extLst>
          </c:dPt>
          <c:dPt>
            <c:idx val="18"/>
            <c:invertIfNegative val="0"/>
            <c:bubble3D val="0"/>
            <c:spPr>
              <a:solidFill>
                <a:srgbClr val="DB4D5C"/>
              </a:solidFill>
              <a:ln w="0">
                <a:noFill/>
              </a:ln>
            </c:spPr>
            <c:extLst>
              <c:ext xmlns:c16="http://schemas.microsoft.com/office/drawing/2014/chart" uri="{C3380CC4-5D6E-409C-BE32-E72D297353CC}">
                <c16:uniqueId val="{00000025-30CE-D645-A2A9-50106AF97484}"/>
              </c:ext>
            </c:extLst>
          </c:dPt>
          <c:dPt>
            <c:idx val="19"/>
            <c:invertIfNegative val="0"/>
            <c:bubble3D val="0"/>
            <c:spPr>
              <a:solidFill>
                <a:srgbClr val="768086"/>
              </a:solidFill>
              <a:ln w="0">
                <a:noFill/>
              </a:ln>
            </c:spPr>
            <c:extLst>
              <c:ext xmlns:c16="http://schemas.microsoft.com/office/drawing/2014/chart" uri="{C3380CC4-5D6E-409C-BE32-E72D297353CC}">
                <c16:uniqueId val="{00000027-30CE-D645-A2A9-50106AF97484}"/>
              </c:ext>
            </c:extLst>
          </c:dPt>
          <c:dPt>
            <c:idx val="20"/>
            <c:invertIfNegative val="0"/>
            <c:bubble3D val="0"/>
            <c:spPr>
              <a:solidFill>
                <a:srgbClr val="00BF6F"/>
              </a:solidFill>
              <a:ln w="0">
                <a:noFill/>
              </a:ln>
            </c:spPr>
            <c:extLst>
              <c:ext xmlns:c16="http://schemas.microsoft.com/office/drawing/2014/chart" uri="{C3380CC4-5D6E-409C-BE32-E72D297353CC}">
                <c16:uniqueId val="{00000029-30CE-D645-A2A9-50106AF97484}"/>
              </c:ext>
            </c:extLst>
          </c:dPt>
          <c:dPt>
            <c:idx val="21"/>
            <c:invertIfNegative val="0"/>
            <c:bubble3D val="0"/>
            <c:spPr>
              <a:solidFill>
                <a:srgbClr val="507CB6"/>
              </a:solidFill>
              <a:ln w="0">
                <a:noFill/>
              </a:ln>
            </c:spPr>
            <c:extLst>
              <c:ext xmlns:c16="http://schemas.microsoft.com/office/drawing/2014/chart" uri="{C3380CC4-5D6E-409C-BE32-E72D297353CC}">
                <c16:uniqueId val="{0000002B-30CE-D645-A2A9-50106AF97484}"/>
              </c:ext>
            </c:extLst>
          </c:dPt>
          <c:cat>
            <c:strRef>
              <c:f>Sheet1!$A$2:$A$23</c:f>
              <c:strCache>
                <c:ptCount val="22"/>
                <c:pt idx="0">
                  <c:v>Saint Anne Catholic School (Somerset)</c:v>
                </c:pt>
                <c:pt idx="1">
                  <c:v>Saint Bridget Catholic School (River Falls)</c:v>
                </c:pt>
                <c:pt idx="2">
                  <c:v>Saint Mary Catholic School (New Richmond)</c:v>
                </c:pt>
                <c:pt idx="3">
                  <c:v>Saint Patrick’s Catholic School (Hudson)</c:v>
                </c:pt>
                <c:pt idx="4">
                  <c:v>Saint Francis Catholic School (Ellsworth)</c:v>
                </c:pt>
                <c:pt idx="5">
                  <c:v>Saint Joseph's Catholic School (Prescott)</c:v>
                </c:pt>
                <c:pt idx="6">
                  <c:v>Amery School District</c:v>
                </c:pt>
                <c:pt idx="7">
                  <c:v>Baldwin-Woodville Area School District</c:v>
                </c:pt>
                <c:pt idx="8">
                  <c:v>Boyceville School District</c:v>
                </c:pt>
                <c:pt idx="9">
                  <c:v>Clear Lake School District</c:v>
                </c:pt>
                <c:pt idx="10">
                  <c:v>Glenwood City School District</c:v>
                </c:pt>
                <c:pt idx="11">
                  <c:v>Hudson School District</c:v>
                </c:pt>
                <c:pt idx="12">
                  <c:v>Menomonie Area School District</c:v>
                </c:pt>
                <c:pt idx="13">
                  <c:v>New Richmond School District</c:v>
                </c:pt>
                <c:pt idx="14">
                  <c:v>Osceola School District</c:v>
                </c:pt>
                <c:pt idx="15">
                  <c:v>River Falls School District</c:v>
                </c:pt>
                <c:pt idx="16">
                  <c:v>South Washington County School District (SoWashCo Schools)</c:v>
                </c:pt>
                <c:pt idx="17">
                  <c:v>Spring Valley School District</c:v>
                </c:pt>
                <c:pt idx="18">
                  <c:v>Somerest School District</c:v>
                </c:pt>
                <c:pt idx="19">
                  <c:v>St. Croix Central School District</c:v>
                </c:pt>
                <c:pt idx="20">
                  <c:v>Stillwater Area Public Schools (SAPS) District</c:v>
                </c:pt>
                <c:pt idx="21">
                  <c:v>Child or children are homeschooled</c:v>
                </c:pt>
              </c:strCache>
            </c:strRef>
          </c:cat>
          <c:val>
            <c:numRef>
              <c:f>Sheet1!$B$2:$B$23</c:f>
              <c:numCache>
                <c:formatCode>0.00%</c:formatCode>
                <c:ptCount val="22"/>
                <c:pt idx="0">
                  <c:v>4.0800000000000003E-2</c:v>
                </c:pt>
                <c:pt idx="1">
                  <c:v>6.7999999999999996E-3</c:v>
                </c:pt>
                <c:pt idx="2">
                  <c:v>4.7600000000000003E-2</c:v>
                </c:pt>
                <c:pt idx="3">
                  <c:v>7.4800000000000005E-2</c:v>
                </c:pt>
                <c:pt idx="4">
                  <c:v>0.1837</c:v>
                </c:pt>
                <c:pt idx="5">
                  <c:v>0.10879999999999999</c:v>
                </c:pt>
                <c:pt idx="6">
                  <c:v>0</c:v>
                </c:pt>
                <c:pt idx="7">
                  <c:v>9.5200000000000007E-2</c:v>
                </c:pt>
                <c:pt idx="8">
                  <c:v>0</c:v>
                </c:pt>
                <c:pt idx="9">
                  <c:v>0</c:v>
                </c:pt>
                <c:pt idx="10">
                  <c:v>6.7999999999999996E-3</c:v>
                </c:pt>
                <c:pt idx="11">
                  <c:v>0.10199999999999999</c:v>
                </c:pt>
                <c:pt idx="12">
                  <c:v>0</c:v>
                </c:pt>
                <c:pt idx="13">
                  <c:v>0.11559999999999999</c:v>
                </c:pt>
                <c:pt idx="14">
                  <c:v>6.7999999999999996E-3</c:v>
                </c:pt>
                <c:pt idx="15">
                  <c:v>2.0400000000000001E-2</c:v>
                </c:pt>
                <c:pt idx="16">
                  <c:v>0</c:v>
                </c:pt>
                <c:pt idx="17">
                  <c:v>6.7999999999999996E-3</c:v>
                </c:pt>
                <c:pt idx="18">
                  <c:v>6.7999999999999996E-3</c:v>
                </c:pt>
                <c:pt idx="19">
                  <c:v>5.4399999999999997E-2</c:v>
                </c:pt>
                <c:pt idx="20">
                  <c:v>6.7999999999999996E-3</c:v>
                </c:pt>
                <c:pt idx="21">
                  <c:v>0.11559999999999999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C-30CE-D645-A2A9-50106AF974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2068027336"/>
        <c:axId val="2113994440"/>
      </c:barChart>
      <c:catAx>
        <c:axId val="20680273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low"/>
        <c:spPr>
          <a:ln>
            <a:solidFill>
              <a:srgbClr val="7F7F7F"/>
            </a:solidFill>
          </a:ln>
        </c:spPr>
        <c:txPr>
          <a:bodyPr/>
          <a:lstStyle/>
          <a:p>
            <a:pPr>
              <a:defRPr sz="1000" b="0">
                <a:solidFill>
                  <a:srgbClr val="7F7F7F"/>
                </a:solidFill>
              </a:defRPr>
            </a:pPr>
            <a:endParaRPr lang="en-US"/>
          </a:p>
        </c:txPr>
        <c:crossAx val="2113994440"/>
        <c:crosses val="autoZero"/>
        <c:auto val="1"/>
        <c:lblAlgn val="ctr"/>
        <c:lblOffset val="100"/>
        <c:noMultiLvlLbl val="0"/>
      </c:catAx>
      <c:valAx>
        <c:axId val="2113994440"/>
        <c:scaling>
          <c:orientation val="minMax"/>
          <c:max val="1"/>
          <c:min val="0"/>
        </c:scaling>
        <c:delete val="0"/>
        <c:axPos val="b"/>
        <c:numFmt formatCode="0%" sourceLinked="0"/>
        <c:majorTickMark val="out"/>
        <c:minorTickMark val="none"/>
        <c:tickLblPos val="nextTo"/>
        <c:spPr>
          <a:ln>
            <a:solidFill>
              <a:srgbClr val="7F7F7F"/>
            </a:solidFill>
          </a:ln>
        </c:spPr>
        <c:txPr>
          <a:bodyPr/>
          <a:lstStyle/>
          <a:p>
            <a:pPr>
              <a:defRPr sz="1000" b="0">
                <a:solidFill>
                  <a:srgbClr val="7F7F7F"/>
                </a:solidFill>
              </a:defRPr>
            </a:pPr>
            <a:endParaRPr lang="en-US"/>
          </a:p>
        </c:txPr>
        <c:crossAx val="2068027336"/>
        <c:crosses val="max"/>
        <c:crossBetween val="between"/>
      </c:valAx>
    </c:plotArea>
    <c:plotVisOnly val="1"/>
    <c:dispBlanksAs val="gap"/>
    <c:showDLblsOverMax val="1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 </c:v>
                </c:pt>
              </c:strCache>
            </c:strRef>
          </c:tx>
          <c:spPr>
            <a:solidFill>
              <a:srgbClr val="00BF6F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rgbClr val="00BF6F"/>
              </a:solidFill>
              <a:ln w="0">
                <a:noFill/>
              </a:ln>
            </c:spPr>
            <c:extLst>
              <c:ext xmlns:c16="http://schemas.microsoft.com/office/drawing/2014/chart" uri="{C3380CC4-5D6E-409C-BE32-E72D297353CC}">
                <c16:uniqueId val="{00000001-705E-0A41-B993-DD674CC80B9D}"/>
              </c:ext>
            </c:extLst>
          </c:dPt>
          <c:dPt>
            <c:idx val="1"/>
            <c:invertIfNegative val="0"/>
            <c:bubble3D val="0"/>
            <c:spPr>
              <a:solidFill>
                <a:srgbClr val="507CB6"/>
              </a:solidFill>
              <a:ln w="0">
                <a:noFill/>
              </a:ln>
            </c:spPr>
            <c:extLst>
              <c:ext xmlns:c16="http://schemas.microsoft.com/office/drawing/2014/chart" uri="{C3380CC4-5D6E-409C-BE32-E72D297353CC}">
                <c16:uniqueId val="{00000003-705E-0A41-B993-DD674CC80B9D}"/>
              </c:ext>
            </c:extLst>
          </c:dPt>
          <c:dPt>
            <c:idx val="2"/>
            <c:invertIfNegative val="0"/>
            <c:bubble3D val="0"/>
            <c:spPr>
              <a:solidFill>
                <a:srgbClr val="F9BE00"/>
              </a:solidFill>
              <a:ln w="0">
                <a:noFill/>
              </a:ln>
            </c:spPr>
            <c:extLst>
              <c:ext xmlns:c16="http://schemas.microsoft.com/office/drawing/2014/chart" uri="{C3380CC4-5D6E-409C-BE32-E72D297353CC}">
                <c16:uniqueId val="{00000005-705E-0A41-B993-DD674CC80B9D}"/>
              </c:ext>
            </c:extLst>
          </c:dPt>
          <c:cat>
            <c:strRef>
              <c:f>Sheet1!$A$2:$A$4</c:f>
              <c:strCache>
                <c:ptCount val="3"/>
                <c:pt idx="0">
                  <c:v>1</c:v>
                </c:pt>
                <c:pt idx="1">
                  <c:v>2</c:v>
                </c:pt>
                <c:pt idx="2">
                  <c:v>3 or more</c:v>
                </c:pt>
              </c:strCache>
            </c:strRef>
          </c:cat>
          <c:val>
            <c:numRef>
              <c:f>Sheet1!$B$2:$B$4</c:f>
              <c:numCache>
                <c:formatCode>0.00%</c:formatCode>
                <c:ptCount val="3"/>
                <c:pt idx="0">
                  <c:v>0.35799999999999998</c:v>
                </c:pt>
                <c:pt idx="1">
                  <c:v>0.36420000000000002</c:v>
                </c:pt>
                <c:pt idx="2">
                  <c:v>0.27779999999999999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705E-0A41-B993-DD674CC80B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2068027336"/>
        <c:axId val="2113994440"/>
      </c:barChart>
      <c:catAx>
        <c:axId val="20680273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low"/>
        <c:spPr>
          <a:ln>
            <a:solidFill>
              <a:srgbClr val="7F7F7F"/>
            </a:solidFill>
          </a:ln>
        </c:spPr>
        <c:txPr>
          <a:bodyPr/>
          <a:lstStyle/>
          <a:p>
            <a:pPr>
              <a:defRPr sz="1000" b="0">
                <a:solidFill>
                  <a:srgbClr val="7F7F7F"/>
                </a:solidFill>
              </a:defRPr>
            </a:pPr>
            <a:endParaRPr lang="en-US"/>
          </a:p>
        </c:txPr>
        <c:crossAx val="2113994440"/>
        <c:crosses val="autoZero"/>
        <c:auto val="1"/>
        <c:lblAlgn val="ctr"/>
        <c:lblOffset val="100"/>
        <c:noMultiLvlLbl val="0"/>
      </c:catAx>
      <c:valAx>
        <c:axId val="2113994440"/>
        <c:scaling>
          <c:orientation val="minMax"/>
          <c:max val="1"/>
          <c:min val="0"/>
        </c:scaling>
        <c:delete val="0"/>
        <c:axPos val="b"/>
        <c:numFmt formatCode="0%" sourceLinked="0"/>
        <c:majorTickMark val="out"/>
        <c:minorTickMark val="none"/>
        <c:tickLblPos val="nextTo"/>
        <c:spPr>
          <a:ln>
            <a:solidFill>
              <a:srgbClr val="7F7F7F"/>
            </a:solidFill>
          </a:ln>
        </c:spPr>
        <c:txPr>
          <a:bodyPr/>
          <a:lstStyle/>
          <a:p>
            <a:pPr>
              <a:defRPr sz="1000" b="0">
                <a:solidFill>
                  <a:srgbClr val="7F7F7F"/>
                </a:solidFill>
              </a:defRPr>
            </a:pPr>
            <a:endParaRPr lang="en-US"/>
          </a:p>
        </c:txPr>
        <c:crossAx val="2068027336"/>
        <c:crosses val="max"/>
        <c:crossBetween val="between"/>
      </c:valAx>
    </c:plotArea>
    <c:plotVisOnly val="1"/>
    <c:dispBlanksAs val="gap"/>
    <c:showDLblsOverMax val="1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 </c:v>
                </c:pt>
              </c:strCache>
            </c:strRef>
          </c:tx>
          <c:spPr>
            <a:solidFill>
              <a:srgbClr val="00BF6F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rgbClr val="00BF6F"/>
              </a:solidFill>
              <a:ln w="0">
                <a:noFill/>
              </a:ln>
            </c:spPr>
            <c:extLst>
              <c:ext xmlns:c16="http://schemas.microsoft.com/office/drawing/2014/chart" uri="{C3380CC4-5D6E-409C-BE32-E72D297353CC}">
                <c16:uniqueId val="{00000001-14FF-DD44-86B0-65FA6B5B4289}"/>
              </c:ext>
            </c:extLst>
          </c:dPt>
          <c:dPt>
            <c:idx val="1"/>
            <c:invertIfNegative val="0"/>
            <c:bubble3D val="0"/>
            <c:spPr>
              <a:solidFill>
                <a:srgbClr val="507CB6"/>
              </a:solidFill>
              <a:ln w="0">
                <a:noFill/>
              </a:ln>
            </c:spPr>
            <c:extLst>
              <c:ext xmlns:c16="http://schemas.microsoft.com/office/drawing/2014/chart" uri="{C3380CC4-5D6E-409C-BE32-E72D297353CC}">
                <c16:uniqueId val="{00000003-14FF-DD44-86B0-65FA6B5B4289}"/>
              </c:ext>
            </c:extLst>
          </c:dPt>
          <c:dPt>
            <c:idx val="2"/>
            <c:invertIfNegative val="0"/>
            <c:bubble3D val="0"/>
            <c:spPr>
              <a:solidFill>
                <a:srgbClr val="F9BE00"/>
              </a:solidFill>
              <a:ln w="0">
                <a:noFill/>
              </a:ln>
            </c:spPr>
            <c:extLst>
              <c:ext xmlns:c16="http://schemas.microsoft.com/office/drawing/2014/chart" uri="{C3380CC4-5D6E-409C-BE32-E72D297353CC}">
                <c16:uniqueId val="{00000005-14FF-DD44-86B0-65FA6B5B4289}"/>
              </c:ext>
            </c:extLst>
          </c:dPt>
          <c:dPt>
            <c:idx val="3"/>
            <c:invertIfNegative val="0"/>
            <c:bubble3D val="0"/>
            <c:spPr>
              <a:solidFill>
                <a:srgbClr val="6BC8CD"/>
              </a:solidFill>
              <a:ln w="0">
                <a:noFill/>
              </a:ln>
            </c:spPr>
            <c:extLst>
              <c:ext xmlns:c16="http://schemas.microsoft.com/office/drawing/2014/chart" uri="{C3380CC4-5D6E-409C-BE32-E72D297353CC}">
                <c16:uniqueId val="{00000007-14FF-DD44-86B0-65FA6B5B4289}"/>
              </c:ext>
            </c:extLst>
          </c:dPt>
          <c:dPt>
            <c:idx val="4"/>
            <c:invertIfNegative val="0"/>
            <c:bubble3D val="0"/>
            <c:spPr>
              <a:solidFill>
                <a:srgbClr val="FF8B4F"/>
              </a:solidFill>
              <a:ln w="0">
                <a:noFill/>
              </a:ln>
            </c:spPr>
            <c:extLst>
              <c:ext xmlns:c16="http://schemas.microsoft.com/office/drawing/2014/chart" uri="{C3380CC4-5D6E-409C-BE32-E72D297353CC}">
                <c16:uniqueId val="{00000009-14FF-DD44-86B0-65FA6B5B4289}"/>
              </c:ext>
            </c:extLst>
          </c:dPt>
          <c:dPt>
            <c:idx val="5"/>
            <c:invertIfNegative val="0"/>
            <c:bubble3D val="0"/>
            <c:spPr>
              <a:solidFill>
                <a:srgbClr val="7D5E90"/>
              </a:solidFill>
              <a:ln w="0">
                <a:noFill/>
              </a:ln>
            </c:spPr>
            <c:extLst>
              <c:ext xmlns:c16="http://schemas.microsoft.com/office/drawing/2014/chart" uri="{C3380CC4-5D6E-409C-BE32-E72D297353CC}">
                <c16:uniqueId val="{0000000B-14FF-DD44-86B0-65FA6B5B4289}"/>
              </c:ext>
            </c:extLst>
          </c:dPt>
          <c:dPt>
            <c:idx val="6"/>
            <c:invertIfNegative val="0"/>
            <c:bubble3D val="0"/>
            <c:spPr>
              <a:solidFill>
                <a:srgbClr val="D25F90"/>
              </a:solidFill>
              <a:ln w="0">
                <a:noFill/>
              </a:ln>
            </c:spPr>
            <c:extLst>
              <c:ext xmlns:c16="http://schemas.microsoft.com/office/drawing/2014/chart" uri="{C3380CC4-5D6E-409C-BE32-E72D297353CC}">
                <c16:uniqueId val="{0000000D-14FF-DD44-86B0-65FA6B5B4289}"/>
              </c:ext>
            </c:extLst>
          </c:dPt>
          <c:dPt>
            <c:idx val="7"/>
            <c:invertIfNegative val="0"/>
            <c:bubble3D val="0"/>
            <c:spPr>
              <a:solidFill>
                <a:srgbClr val="C7B879"/>
              </a:solidFill>
              <a:ln w="0">
                <a:noFill/>
              </a:ln>
            </c:spPr>
            <c:extLst>
              <c:ext xmlns:c16="http://schemas.microsoft.com/office/drawing/2014/chart" uri="{C3380CC4-5D6E-409C-BE32-E72D297353CC}">
                <c16:uniqueId val="{0000000F-14FF-DD44-86B0-65FA6B5B4289}"/>
              </c:ext>
            </c:extLst>
          </c:dPt>
          <c:dPt>
            <c:idx val="8"/>
            <c:invertIfNegative val="0"/>
            <c:bubble3D val="0"/>
            <c:spPr>
              <a:solidFill>
                <a:srgbClr val="DB4D5C"/>
              </a:solidFill>
              <a:ln w="0">
                <a:noFill/>
              </a:ln>
            </c:spPr>
            <c:extLst>
              <c:ext xmlns:c16="http://schemas.microsoft.com/office/drawing/2014/chart" uri="{C3380CC4-5D6E-409C-BE32-E72D297353CC}">
                <c16:uniqueId val="{00000011-14FF-DD44-86B0-65FA6B5B4289}"/>
              </c:ext>
            </c:extLst>
          </c:dPt>
          <c:dPt>
            <c:idx val="9"/>
            <c:invertIfNegative val="0"/>
            <c:bubble3D val="0"/>
            <c:spPr>
              <a:solidFill>
                <a:srgbClr val="768086"/>
              </a:solidFill>
              <a:ln w="0">
                <a:noFill/>
              </a:ln>
            </c:spPr>
            <c:extLst>
              <c:ext xmlns:c16="http://schemas.microsoft.com/office/drawing/2014/chart" uri="{C3380CC4-5D6E-409C-BE32-E72D297353CC}">
                <c16:uniqueId val="{00000013-14FF-DD44-86B0-65FA6B5B4289}"/>
              </c:ext>
            </c:extLst>
          </c:dPt>
          <c:dPt>
            <c:idx val="10"/>
            <c:invertIfNegative val="0"/>
            <c:bubble3D val="0"/>
            <c:spPr>
              <a:solidFill>
                <a:srgbClr val="00BF6F"/>
              </a:solidFill>
              <a:ln w="0">
                <a:noFill/>
              </a:ln>
            </c:spPr>
            <c:extLst>
              <c:ext xmlns:c16="http://schemas.microsoft.com/office/drawing/2014/chart" uri="{C3380CC4-5D6E-409C-BE32-E72D297353CC}">
                <c16:uniqueId val="{00000015-14FF-DD44-86B0-65FA6B5B4289}"/>
              </c:ext>
            </c:extLst>
          </c:dPt>
          <c:dPt>
            <c:idx val="11"/>
            <c:invertIfNegative val="0"/>
            <c:bubble3D val="0"/>
            <c:spPr>
              <a:solidFill>
                <a:srgbClr val="507CB6"/>
              </a:solidFill>
              <a:ln w="0">
                <a:noFill/>
              </a:ln>
            </c:spPr>
            <c:extLst>
              <c:ext xmlns:c16="http://schemas.microsoft.com/office/drawing/2014/chart" uri="{C3380CC4-5D6E-409C-BE32-E72D297353CC}">
                <c16:uniqueId val="{00000017-14FF-DD44-86B0-65FA6B5B4289}"/>
              </c:ext>
            </c:extLst>
          </c:dPt>
          <c:dPt>
            <c:idx val="12"/>
            <c:invertIfNegative val="0"/>
            <c:bubble3D val="0"/>
            <c:spPr>
              <a:solidFill>
                <a:srgbClr val="F9BE00"/>
              </a:solidFill>
              <a:ln w="0">
                <a:noFill/>
              </a:ln>
            </c:spPr>
            <c:extLst>
              <c:ext xmlns:c16="http://schemas.microsoft.com/office/drawing/2014/chart" uri="{C3380CC4-5D6E-409C-BE32-E72D297353CC}">
                <c16:uniqueId val="{00000019-14FF-DD44-86B0-65FA6B5B4289}"/>
              </c:ext>
            </c:extLst>
          </c:dPt>
          <c:dPt>
            <c:idx val="13"/>
            <c:invertIfNegative val="0"/>
            <c:bubble3D val="0"/>
            <c:spPr>
              <a:solidFill>
                <a:srgbClr val="6BC8CD"/>
              </a:solidFill>
              <a:ln w="0">
                <a:noFill/>
              </a:ln>
            </c:spPr>
            <c:extLst>
              <c:ext xmlns:c16="http://schemas.microsoft.com/office/drawing/2014/chart" uri="{C3380CC4-5D6E-409C-BE32-E72D297353CC}">
                <c16:uniqueId val="{0000001B-14FF-DD44-86B0-65FA6B5B4289}"/>
              </c:ext>
            </c:extLst>
          </c:dPt>
          <c:cat>
            <c:strRef>
              <c:f>Sheet1!$A$2:$A$15</c:f>
              <c:strCache>
                <c:ptCount val="14"/>
                <c:pt idx="0">
                  <c:v>Kindergarten</c:v>
                </c:pt>
                <c:pt idx="1">
                  <c:v>1st grade</c:v>
                </c:pt>
                <c:pt idx="2">
                  <c:v>2nd grade</c:v>
                </c:pt>
                <c:pt idx="3">
                  <c:v>3rd grade</c:v>
                </c:pt>
                <c:pt idx="4">
                  <c:v>4th grade</c:v>
                </c:pt>
                <c:pt idx="5">
                  <c:v>5th grade</c:v>
                </c:pt>
                <c:pt idx="6">
                  <c:v>6th grade</c:v>
                </c:pt>
                <c:pt idx="7">
                  <c:v>7th grade</c:v>
                </c:pt>
                <c:pt idx="8">
                  <c:v>8th grade</c:v>
                </c:pt>
                <c:pt idx="9">
                  <c:v>9th grade</c:v>
                </c:pt>
                <c:pt idx="10">
                  <c:v>10th grade</c:v>
                </c:pt>
                <c:pt idx="11">
                  <c:v>11th grade</c:v>
                </c:pt>
                <c:pt idx="12">
                  <c:v>12th grade</c:v>
                </c:pt>
                <c:pt idx="13">
                  <c:v>I have children ages 0 – 4</c:v>
                </c:pt>
              </c:strCache>
            </c:strRef>
          </c:cat>
          <c:val>
            <c:numRef>
              <c:f>Sheet1!$B$2:$B$15</c:f>
              <c:numCache>
                <c:formatCode>0.00%</c:formatCode>
                <c:ptCount val="14"/>
                <c:pt idx="0">
                  <c:v>0.21079999999999999</c:v>
                </c:pt>
                <c:pt idx="1">
                  <c:v>0.15060000000000001</c:v>
                </c:pt>
                <c:pt idx="2">
                  <c:v>0.1807</c:v>
                </c:pt>
                <c:pt idx="3">
                  <c:v>0.1928</c:v>
                </c:pt>
                <c:pt idx="4">
                  <c:v>0.1867</c:v>
                </c:pt>
                <c:pt idx="5">
                  <c:v>0.1807</c:v>
                </c:pt>
                <c:pt idx="6">
                  <c:v>0.13250000000000001</c:v>
                </c:pt>
                <c:pt idx="7">
                  <c:v>8.43E-2</c:v>
                </c:pt>
                <c:pt idx="8">
                  <c:v>5.4199999999999998E-2</c:v>
                </c:pt>
                <c:pt idx="9">
                  <c:v>6.6299999999999998E-2</c:v>
                </c:pt>
                <c:pt idx="10">
                  <c:v>4.2200000000000001E-2</c:v>
                </c:pt>
                <c:pt idx="11">
                  <c:v>5.4199999999999998E-2</c:v>
                </c:pt>
                <c:pt idx="12">
                  <c:v>4.2200000000000001E-2</c:v>
                </c:pt>
                <c:pt idx="13">
                  <c:v>0.44579999999999997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C-14FF-DD44-86B0-65FA6B5B428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2068027336"/>
        <c:axId val="2113994440"/>
      </c:barChart>
      <c:catAx>
        <c:axId val="20680273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low"/>
        <c:spPr>
          <a:ln>
            <a:solidFill>
              <a:srgbClr val="7F7F7F"/>
            </a:solidFill>
          </a:ln>
        </c:spPr>
        <c:txPr>
          <a:bodyPr/>
          <a:lstStyle/>
          <a:p>
            <a:pPr>
              <a:defRPr sz="1000" b="0">
                <a:solidFill>
                  <a:srgbClr val="7F7F7F"/>
                </a:solidFill>
              </a:defRPr>
            </a:pPr>
            <a:endParaRPr lang="en-US"/>
          </a:p>
        </c:txPr>
        <c:crossAx val="2113994440"/>
        <c:crosses val="autoZero"/>
        <c:auto val="1"/>
        <c:lblAlgn val="ctr"/>
        <c:lblOffset val="100"/>
        <c:noMultiLvlLbl val="0"/>
      </c:catAx>
      <c:valAx>
        <c:axId val="2113994440"/>
        <c:scaling>
          <c:orientation val="minMax"/>
          <c:max val="1"/>
          <c:min val="0"/>
        </c:scaling>
        <c:delete val="0"/>
        <c:axPos val="b"/>
        <c:numFmt formatCode="0%" sourceLinked="0"/>
        <c:majorTickMark val="out"/>
        <c:minorTickMark val="none"/>
        <c:tickLblPos val="nextTo"/>
        <c:spPr>
          <a:ln>
            <a:solidFill>
              <a:srgbClr val="7F7F7F"/>
            </a:solidFill>
          </a:ln>
        </c:spPr>
        <c:txPr>
          <a:bodyPr/>
          <a:lstStyle/>
          <a:p>
            <a:pPr>
              <a:defRPr sz="1000" b="0">
                <a:solidFill>
                  <a:srgbClr val="7F7F7F"/>
                </a:solidFill>
              </a:defRPr>
            </a:pPr>
            <a:endParaRPr lang="en-US"/>
          </a:p>
        </c:txPr>
        <c:crossAx val="2068027336"/>
        <c:crosses val="max"/>
        <c:crossBetween val="between"/>
      </c:valAx>
    </c:plotArea>
    <c:plotVisOnly val="1"/>
    <c:dispBlanksAs val="gap"/>
    <c:showDLblsOverMax val="1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 </c:v>
                </c:pt>
              </c:strCache>
            </c:strRef>
          </c:tx>
          <c:spPr>
            <a:solidFill>
              <a:srgbClr val="00BF6F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rgbClr val="00BF6F"/>
              </a:solidFill>
              <a:ln w="0">
                <a:noFill/>
              </a:ln>
            </c:spPr>
            <c:extLst>
              <c:ext xmlns:c16="http://schemas.microsoft.com/office/drawing/2014/chart" uri="{C3380CC4-5D6E-409C-BE32-E72D297353CC}">
                <c16:uniqueId val="{00000001-BA28-724B-A8E3-00653612933F}"/>
              </c:ext>
            </c:extLst>
          </c:dPt>
          <c:dPt>
            <c:idx val="1"/>
            <c:invertIfNegative val="0"/>
            <c:bubble3D val="0"/>
            <c:spPr>
              <a:solidFill>
                <a:srgbClr val="507CB6"/>
              </a:solidFill>
              <a:ln w="0">
                <a:noFill/>
              </a:ln>
            </c:spPr>
            <c:extLst>
              <c:ext xmlns:c16="http://schemas.microsoft.com/office/drawing/2014/chart" uri="{C3380CC4-5D6E-409C-BE32-E72D297353CC}">
                <c16:uniqueId val="{00000003-BA28-724B-A8E3-00653612933F}"/>
              </c:ext>
            </c:extLst>
          </c:dPt>
          <c:dPt>
            <c:idx val="2"/>
            <c:invertIfNegative val="0"/>
            <c:bubble3D val="0"/>
            <c:spPr>
              <a:solidFill>
                <a:srgbClr val="F9BE00"/>
              </a:solidFill>
              <a:ln w="0">
                <a:noFill/>
              </a:ln>
            </c:spPr>
            <c:extLst>
              <c:ext xmlns:c16="http://schemas.microsoft.com/office/drawing/2014/chart" uri="{C3380CC4-5D6E-409C-BE32-E72D297353CC}">
                <c16:uniqueId val="{00000005-BA28-724B-A8E3-00653612933F}"/>
              </c:ext>
            </c:extLst>
          </c:dPt>
          <c:dPt>
            <c:idx val="3"/>
            <c:invertIfNegative val="0"/>
            <c:bubble3D val="0"/>
            <c:spPr>
              <a:solidFill>
                <a:srgbClr val="6BC8CD"/>
              </a:solidFill>
              <a:ln w="0">
                <a:noFill/>
              </a:ln>
            </c:spPr>
            <c:extLst>
              <c:ext xmlns:c16="http://schemas.microsoft.com/office/drawing/2014/chart" uri="{C3380CC4-5D6E-409C-BE32-E72D297353CC}">
                <c16:uniqueId val="{00000007-BA28-724B-A8E3-00653612933F}"/>
              </c:ext>
            </c:extLst>
          </c:dPt>
          <c:cat>
            <c:strRef>
              <c:f>Sheet1!$A$2:$A$5</c:f>
              <c:strCache>
                <c:ptCount val="4"/>
                <c:pt idx="0">
                  <c:v>Yes</c:v>
                </c:pt>
                <c:pt idx="1">
                  <c:v>No</c:v>
                </c:pt>
                <c:pt idx="2">
                  <c:v>Not Sure</c:v>
                </c:pt>
                <c:pt idx="3">
                  <c:v>Other (please specify)</c:v>
                </c:pt>
              </c:strCache>
            </c:strRef>
          </c:cat>
          <c:val>
            <c:numRef>
              <c:f>Sheet1!$B$2:$B$5</c:f>
              <c:numCache>
                <c:formatCode>0.00%</c:formatCode>
                <c:ptCount val="4"/>
                <c:pt idx="0">
                  <c:v>0.2417</c:v>
                </c:pt>
                <c:pt idx="1">
                  <c:v>0.18329999999999999</c:v>
                </c:pt>
                <c:pt idx="2">
                  <c:v>0.2</c:v>
                </c:pt>
                <c:pt idx="3">
                  <c:v>0.375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BA28-724B-A8E3-0065361293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2068027336"/>
        <c:axId val="2113994440"/>
      </c:barChart>
      <c:catAx>
        <c:axId val="20680273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low"/>
        <c:spPr>
          <a:ln>
            <a:solidFill>
              <a:srgbClr val="7F7F7F"/>
            </a:solidFill>
          </a:ln>
        </c:spPr>
        <c:txPr>
          <a:bodyPr/>
          <a:lstStyle/>
          <a:p>
            <a:pPr>
              <a:defRPr sz="1000" b="0">
                <a:solidFill>
                  <a:srgbClr val="7F7F7F"/>
                </a:solidFill>
              </a:defRPr>
            </a:pPr>
            <a:endParaRPr lang="en-US"/>
          </a:p>
        </c:txPr>
        <c:crossAx val="2113994440"/>
        <c:crosses val="autoZero"/>
        <c:auto val="1"/>
        <c:lblAlgn val="ctr"/>
        <c:lblOffset val="100"/>
        <c:noMultiLvlLbl val="0"/>
      </c:catAx>
      <c:valAx>
        <c:axId val="2113994440"/>
        <c:scaling>
          <c:orientation val="minMax"/>
          <c:max val="1"/>
          <c:min val="0"/>
        </c:scaling>
        <c:delete val="0"/>
        <c:axPos val="b"/>
        <c:numFmt formatCode="0%" sourceLinked="0"/>
        <c:majorTickMark val="out"/>
        <c:minorTickMark val="none"/>
        <c:tickLblPos val="nextTo"/>
        <c:spPr>
          <a:ln>
            <a:solidFill>
              <a:srgbClr val="7F7F7F"/>
            </a:solidFill>
          </a:ln>
        </c:spPr>
        <c:txPr>
          <a:bodyPr/>
          <a:lstStyle/>
          <a:p>
            <a:pPr>
              <a:defRPr sz="1000" b="0">
                <a:solidFill>
                  <a:srgbClr val="7F7F7F"/>
                </a:solidFill>
              </a:defRPr>
            </a:pPr>
            <a:endParaRPr lang="en-US"/>
          </a:p>
        </c:txPr>
        <c:crossAx val="2068027336"/>
        <c:crosses val="max"/>
        <c:crossBetween val="between"/>
      </c:valAx>
    </c:plotArea>
    <c:plotVisOnly val="1"/>
    <c:dispBlanksAs val="gap"/>
    <c:showDLblsOverMax val="1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5136" y="80645"/>
            <a:ext cx="8229600" cy="548713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Master title style (only changes made to the parent slide will be reflected in the app)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B48FB-E956-2048-9E74-C69E7CAA26C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252A03B-2D42-4DAE-8460-CF96145A8DF0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15136" y="1005080"/>
            <a:ext cx="8229600" cy="3569013"/>
          </a:xfrm>
        </p:spPr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  <a:lvl2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Master text style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CB14CF1-AB9B-4870-9E5C-AD8F31C7FF6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3322" y="627419"/>
            <a:ext cx="8229600" cy="23971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Master text style</a:t>
            </a:r>
            <a:endParaRPr lang="en-GB" dirty="0"/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E39551A5-770E-3978-ED85-9963EA0819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7174" y="4811867"/>
            <a:ext cx="8229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6443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solidFill>
          <a:schemeClr val="tx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256494" y="2494609"/>
            <a:ext cx="7787252" cy="1234730"/>
          </a:xfrm>
        </p:spPr>
        <p:txBody>
          <a:bodyPr anchor="b">
            <a:normAutofit/>
          </a:bodyPr>
          <a:lstStyle>
            <a:lvl1pPr marL="0" indent="0">
              <a:buNone/>
              <a:defRPr sz="32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Title style (only changes made to the parent slide will be reflected in the app)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266162" y="3729038"/>
            <a:ext cx="2938463" cy="385762"/>
          </a:xfrm>
        </p:spPr>
        <p:txBody>
          <a:bodyPr>
            <a:normAutofit/>
          </a:bodyPr>
          <a:lstStyle>
            <a:lvl1pPr>
              <a:defRPr sz="12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Title slide subtitle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E984EA-3574-957B-CBB9-81D1F0C188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6493" y="4811867"/>
            <a:ext cx="7839291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sponse Summar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593F9-7B30-274B-BFFF-492683631E49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211403" y="3639393"/>
            <a:ext cx="4576388" cy="350837"/>
          </a:xfrm>
        </p:spPr>
        <p:txBody>
          <a:bodyPr/>
          <a:lstStyle>
            <a:lvl1pPr>
              <a:defRPr b="0"/>
            </a:lvl1pPr>
          </a:lstStyle>
          <a:p>
            <a:pPr lvl="0"/>
            <a:r>
              <a:rPr lang="en-US" dirty="0"/>
              <a:t>Master text style</a:t>
            </a:r>
          </a:p>
        </p:txBody>
      </p:sp>
      <p:sp>
        <p:nvSpPr>
          <p:cNvPr id="17" name="Title 16"/>
          <p:cNvSpPr>
            <a:spLocks noGrp="1"/>
          </p:cNvSpPr>
          <p:nvPr>
            <p:ph type="title" hasCustomPrompt="1"/>
          </p:nvPr>
        </p:nvSpPr>
        <p:spPr>
          <a:xfrm>
            <a:off x="204788" y="2334751"/>
            <a:ext cx="8229600" cy="857250"/>
          </a:xfrm>
        </p:spPr>
        <p:txBody>
          <a:bodyPr/>
          <a:lstStyle/>
          <a:p>
            <a:r>
              <a:rPr lang="en-US" dirty="0"/>
              <a:t>Master title style (only changes made to the parent slide will be reflected in the app)</a:t>
            </a:r>
          </a:p>
        </p:txBody>
      </p:sp>
      <p:sp>
        <p:nvSpPr>
          <p:cNvPr id="16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204788" y="3158633"/>
            <a:ext cx="3859212" cy="280987"/>
          </a:xfrm>
        </p:spPr>
        <p:txBody>
          <a:bodyPr/>
          <a:lstStyle>
            <a:lvl2pPr marL="4763" indent="0">
              <a:buNone/>
              <a:defRPr sz="160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defRPr>
            </a:lvl2pPr>
          </a:lstStyle>
          <a:p>
            <a:pPr lvl="1"/>
            <a:r>
              <a:rPr lang="en-US" dirty="0"/>
              <a:t>Total Responses style</a:t>
            </a:r>
          </a:p>
        </p:txBody>
      </p:sp>
      <p:sp>
        <p:nvSpPr>
          <p:cNvPr id="7" name="Text Placeholder 12"/>
          <p:cNvSpPr>
            <a:spLocks noGrp="1"/>
          </p:cNvSpPr>
          <p:nvPr>
            <p:ph type="body" sz="quarter" idx="18" hasCustomPrompt="1"/>
          </p:nvPr>
        </p:nvSpPr>
        <p:spPr>
          <a:xfrm>
            <a:off x="211403" y="4047840"/>
            <a:ext cx="4576388" cy="350837"/>
          </a:xfrm>
        </p:spPr>
        <p:txBody>
          <a:bodyPr/>
          <a:lstStyle>
            <a:lvl1pPr>
              <a:defRPr b="0"/>
            </a:lvl1pPr>
          </a:lstStyle>
          <a:p>
            <a:pPr lvl="0"/>
            <a:r>
              <a:rPr lang="en-US" dirty="0"/>
              <a:t>Master text style</a:t>
            </a:r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CDF05C82-1244-9CA3-984A-2EEF32F796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6826" y="4811867"/>
            <a:ext cx="8106588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4830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5136" y="80645"/>
            <a:ext cx="8229600" cy="581143"/>
          </a:xfrm>
        </p:spPr>
        <p:txBody>
          <a:bodyPr/>
          <a:lstStyle/>
          <a:p>
            <a:r>
              <a:rPr lang="en-US" dirty="0"/>
              <a:t>Master title style (only changes made to the parent slide will be reflected in the app)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122570" y="666350"/>
            <a:ext cx="5332506" cy="249144"/>
          </a:xfrm>
        </p:spPr>
        <p:txBody>
          <a:bodyPr/>
          <a:lstStyle/>
          <a:p>
            <a:pPr lvl="0"/>
            <a:r>
              <a:rPr lang="en-US" dirty="0"/>
              <a:t>Master text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B48FB-E956-2048-9E74-C69E7CAA26CC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9FE2B938-E785-E802-7A9A-5AD4FEF608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02927" y="4811867"/>
            <a:ext cx="8193847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22404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5136" y="270516"/>
            <a:ext cx="8229600" cy="39127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570" y="666350"/>
            <a:ext cx="5332506" cy="2491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67076" y="4815076"/>
            <a:ext cx="626035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>
                    <a:lumMod val="60000"/>
                    <a:lumOff val="40000"/>
                  </a:schemeClr>
                </a:solidFill>
                <a:latin typeface="Arial"/>
                <a:cs typeface="Arial"/>
              </a:defRPr>
            </a:lvl1pPr>
          </a:lstStyle>
          <a:p>
            <a:fld id="{A88B48FB-E956-2048-9E74-C69E7CAA26C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67FE218-D8C1-4598-C115-912209DA10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7173" y="4811866"/>
            <a:ext cx="8229599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48755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4" r:id="rId2"/>
    <p:sldLayoutId id="2147483671" r:id="rId3"/>
    <p:sldLayoutId id="2147483675" r:id="rId4"/>
  </p:sldLayoutIdLst>
  <p:hf hdr="0" dt="0"/>
  <p:txStyles>
    <p:titleStyle>
      <a:lvl1pPr algn="l" defTabSz="457200" rtl="0" eaLnBrk="1" latinLnBrk="0" hangingPunct="1">
        <a:spcBef>
          <a:spcPct val="0"/>
        </a:spcBef>
        <a:buNone/>
        <a:defRPr sz="1800" b="1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0" indent="0" algn="l" defTabSz="457200" rtl="0" eaLnBrk="1" latinLnBrk="0" hangingPunct="1">
        <a:spcBef>
          <a:spcPct val="20000"/>
        </a:spcBef>
        <a:buFont typeface="Arial"/>
        <a:buNone/>
        <a:defRPr sz="1000" kern="1200">
          <a:solidFill>
            <a:schemeClr val="bg1">
              <a:lumMod val="50000"/>
            </a:schemeClr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  <a:alpha val="4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1"/>
          </p:nvPr>
        </p:nvSpPr>
        <p:spPr>
          <a:xfrm>
            <a:off x="692429" y="1420721"/>
            <a:ext cx="7787252" cy="1234730"/>
          </a:xfrm>
        </p:spPr>
        <p:txBody>
          <a:bodyPr>
            <a:normAutofit fontScale="92500"/>
          </a:bodyPr>
          <a:lstStyle/>
          <a:p>
            <a:pPr algn="ctr"/>
            <a:r>
              <a:rPr lang="en-GB" dirty="0">
                <a:solidFill>
                  <a:schemeClr val="tx2"/>
                </a:solidFill>
              </a:rPr>
              <a:t>General Community Interest in St. Croix County Catholic high school survey</a:t>
            </a:r>
            <a:endParaRPr dirty="0">
              <a:solidFill>
                <a:schemeClr val="tx2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>
          <a:xfrm>
            <a:off x="2743548" y="2995391"/>
            <a:ext cx="4031325" cy="385762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</a:rPr>
              <a:t>Survey Dates: October 19 – November 15, 2025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Q1: How likely are you to consider enrolling your child or children in a Catholic high school if one were established in St. Croix County?</a:t>
            </a:r>
            <a:endParaRPr dirty="0"/>
          </a:p>
        </p:txBody>
      </p:sp>
      <p:sp>
        <p:nvSpPr>
          <p:cNvPr id="3" name="Title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Answered: 184   Skipped: 2</a:t>
            </a:r>
            <a:endParaRPr dirty="0"/>
          </a:p>
        </p:txBody>
      </p:sp>
      <p:graphicFrame>
        <p:nvGraphicFramePr>
          <p:cNvPr id="4" name="Chart Placeholder"/>
          <p:cNvGraphicFramePr>
            <a:graphicFrameLocks noGrp="1"/>
          </p:cNvGraphicFramePr>
          <p:nvPr/>
        </p:nvGraphicFramePr>
        <p:xfrm>
          <a:off x="1097280" y="1049658"/>
          <a:ext cx="6998677" cy="35690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Q1: How likely are you to consider enrolling your child or children in a Catholic high school if one were established in St. Croix County?</a:t>
            </a:r>
            <a:endParaRPr dirty="0"/>
          </a:p>
        </p:txBody>
      </p:sp>
      <p:sp>
        <p:nvSpPr>
          <p:cNvPr id="3" name="Title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Answered: 184   Skipped: 2</a:t>
            </a:r>
            <a:endParaRPr dirty="0"/>
          </a:p>
        </p:txBody>
      </p:sp>
      <p:graphicFrame>
        <p:nvGraphicFramePr>
          <p:cNvPr id="4" name="Table Placeholder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89245868"/>
              </p:ext>
            </p:extLst>
          </p:nvPr>
        </p:nvGraphicFramePr>
        <p:xfrm>
          <a:off x="961534" y="1390848"/>
          <a:ext cx="6999999" cy="2449590"/>
        </p:xfrm>
        <a:graphic>
          <a:graphicData uri="http://schemas.openxmlformats.org/drawingml/2006/table">
            <a:tbl>
              <a:tblPr>
                <a:tableStyleId>{D7AC3CCA-C797-4891-BE02-D94E43425B78}</a:tableStyleId>
              </a:tblPr>
              <a:tblGrid>
                <a:gridCol w="23333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333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333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81820">
                <a:tc>
                  <a:txBody>
                    <a:bodyPr/>
                    <a:lstStyle/>
                    <a:p>
                      <a:pPr algn="l"/>
                      <a:r>
                        <a:rPr lang="en-US" sz="14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ANSWER CHOICES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0" cmpd="sng">
                      <a:noFill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PERCENT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0" cmpd="sng">
                      <a:noFill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# RESPONSES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0" cmpd="sng">
                      <a:noFill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solidFill>
                      <a:srgbClr val="E8E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7998">
                <a:tc>
                  <a:txBody>
                    <a:bodyPr/>
                    <a:lstStyle/>
                    <a:p>
                      <a:pPr algn="l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Very likely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0" cmpd="sng">
                      <a:noFill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43%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0" cmpd="sng">
                      <a:noFill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79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0" cmpd="sng">
                      <a:noFill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7998">
                <a:tc>
                  <a:txBody>
                    <a:bodyPr/>
                    <a:lstStyle/>
                    <a:p>
                      <a:pPr algn="l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Likely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26%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48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7998">
                <a:tc>
                  <a:txBody>
                    <a:bodyPr/>
                    <a:lstStyle/>
                    <a:p>
                      <a:pPr algn="l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Neither likely nor unlikely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10%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19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7998">
                <a:tc>
                  <a:txBody>
                    <a:bodyPr/>
                    <a:lstStyle/>
                    <a:p>
                      <a:pPr algn="l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Unlikely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8%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15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7998">
                <a:tc>
                  <a:txBody>
                    <a:bodyPr/>
                    <a:lstStyle/>
                    <a:p>
                      <a:pPr algn="l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Very unlikely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13%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23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1820">
                <a:tc>
                  <a:txBody>
                    <a:bodyPr/>
                    <a:lstStyle/>
                    <a:p>
                      <a:pPr algn="l"/>
                      <a:r>
                        <a:rPr lang="en-US" sz="14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TOTAL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400" dirty="0"/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184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solidFill>
                      <a:srgbClr val="E8E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Q2: Reasons for considering a Catholic high school for your child or children. </a:t>
            </a:r>
            <a:endParaRPr dirty="0"/>
          </a:p>
        </p:txBody>
      </p:sp>
      <p:graphicFrame>
        <p:nvGraphicFramePr>
          <p:cNvPr id="4" name="Chart Placeholder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4222607"/>
              </p:ext>
            </p:extLst>
          </p:nvPr>
        </p:nvGraphicFramePr>
        <p:xfrm>
          <a:off x="430306" y="788894"/>
          <a:ext cx="8184776" cy="39982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Q2: Reasons for considering a Catholic high school for your child or children.</a:t>
            </a:r>
            <a:endParaRPr dirty="0"/>
          </a:p>
        </p:txBody>
      </p:sp>
      <p:graphicFrame>
        <p:nvGraphicFramePr>
          <p:cNvPr id="4" name="Table Placeholder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16636997"/>
              </p:ext>
            </p:extLst>
          </p:nvPr>
        </p:nvGraphicFramePr>
        <p:xfrm>
          <a:off x="648478" y="629358"/>
          <a:ext cx="6999993" cy="4419600"/>
        </p:xfrm>
        <a:graphic>
          <a:graphicData uri="http://schemas.openxmlformats.org/drawingml/2006/table">
            <a:tbl>
              <a:tblPr>
                <a:tableStyleId>{D7AC3CCA-C797-4891-BE02-D94E43425B78}</a:tableStyleId>
              </a:tblPr>
              <a:tblGrid>
                <a:gridCol w="11451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99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882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777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777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777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777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777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777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540780">
                <a:tc>
                  <a:txBody>
                    <a:bodyPr/>
                    <a:lstStyle/>
                    <a:p>
                      <a:pPr algn="l"/>
                      <a:endParaRPr lang="en-US" sz="1400" dirty="0"/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0" cmpd="sng">
                      <a:noFill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1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0" cmpd="sng">
                      <a:noFill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2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0" cmpd="sng">
                      <a:noFill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3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0" cmpd="sng">
                      <a:noFill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4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0" cmpd="sng">
                      <a:noFill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5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0" cmpd="sng">
                      <a:noFill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6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0" cmpd="sng">
                      <a:noFill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TOTAL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0" cmpd="sng">
                      <a:noFill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WEIGHTED AVERAGE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0" cmpd="sng">
                      <a:noFill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solidFill>
                      <a:srgbClr val="E8E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7998">
                <a:tc>
                  <a:txBody>
                    <a:bodyPr/>
                    <a:lstStyle/>
                    <a:p>
                      <a:pPr algn="l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Faith-based education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0" cmpd="sng">
                      <a:noFill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52%
96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0" cmpd="sng">
                      <a:noFill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18%
33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0" cmpd="sng">
                      <a:noFill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9%
17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0" cmpd="sng">
                      <a:noFill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9%
17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0" cmpd="sng">
                      <a:noFill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5%
10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0" cmpd="sng">
                      <a:noFill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5%
10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0" cmpd="sng">
                      <a:noFill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183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0" cmpd="sng">
                      <a:noFill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4.86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0" cmpd="sng">
                      <a:noFill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7998">
                <a:tc>
                  <a:txBody>
                    <a:bodyPr/>
                    <a:lstStyle/>
                    <a:p>
                      <a:pPr algn="l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Academic excellence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24%
44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34%
62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22%
41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13%
24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5%
10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1%
2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183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4.55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7998">
                <a:tc>
                  <a:txBody>
                    <a:bodyPr/>
                    <a:lstStyle/>
                    <a:p>
                      <a:pPr algn="l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Safe and nurturing environment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16%
30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26%
48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29%
53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20%
37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7%
12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2%
3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183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4.21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7998">
                <a:tc>
                  <a:txBody>
                    <a:bodyPr/>
                    <a:lstStyle/>
                    <a:p>
                      <a:pPr algn="l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Continuity with current Catholic school experience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1%
2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8%
14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13%
23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17%
31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29%
53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33%
60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183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2.37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7998">
                <a:tc>
                  <a:txBody>
                    <a:bodyPr/>
                    <a:lstStyle/>
                    <a:p>
                      <a:pPr algn="l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Extracurricular or athletic opportunities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1%
1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1%
2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6%
11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15%
28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33%
61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44%
80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183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1.89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7998">
                <a:tc>
                  <a:txBody>
                    <a:bodyPr/>
                    <a:lstStyle/>
                    <a:p>
                      <a:pPr algn="l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Small class sizes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5%
10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13%
24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21%
38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25%
46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20%
37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15%
28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183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3.13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Q5: At which K–8 school is your child or children currently enrolled?</a:t>
            </a:r>
            <a:endParaRPr dirty="0"/>
          </a:p>
        </p:txBody>
      </p:sp>
      <p:sp>
        <p:nvSpPr>
          <p:cNvPr id="3" name="Title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Answered: 147   Skipped: 39</a:t>
            </a:r>
            <a:endParaRPr dirty="0"/>
          </a:p>
        </p:txBody>
      </p:sp>
      <p:graphicFrame>
        <p:nvGraphicFramePr>
          <p:cNvPr id="4" name="Chart Placeholder"/>
          <p:cNvGraphicFramePr>
            <a:graphicFrameLocks noGrp="1"/>
          </p:cNvGraphicFramePr>
          <p:nvPr/>
        </p:nvGraphicFramePr>
        <p:xfrm>
          <a:off x="1097280" y="1049658"/>
          <a:ext cx="6998677" cy="35690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115135" y="-43212"/>
            <a:ext cx="8229600" cy="548713"/>
          </a:xfrm>
        </p:spPr>
        <p:txBody>
          <a:bodyPr/>
          <a:lstStyle/>
          <a:p>
            <a:r>
              <a:rPr lang="en-GB" dirty="0"/>
              <a:t>Q5: At which K–8 school is your child or children currently enrolled?</a:t>
            </a:r>
            <a:endParaRPr dirty="0"/>
          </a:p>
        </p:txBody>
      </p:sp>
      <p:graphicFrame>
        <p:nvGraphicFramePr>
          <p:cNvPr id="4" name="Table Placeholder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72809389"/>
              </p:ext>
            </p:extLst>
          </p:nvPr>
        </p:nvGraphicFramePr>
        <p:xfrm>
          <a:off x="729936" y="562033"/>
          <a:ext cx="6999999" cy="4352778"/>
        </p:xfrm>
        <a:graphic>
          <a:graphicData uri="http://schemas.openxmlformats.org/drawingml/2006/table">
            <a:tbl>
              <a:tblPr>
                <a:tableStyleId>{D7AC3CCA-C797-4891-BE02-D94E43425B78}</a:tableStyleId>
              </a:tblPr>
              <a:tblGrid>
                <a:gridCol w="29732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93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333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/>
                      <a:r>
                        <a:rPr lang="en-US" sz="14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SCHOOL DISTRICT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0" cmpd="sng">
                      <a:noFill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PERCENT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0" cmpd="sng">
                      <a:noFill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# RESPONSES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0" cmpd="sng">
                      <a:noFill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solidFill>
                      <a:srgbClr val="E8E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7998">
                <a:tc>
                  <a:txBody>
                    <a:bodyPr/>
                    <a:lstStyle/>
                    <a:p>
                      <a:pPr algn="l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Saint Anne Catholic School (Somerset)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0" cmpd="sng">
                      <a:noFill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4%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0" cmpd="sng">
                      <a:noFill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6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0" cmpd="sng">
                      <a:noFill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7998">
                <a:tc>
                  <a:txBody>
                    <a:bodyPr/>
                    <a:lstStyle/>
                    <a:p>
                      <a:pPr algn="l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Saint Bridget Catholic School (River Falls)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1%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1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7998">
                <a:tc>
                  <a:txBody>
                    <a:bodyPr/>
                    <a:lstStyle/>
                    <a:p>
                      <a:pPr algn="l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Saint Mary Catholic School (New Richmond)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5%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7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7998">
                <a:tc>
                  <a:txBody>
                    <a:bodyPr/>
                    <a:lstStyle/>
                    <a:p>
                      <a:pPr algn="l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Saint Patrick’s Catholic School (Hudson)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7%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11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7998">
                <a:tc>
                  <a:txBody>
                    <a:bodyPr/>
                    <a:lstStyle/>
                    <a:p>
                      <a:pPr algn="l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Saint Francis Catholic School (Ellsworth)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18%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27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7998">
                <a:tc>
                  <a:txBody>
                    <a:bodyPr/>
                    <a:lstStyle/>
                    <a:p>
                      <a:pPr algn="l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Saint Joseph's Catholic School (Prescott)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11%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16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7998">
                <a:tc>
                  <a:txBody>
                    <a:bodyPr/>
                    <a:lstStyle/>
                    <a:p>
                      <a:pPr algn="l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Amery School District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0%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0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7998">
                <a:tc>
                  <a:txBody>
                    <a:bodyPr/>
                    <a:lstStyle/>
                    <a:p>
                      <a:pPr algn="l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Baldwin-Woodville Area School District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10%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14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67998">
                <a:tc>
                  <a:txBody>
                    <a:bodyPr/>
                    <a:lstStyle/>
                    <a:p>
                      <a:pPr algn="l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Boyceville School District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0%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0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67998">
                <a:tc>
                  <a:txBody>
                    <a:bodyPr/>
                    <a:lstStyle/>
                    <a:p>
                      <a:pPr algn="l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Clear Lake School District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0%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0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67998">
                <a:tc>
                  <a:txBody>
                    <a:bodyPr/>
                    <a:lstStyle/>
                    <a:p>
                      <a:pPr algn="l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Glenwood City School District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1%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1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115135" y="-43212"/>
            <a:ext cx="8229600" cy="548713"/>
          </a:xfrm>
        </p:spPr>
        <p:txBody>
          <a:bodyPr/>
          <a:lstStyle/>
          <a:p>
            <a:r>
              <a:rPr lang="en-GB" dirty="0"/>
              <a:t>Q5: At which K–8 school is your child or children currently enrolled?</a:t>
            </a:r>
            <a:endParaRPr dirty="0"/>
          </a:p>
        </p:txBody>
      </p:sp>
      <p:graphicFrame>
        <p:nvGraphicFramePr>
          <p:cNvPr id="4" name="Table Placeholder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09446564"/>
              </p:ext>
            </p:extLst>
          </p:nvPr>
        </p:nvGraphicFramePr>
        <p:xfrm>
          <a:off x="729936" y="562033"/>
          <a:ext cx="6999999" cy="4441980"/>
        </p:xfrm>
        <a:graphic>
          <a:graphicData uri="http://schemas.openxmlformats.org/drawingml/2006/table">
            <a:tbl>
              <a:tblPr>
                <a:tableStyleId>{D7AC3CCA-C797-4891-BE02-D94E43425B78}</a:tableStyleId>
              </a:tblPr>
              <a:tblGrid>
                <a:gridCol w="29732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93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333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/>
                      <a:r>
                        <a:rPr lang="en-US" sz="14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SCHOOL DISTRICT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0" cmpd="sng">
                      <a:noFill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PERCENT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0" cmpd="sng">
                      <a:noFill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# RESPONSES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0" cmpd="sng">
                      <a:noFill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solidFill>
                      <a:srgbClr val="E8E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7998">
                <a:tc>
                  <a:txBody>
                    <a:bodyPr/>
                    <a:lstStyle/>
                    <a:p>
                      <a:pPr algn="l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Hudson School District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10%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15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67998">
                <a:tc>
                  <a:txBody>
                    <a:bodyPr/>
                    <a:lstStyle/>
                    <a:p>
                      <a:pPr algn="l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Menomonie Area School District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0%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0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67998">
                <a:tc>
                  <a:txBody>
                    <a:bodyPr/>
                    <a:lstStyle/>
                    <a:p>
                      <a:pPr algn="l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New Richmond School District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12%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17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67998">
                <a:tc>
                  <a:txBody>
                    <a:bodyPr/>
                    <a:lstStyle/>
                    <a:p>
                      <a:pPr algn="l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Osceola School District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1%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1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67998">
                <a:tc>
                  <a:txBody>
                    <a:bodyPr/>
                    <a:lstStyle/>
                    <a:p>
                      <a:pPr algn="l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River Falls School District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2%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3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367998">
                <a:tc>
                  <a:txBody>
                    <a:bodyPr/>
                    <a:lstStyle/>
                    <a:p>
                      <a:pPr algn="l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South Washington County School District (SoWashCo Schools)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0%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0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367998">
                <a:tc>
                  <a:txBody>
                    <a:bodyPr/>
                    <a:lstStyle/>
                    <a:p>
                      <a:pPr algn="l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Spring Valley School District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1%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1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367998">
                <a:tc>
                  <a:txBody>
                    <a:bodyPr/>
                    <a:lstStyle/>
                    <a:p>
                      <a:pPr algn="l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Somerest School District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1%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1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367998">
                <a:tc>
                  <a:txBody>
                    <a:bodyPr/>
                    <a:lstStyle/>
                    <a:p>
                      <a:pPr algn="l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St. Croix Central School District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5%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8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367998">
                <a:tc>
                  <a:txBody>
                    <a:bodyPr/>
                    <a:lstStyle/>
                    <a:p>
                      <a:pPr algn="l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Stillwater Area Public Schools (SAPS) District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1%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1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367998">
                <a:tc>
                  <a:txBody>
                    <a:bodyPr/>
                    <a:lstStyle/>
                    <a:p>
                      <a:pPr algn="l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Child or children are homeschooled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12%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17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349629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Q6: How many children do you currently have enrolled in school or homeschooled?</a:t>
            </a:r>
            <a:endParaRPr dirty="0"/>
          </a:p>
        </p:txBody>
      </p:sp>
      <p:sp>
        <p:nvSpPr>
          <p:cNvPr id="3" name="Title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Answered: 162   Skipped: 24</a:t>
            </a:r>
            <a:endParaRPr dirty="0"/>
          </a:p>
        </p:txBody>
      </p:sp>
      <p:graphicFrame>
        <p:nvGraphicFramePr>
          <p:cNvPr id="4" name="Chart Placeholder"/>
          <p:cNvGraphicFramePr>
            <a:graphicFrameLocks noGrp="1"/>
          </p:cNvGraphicFramePr>
          <p:nvPr/>
        </p:nvGraphicFramePr>
        <p:xfrm>
          <a:off x="1097280" y="1049658"/>
          <a:ext cx="6998677" cy="35690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Q6: How many children do you currently have enrolled in school or homeschooled?</a:t>
            </a:r>
            <a:endParaRPr dirty="0"/>
          </a:p>
        </p:txBody>
      </p:sp>
      <p:sp>
        <p:nvSpPr>
          <p:cNvPr id="3" name="Title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Answered: 162   Skipped: 24</a:t>
            </a:r>
            <a:endParaRPr dirty="0"/>
          </a:p>
        </p:txBody>
      </p:sp>
      <p:graphicFrame>
        <p:nvGraphicFramePr>
          <p:cNvPr id="4" name="Table Placeholder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10318632"/>
              </p:ext>
            </p:extLst>
          </p:nvPr>
        </p:nvGraphicFramePr>
        <p:xfrm>
          <a:off x="961534" y="1390848"/>
          <a:ext cx="6999999" cy="1713594"/>
        </p:xfrm>
        <a:graphic>
          <a:graphicData uri="http://schemas.openxmlformats.org/drawingml/2006/table">
            <a:tbl>
              <a:tblPr>
                <a:tableStyleId>{D7AC3CCA-C797-4891-BE02-D94E43425B78}</a:tableStyleId>
              </a:tblPr>
              <a:tblGrid>
                <a:gridCol w="23333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333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333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81820">
                <a:tc>
                  <a:txBody>
                    <a:bodyPr/>
                    <a:lstStyle/>
                    <a:p>
                      <a:pPr algn="l"/>
                      <a:r>
                        <a:rPr lang="en-US" sz="14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ANSWER CHOICES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0" cmpd="sng">
                      <a:noFill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PERCENT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0" cmpd="sng">
                      <a:noFill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# RESPONSES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0" cmpd="sng">
                      <a:noFill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solidFill>
                      <a:srgbClr val="E8E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7998">
                <a:tc>
                  <a:txBody>
                    <a:bodyPr/>
                    <a:lstStyle/>
                    <a:p>
                      <a:pPr algn="l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1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0" cmpd="sng">
                      <a:noFill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36%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0" cmpd="sng">
                      <a:noFill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58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0" cmpd="sng">
                      <a:noFill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7998">
                <a:tc>
                  <a:txBody>
                    <a:bodyPr/>
                    <a:lstStyle/>
                    <a:p>
                      <a:pPr algn="l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2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36%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59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7998">
                <a:tc>
                  <a:txBody>
                    <a:bodyPr/>
                    <a:lstStyle/>
                    <a:p>
                      <a:pPr algn="l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3 or more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28%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45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1820">
                <a:tc>
                  <a:txBody>
                    <a:bodyPr/>
                    <a:lstStyle/>
                    <a:p>
                      <a:pPr algn="l"/>
                      <a:r>
                        <a:rPr lang="en-US" sz="14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TOTAL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400" dirty="0"/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162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solidFill>
                      <a:srgbClr val="E8E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Q7: What grades are your children currently in? (Select all that apply)</a:t>
            </a:r>
            <a:endParaRPr dirty="0"/>
          </a:p>
        </p:txBody>
      </p:sp>
      <p:sp>
        <p:nvSpPr>
          <p:cNvPr id="3" name="Title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Answered: 166   Skipped: 20</a:t>
            </a:r>
            <a:endParaRPr dirty="0"/>
          </a:p>
        </p:txBody>
      </p:sp>
      <p:graphicFrame>
        <p:nvGraphicFramePr>
          <p:cNvPr id="4" name="Chart Placeholder"/>
          <p:cNvGraphicFramePr>
            <a:graphicFrameLocks noGrp="1"/>
          </p:cNvGraphicFramePr>
          <p:nvPr/>
        </p:nvGraphicFramePr>
        <p:xfrm>
          <a:off x="1097280" y="1049658"/>
          <a:ext cx="6998677" cy="35690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Q7: What grades are your children currently in? (Select all that apply)</a:t>
            </a:r>
            <a:endParaRPr dirty="0"/>
          </a:p>
        </p:txBody>
      </p:sp>
      <p:graphicFrame>
        <p:nvGraphicFramePr>
          <p:cNvPr id="4" name="Table Placeholder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072434"/>
              </p:ext>
            </p:extLst>
          </p:nvPr>
        </p:nvGraphicFramePr>
        <p:xfrm>
          <a:off x="961534" y="1390848"/>
          <a:ext cx="6999999" cy="2880786"/>
        </p:xfrm>
        <a:graphic>
          <a:graphicData uri="http://schemas.openxmlformats.org/drawingml/2006/table">
            <a:tbl>
              <a:tblPr>
                <a:tableStyleId>{D7AC3CCA-C797-4891-BE02-D94E43425B78}</a:tableStyleId>
              </a:tblPr>
              <a:tblGrid>
                <a:gridCol w="23333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333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333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81820">
                <a:tc>
                  <a:txBody>
                    <a:bodyPr/>
                    <a:lstStyle/>
                    <a:p>
                      <a:pPr algn="l"/>
                      <a:r>
                        <a:rPr lang="en-US" sz="14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ANSWER CHOICES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0" cmpd="sng">
                      <a:noFill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PERCENT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0" cmpd="sng">
                      <a:noFill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# RESPONSES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0" cmpd="sng">
                      <a:noFill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solidFill>
                      <a:srgbClr val="E8E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7998">
                <a:tc>
                  <a:txBody>
                    <a:bodyPr/>
                    <a:lstStyle/>
                    <a:p>
                      <a:pPr algn="l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Kindergarten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0" cmpd="sng">
                      <a:noFill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21%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0" cmpd="sng">
                      <a:noFill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35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0" cmpd="sng">
                      <a:noFill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7998">
                <a:tc>
                  <a:txBody>
                    <a:bodyPr/>
                    <a:lstStyle/>
                    <a:p>
                      <a:pPr algn="l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1st grade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15%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25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7998">
                <a:tc>
                  <a:txBody>
                    <a:bodyPr/>
                    <a:lstStyle/>
                    <a:p>
                      <a:pPr algn="l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2nd grade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18%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30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7998">
                <a:tc>
                  <a:txBody>
                    <a:bodyPr/>
                    <a:lstStyle/>
                    <a:p>
                      <a:pPr algn="l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3rd grade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19%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32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7998">
                <a:tc>
                  <a:txBody>
                    <a:bodyPr/>
                    <a:lstStyle/>
                    <a:p>
                      <a:pPr algn="l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4th grade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19%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31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7998">
                <a:tc>
                  <a:txBody>
                    <a:bodyPr/>
                    <a:lstStyle/>
                    <a:p>
                      <a:pPr algn="l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5th grade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18%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30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7998">
                <a:tc>
                  <a:txBody>
                    <a:bodyPr/>
                    <a:lstStyle/>
                    <a:p>
                      <a:pPr algn="l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6th grade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13%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22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D03AC9C-1E2A-574E-A626-9DAFCF6A77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lnSpcReduction="10000"/>
          </a:bodyPr>
          <a:lstStyle/>
          <a:p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Q7: What grades are your children currently in? (Select all that apply)</a:t>
            </a:r>
            <a:endParaRPr dirty="0"/>
          </a:p>
        </p:txBody>
      </p:sp>
      <p:graphicFrame>
        <p:nvGraphicFramePr>
          <p:cNvPr id="4" name="Table Placeholder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01331083"/>
              </p:ext>
            </p:extLst>
          </p:nvPr>
        </p:nvGraphicFramePr>
        <p:xfrm>
          <a:off x="961534" y="1390848"/>
          <a:ext cx="6999999" cy="2880786"/>
        </p:xfrm>
        <a:graphic>
          <a:graphicData uri="http://schemas.openxmlformats.org/drawingml/2006/table">
            <a:tbl>
              <a:tblPr>
                <a:tableStyleId>{D7AC3CCA-C797-4891-BE02-D94E43425B78}</a:tableStyleId>
              </a:tblPr>
              <a:tblGrid>
                <a:gridCol w="23333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333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333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81820">
                <a:tc>
                  <a:txBody>
                    <a:bodyPr/>
                    <a:lstStyle/>
                    <a:p>
                      <a:pPr algn="l"/>
                      <a:r>
                        <a:rPr lang="en-US" sz="14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ANSWER CHOICES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0" cmpd="sng">
                      <a:noFill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PERCENT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0" cmpd="sng">
                      <a:noFill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# RESPONSES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0" cmpd="sng">
                      <a:noFill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solidFill>
                      <a:srgbClr val="E8E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7998">
                <a:tc>
                  <a:txBody>
                    <a:bodyPr/>
                    <a:lstStyle/>
                    <a:p>
                      <a:pPr algn="l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7th grade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8%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14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67998">
                <a:tc>
                  <a:txBody>
                    <a:bodyPr/>
                    <a:lstStyle/>
                    <a:p>
                      <a:pPr algn="l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8th grade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5%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9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67998">
                <a:tc>
                  <a:txBody>
                    <a:bodyPr/>
                    <a:lstStyle/>
                    <a:p>
                      <a:pPr algn="l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9th grade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7%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11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67998">
                <a:tc>
                  <a:txBody>
                    <a:bodyPr/>
                    <a:lstStyle/>
                    <a:p>
                      <a:pPr algn="l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10th grade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4%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7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67998">
                <a:tc>
                  <a:txBody>
                    <a:bodyPr/>
                    <a:lstStyle/>
                    <a:p>
                      <a:pPr algn="l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11th grade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5%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9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67998">
                <a:tc>
                  <a:txBody>
                    <a:bodyPr/>
                    <a:lstStyle/>
                    <a:p>
                      <a:pPr algn="l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12th grade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4%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7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67998">
                <a:tc>
                  <a:txBody>
                    <a:bodyPr/>
                    <a:lstStyle/>
                    <a:p>
                      <a:pPr algn="l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I have children ages 0 – 4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45%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74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D03AC9C-1E2A-574E-A626-9DAFCF6A77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lnSpcReduction="10000"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3916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Q9: If your child is currently enrolled in a high school, would you consider moving the child to a new Catholic High School when it opens</a:t>
            </a:r>
            <a:endParaRPr dirty="0"/>
          </a:p>
        </p:txBody>
      </p:sp>
      <p:sp>
        <p:nvSpPr>
          <p:cNvPr id="3" name="Title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Answered: 120   Skipped: 66</a:t>
            </a:r>
            <a:endParaRPr dirty="0"/>
          </a:p>
        </p:txBody>
      </p:sp>
      <p:graphicFrame>
        <p:nvGraphicFramePr>
          <p:cNvPr id="4" name="Chart Placeholder"/>
          <p:cNvGraphicFramePr>
            <a:graphicFrameLocks noGrp="1"/>
          </p:cNvGraphicFramePr>
          <p:nvPr/>
        </p:nvGraphicFramePr>
        <p:xfrm>
          <a:off x="1097280" y="1049658"/>
          <a:ext cx="6998677" cy="35690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Q9: If your child is currently enrolled in a high school, would you consider moving the child to a new Catholic High School when it opens</a:t>
            </a:r>
            <a:endParaRPr dirty="0"/>
          </a:p>
        </p:txBody>
      </p:sp>
      <p:sp>
        <p:nvSpPr>
          <p:cNvPr id="3" name="Title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Answered: 120   Skipped: 66</a:t>
            </a:r>
            <a:endParaRPr dirty="0"/>
          </a:p>
        </p:txBody>
      </p:sp>
      <p:graphicFrame>
        <p:nvGraphicFramePr>
          <p:cNvPr id="4" name="Table Placeholder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14727458"/>
              </p:ext>
            </p:extLst>
          </p:nvPr>
        </p:nvGraphicFramePr>
        <p:xfrm>
          <a:off x="961534" y="1390848"/>
          <a:ext cx="6999999" cy="2081592"/>
        </p:xfrm>
        <a:graphic>
          <a:graphicData uri="http://schemas.openxmlformats.org/drawingml/2006/table">
            <a:tbl>
              <a:tblPr>
                <a:tableStyleId>{D7AC3CCA-C797-4891-BE02-D94E43425B78}</a:tableStyleId>
              </a:tblPr>
              <a:tblGrid>
                <a:gridCol w="23333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333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333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81820">
                <a:tc>
                  <a:txBody>
                    <a:bodyPr/>
                    <a:lstStyle/>
                    <a:p>
                      <a:pPr algn="l"/>
                      <a:r>
                        <a:rPr lang="en-US" sz="14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ANSWER CHOICES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0" cmpd="sng">
                      <a:noFill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PERCENT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0" cmpd="sng">
                      <a:noFill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# RESPONSES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0" cmpd="sng">
                      <a:noFill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solidFill>
                      <a:srgbClr val="E8E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7998">
                <a:tc>
                  <a:txBody>
                    <a:bodyPr/>
                    <a:lstStyle/>
                    <a:p>
                      <a:pPr algn="l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Yes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0" cmpd="sng">
                      <a:noFill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24%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0" cmpd="sng">
                      <a:noFill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29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0" cmpd="sng">
                      <a:noFill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7998">
                <a:tc>
                  <a:txBody>
                    <a:bodyPr/>
                    <a:lstStyle/>
                    <a:p>
                      <a:pPr algn="l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No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18%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22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7998">
                <a:tc>
                  <a:txBody>
                    <a:bodyPr/>
                    <a:lstStyle/>
                    <a:p>
                      <a:pPr algn="l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Not Sure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20%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24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7998">
                <a:tc>
                  <a:txBody>
                    <a:bodyPr/>
                    <a:lstStyle/>
                    <a:p>
                      <a:pPr algn="l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Other (please specify)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38%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45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1820">
                <a:tc>
                  <a:txBody>
                    <a:bodyPr/>
                    <a:lstStyle/>
                    <a:p>
                      <a:pPr algn="l"/>
                      <a:r>
                        <a:rPr lang="en-US" sz="14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TOTAL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400" dirty="0"/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120</a:t>
                      </a:r>
                    </a:p>
                  </a:txBody>
                  <a:tcPr>
                    <a:lnL w="0" cmpd="sng">
                      <a:noFill/>
                    </a:lnL>
                    <a:lnR w="0" cmpd="sng"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0" cmpd="sng">
                      <a:noFill/>
                      <a:prstDash val="solid"/>
                    </a:lnTlToBr>
                    <a:lnBlToTr w="0" cmpd="sng">
                      <a:noFill/>
                      <a:prstDash val="solid"/>
                    </a:lnBlToTr>
                    <a:solidFill>
                      <a:srgbClr val="E8E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ata slides">
  <a:themeElements>
    <a:clrScheme name="Custom 93">
      <a:dk1>
        <a:srgbClr val="333333"/>
      </a:dk1>
      <a:lt1>
        <a:sysClr val="window" lastClr="FFFFFF"/>
      </a:lt1>
      <a:dk2>
        <a:srgbClr val="666666"/>
      </a:dk2>
      <a:lt2>
        <a:srgbClr val="EEECE1"/>
      </a:lt2>
      <a:accent1>
        <a:srgbClr val="00BF6F"/>
      </a:accent1>
      <a:accent2>
        <a:srgbClr val="507CB6"/>
      </a:accent2>
      <a:accent3>
        <a:srgbClr val="F9BE00"/>
      </a:accent3>
      <a:accent4>
        <a:srgbClr val="6BC8CD"/>
      </a:accent4>
      <a:accent5>
        <a:srgbClr val="EA854B"/>
      </a:accent5>
      <a:accent6>
        <a:srgbClr val="7D5E8F"/>
      </a:accent6>
      <a:hlink>
        <a:srgbClr val="31859C"/>
      </a:hlink>
      <a:folHlink>
        <a:srgbClr val="31859C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880</Words>
  <Application>Microsoft Office PowerPoint</Application>
  <PresentationFormat>On-screen Show (16:9)</PresentationFormat>
  <Paragraphs>257</Paragraphs>
  <Slides>15</Slides>
  <Notes>0</Notes>
  <HiddenSlides>1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7" baseType="lpstr">
      <vt:lpstr>Arial</vt:lpstr>
      <vt:lpstr>Data slides</vt:lpstr>
      <vt:lpstr>PowerPoint Presentation</vt:lpstr>
      <vt:lpstr>Q1: How likely are you to consider enrolling your child or children in a Catholic high school if one were established in St. Croix County?</vt:lpstr>
      <vt:lpstr>Q1: How likely are you to consider enrolling your child or children in a Catholic high school if one were established in St. Croix County?</vt:lpstr>
      <vt:lpstr>Q2: Reasons for considering a Catholic high school for your child or children. </vt:lpstr>
      <vt:lpstr>Q2: Reasons for considering a Catholic high school for your child or children.</vt:lpstr>
      <vt:lpstr>Q5: At which K–8 school is your child or children currently enrolled?</vt:lpstr>
      <vt:lpstr>Q5: At which K–8 school is your child or children currently enrolled?</vt:lpstr>
      <vt:lpstr>Q5: At which K–8 school is your child or children currently enrolled?</vt:lpstr>
      <vt:lpstr>Q6: How many children do you currently have enrolled in school or homeschooled?</vt:lpstr>
      <vt:lpstr>Q6: How many children do you currently have enrolled in school or homeschooled?</vt:lpstr>
      <vt:lpstr>Q7: What grades are your children currently in? (Select all that apply)</vt:lpstr>
      <vt:lpstr>Q7: What grades are your children currently in? (Select all that apply)</vt:lpstr>
      <vt:lpstr>Q7: What grades are your children currently in? (Select all that apply)</vt:lpstr>
      <vt:lpstr>Q9: If your child is currently enrolled in a high school, would you consider moving the child to a new Catholic High School when it opens</vt:lpstr>
      <vt:lpstr>Q9: If your child is currently enrolled in a high school, would you consider moving the child to a new Catholic High School when it opens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Steve Lorence</dc:creator>
  <cp:lastModifiedBy>Steve Lorence</cp:lastModifiedBy>
  <cp:revision>9</cp:revision>
  <dcterms:modified xsi:type="dcterms:W3CDTF">2025-11-16T20:27:31Z</dcterms:modified>
</cp:coreProperties>
</file>