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75" r:id="rId6"/>
    <p:sldId id="310" r:id="rId7"/>
    <p:sldId id="312" r:id="rId8"/>
    <p:sldId id="311" r:id="rId9"/>
    <p:sldId id="272" r:id="rId10"/>
    <p:sldId id="294" r:id="rId11"/>
    <p:sldId id="296" r:id="rId12"/>
    <p:sldId id="297" r:id="rId13"/>
    <p:sldId id="303" r:id="rId14"/>
    <p:sldId id="304" r:id="rId15"/>
    <p:sldId id="305" r:id="rId16"/>
    <p:sldId id="26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OConnor" initials="MO" lastIdx="3" clrIdx="0">
    <p:extLst>
      <p:ext uri="{19B8F6BF-5375-455C-9EA6-DF929625EA0E}">
        <p15:presenceInfo xmlns:p15="http://schemas.microsoft.com/office/powerpoint/2012/main" userId="S::moconnor@cityoffrederickmd.gov::b6888b76-578d-4cf1-88ce-5385abc5add8" providerId="AD"/>
      </p:ext>
    </p:extLst>
  </p:cmAuthor>
  <p:cmAuthor id="2" name="Gabrielle Collard" initials="GC" lastIdx="7" clrIdx="1">
    <p:extLst>
      <p:ext uri="{19B8F6BF-5375-455C-9EA6-DF929625EA0E}">
        <p15:presenceInfo xmlns:p15="http://schemas.microsoft.com/office/powerpoint/2012/main" userId="S::gcollard@cityoffrederickmd.gov::36fa7279-cdd8-4be3-9f9a-b88d60fecb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176F4-05B7-4624-8F96-E1261341B427}" v="8" dt="2025-04-17T23:55:54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6A59-9B96-4A6A-8CA4-AB2B43D0552F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AF2A-C26A-4AFD-B8E7-162FA948DA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806A-E4FB-41E5-BDC0-48AD163650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4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E7B68-E396-66AC-F4F9-E1064772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0B452-256A-F7C6-E2DF-6CFB4FD44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8DF1D-F729-DB9D-9365-59778024F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D34A2-7A8E-003B-5845-2F17820E2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806A-E4FB-41E5-BDC0-48AD163650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D1CA9-C4C1-7DFE-4903-263723B0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982A7-8BA1-F03F-F620-70E0BFE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CC0DC-99D3-8C6A-F1DA-D0534AAC0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85BF-6AB5-5F8F-8C29-1803B74F8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806A-E4FB-41E5-BDC0-48AD163650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EB99A-471A-EB23-EFB4-EB6B9E9D5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E4219-795D-B0F9-7479-D1F477FF2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FFAD3-E0D5-5A44-AA4A-6B7872135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860BA-910F-4487-F84D-73D9C8A9D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C806A-E4FB-41E5-BDC0-48AD163650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9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93E8-C2A8-492C-9BD9-0F1527F6B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C1E6B-F364-4FDE-8DC5-4DA668AE2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C6660-85C2-4DCB-A9E7-7BFA018B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F8A5-E30F-46E3-BB26-10288E53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0FD0-F5C2-4A40-9DC2-E2124D03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6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4A3C-DB14-41E6-8413-FA6E9379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78E1B-7622-4FBE-A761-E9CD1644A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D1BA1-39CD-43C1-9AC1-ED0F31F0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627A1-104E-4607-99A9-153BE0A0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AC63E-82C9-4219-AB80-649A066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BF766-4908-4113-8638-DDE70F6D7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8D7C-31DA-478C-AAA7-4259149B0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B873-8F09-48A0-A792-FDF8FE3E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CA54-A7D0-4D7D-9428-A2CA20EB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E32C1-AB67-49D8-80E8-3E9F187B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0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359-FD20-4EA8-ABAB-6A6A83D0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0B91-1A22-46C9-97B0-AB0DD4C1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925D-0A23-4A83-AA8C-5F0AA547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409A-FD78-4261-B9F2-C0642A53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26004-888D-496C-8775-589E2139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D4A2-8A30-4105-967C-B7896469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249A1-EA03-4839-9078-53E0269E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DDF5-F354-4850-BCC4-019EB8C5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542DE-F5D2-4817-AE63-657504D0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1CD2-5C4B-4BFD-B11F-64C4D36F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2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0F4C-2251-4B43-98FA-0E3F67B3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FBEB-02B1-42E2-95EF-B88678CE1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5DB93-A4B1-4C7E-B4D1-8A13AD5E5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534FD-1FF6-4A9F-BB40-1C121638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2700-AC3B-4927-A437-60F4FEEA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AE6DF-05A0-4239-9F33-616B2EE3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9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7950-2669-4138-AFE4-997A4FDA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CB29A-3B3F-42DE-9DE7-9052F559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ACA1B-B7BD-43A7-B4EF-55A228FA9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BF8FC-B418-4649-991E-F0157C77B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F7463-4C3B-48E0-A3FD-EE26ADFD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E7CD4-38F8-4A2C-B4C4-7E877C62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6BFFB-E3EF-42B4-9A4F-228FB8C6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3E46-FBAF-4015-BC89-95D65F93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9FE4F-0916-426C-AC27-C69948AD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C69CB-8492-4023-A647-9CF056A9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F0AD0-AC1E-4C2D-8B33-801E77D0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7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AA0FF-768E-46D8-B8B7-489C4676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FF824-6352-4B49-9FB3-A17DF652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1D84-490F-46F4-A9F6-3D58619F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6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7A34-96B4-4075-9850-4ADC6055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BF79-B3E2-42FC-910F-3B71F673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6C1F2-9730-47DF-B356-502A87F93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52ACB-7455-4205-A193-0F0F0654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DC29-C85C-45B5-BEA6-74F434B5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78D6-BAFA-475D-A7A2-F4566CDC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7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3B77-E9A6-4804-AF2E-9F9E9686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6D274-93AB-435A-8996-2FC9F7467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B77FE-D30F-454C-BAD7-35AFCAF30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DC0AF-75AB-4EC9-BB84-5BE6132C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95557-5CBC-4DD6-9A63-9845B4B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95A60-57EC-4AFD-A434-D181F217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3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1706A-C1F5-4F64-8FC5-A7E66C4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A3BF-609F-4B7A-9A10-2465D1CE9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F04D-D282-4501-99CE-164421AA9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347C-80A1-48EB-BE5D-2C713F078422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84168-D7B3-424C-9A06-D9792D1C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C69A-DDC3-4BF2-8648-84D50733A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55F8-47C8-40B7-9BC4-1B95A2D85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D9AFF2-0B52-49DA-8A1F-C5CBA95ED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r="9970"/>
          <a:stretch/>
        </p:blipFill>
        <p:spPr>
          <a:xfrm>
            <a:off x="201160" y="226889"/>
            <a:ext cx="7289584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E10C2-0C0A-433F-B70D-E7BE32C68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041" y="1470582"/>
            <a:ext cx="6594144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316094"/>
                </a:solidFill>
                <a:latin typeface="Gotham Black"/>
              </a:rPr>
              <a:t>FY 2026 Mayor’s</a:t>
            </a:r>
            <a:br>
              <a:rPr lang="en-US" sz="4000" dirty="0">
                <a:solidFill>
                  <a:srgbClr val="316094"/>
                </a:solidFill>
                <a:latin typeface="Gotham Black"/>
              </a:rPr>
            </a:br>
            <a:r>
              <a:rPr lang="en-US" sz="4000" dirty="0">
                <a:solidFill>
                  <a:srgbClr val="316094"/>
                </a:solidFill>
                <a:latin typeface="Gotham Black"/>
              </a:rPr>
              <a:t>Proposed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BEF64-6373-4DBF-8240-9FB1E3B80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040" y="4011707"/>
            <a:ext cx="7151378" cy="142620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Century Gothic" panose="020B0502020202020204" pitchFamily="34" charset="0"/>
              </a:rPr>
              <a:t>Planning Department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B0AA0A-E183-4F59-A2F8-04DBED858E51}"/>
              </a:ext>
            </a:extLst>
          </p:cNvPr>
          <p:cNvSpPr txBox="1">
            <a:spLocks/>
          </p:cNvSpPr>
          <p:nvPr/>
        </p:nvSpPr>
        <p:spPr>
          <a:xfrm>
            <a:off x="8324602" y="5323933"/>
            <a:ext cx="3350369" cy="1112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>
                <a:solidFill>
                  <a:srgbClr val="316094"/>
                </a:solidFill>
                <a:latin typeface="Century Gothic" panose="020B0502020202020204" pitchFamily="34" charset="0"/>
              </a:rPr>
              <a:t>Gabrielle Collard, AICP</a:t>
            </a:r>
          </a:p>
          <a:p>
            <a:pPr algn="r"/>
            <a:r>
              <a:rPr lang="en-US" sz="1800" b="1" dirty="0">
                <a:solidFill>
                  <a:srgbClr val="316094"/>
                </a:solidFill>
                <a:latin typeface="Century Gothic" panose="020B0502020202020204" pitchFamily="34" charset="0"/>
              </a:rPr>
              <a:t>Deputy Director for Planning</a:t>
            </a:r>
          </a:p>
          <a:p>
            <a:pPr algn="r"/>
            <a:r>
              <a:rPr lang="en-US" sz="1500" dirty="0">
                <a:latin typeface="Century Gothic" panose="020B0502020202020204" pitchFamily="34" charset="0"/>
              </a:rPr>
              <a:t>4/24/25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0976A-5A1A-4E77-B7EF-99E855B3A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492" y="421574"/>
            <a:ext cx="2190479" cy="1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1A9CD-1A90-C282-F451-A1D95831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5936-96AA-B5B5-AE8D-709F2F1E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6094"/>
                </a:solidFill>
                <a:latin typeface="Gotham Medium" pitchFamily="50" charset="0"/>
              </a:rPr>
              <a:t>FY 2026 Additional Resources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4532D-7016-19BD-81E4-56F54B119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053" y="1606322"/>
            <a:ext cx="4717690" cy="4627330"/>
          </a:xfrm>
        </p:spPr>
        <p:txBody>
          <a:bodyPr>
            <a:normAutofit/>
          </a:bodyPr>
          <a:lstStyle/>
          <a:p>
            <a:pPr lvl="0"/>
            <a:r>
              <a:rPr lang="en-US" sz="3500" dirty="0">
                <a:latin typeface="Century Gothic" panose="020B0502020202020204" pitchFamily="34" charset="0"/>
              </a:rPr>
              <a:t>Community Planning &amp; Urban Design Planner Position</a:t>
            </a:r>
          </a:p>
          <a:p>
            <a:pPr lvl="0"/>
            <a:r>
              <a:rPr lang="en-US" sz="3500" dirty="0">
                <a:latin typeface="Century Gothic" panose="020B0502020202020204" pitchFamily="34" charset="0"/>
              </a:rPr>
              <a:t>Funding for Sites of Enslavement Phase 2 project</a:t>
            </a:r>
          </a:p>
          <a:p>
            <a:pPr marL="0" lvl="0" indent="0">
              <a:buNone/>
            </a:pPr>
            <a:endParaRPr lang="en-US" sz="4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BB07A-AF73-8F12-306C-9441A16F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059" y="1894442"/>
            <a:ext cx="484674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1911A-C879-7FEA-D318-414CCFD0C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CF9B-18B1-6173-6C30-69B664AC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6094"/>
                </a:solidFill>
                <a:latin typeface="Gotham Medium" pitchFamily="50" charset="0"/>
              </a:rPr>
              <a:t>Innovations, Enhancements and Resiliency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FB0FA-759E-5F2F-489E-22ECC82FB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053" y="1606322"/>
            <a:ext cx="5740947" cy="462733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entury Gothic" panose="020B0502020202020204" pitchFamily="34" charset="0"/>
              </a:rPr>
              <a:t>OpenGov Implementation:</a:t>
            </a:r>
          </a:p>
          <a:p>
            <a:pPr lvl="1"/>
            <a:r>
              <a:rPr lang="en-US" sz="3500" dirty="0">
                <a:latin typeface="Century Gothic" panose="020B0502020202020204" pitchFamily="34" charset="0"/>
              </a:rPr>
              <a:t>Primary impacts of efficiencies and better customer service </a:t>
            </a:r>
          </a:p>
          <a:p>
            <a:pPr lvl="1"/>
            <a:r>
              <a:rPr lang="en-US" sz="3500" dirty="0">
                <a:latin typeface="Century Gothic" panose="020B0502020202020204" pitchFamily="34" charset="0"/>
              </a:rPr>
              <a:t>Secondary impacts of resiliency </a:t>
            </a:r>
          </a:p>
          <a:p>
            <a:pPr lvl="1"/>
            <a:endParaRPr lang="en-US" sz="35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3854F-FE0A-4DD9-C6E3-AD361797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08"/>
          <a:stretch/>
        </p:blipFill>
        <p:spPr>
          <a:xfrm>
            <a:off x="6553200" y="1606322"/>
            <a:ext cx="3701142" cy="3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8CB8D-B150-D7F5-58BD-1E256925B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6014-DA85-8E49-62C1-C790179B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6094"/>
                </a:solidFill>
                <a:latin typeface="Gotham Medium" pitchFamily="50" charset="0"/>
              </a:rPr>
              <a:t>Resident Engagement and Transparency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976B1-12CC-7EA1-9F5A-C821D1683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053" y="1606322"/>
            <a:ext cx="5055147" cy="4627330"/>
          </a:xfrm>
        </p:spPr>
        <p:txBody>
          <a:bodyPr>
            <a:normAutofit/>
          </a:bodyPr>
          <a:lstStyle/>
          <a:p>
            <a:pPr lvl="0"/>
            <a:r>
              <a:rPr lang="en-US" sz="3500" dirty="0">
                <a:latin typeface="Century Gothic" panose="020B0502020202020204" pitchFamily="34" charset="0"/>
              </a:rPr>
              <a:t>Comprehensive Plan Monitoring Reporting </a:t>
            </a:r>
          </a:p>
          <a:p>
            <a:pPr lvl="0"/>
            <a:r>
              <a:rPr lang="en-US" sz="3500" dirty="0">
                <a:latin typeface="Century Gothic" panose="020B0502020202020204" pitchFamily="34" charset="0"/>
              </a:rPr>
              <a:t>“Plain Language” Initiative </a:t>
            </a:r>
          </a:p>
          <a:p>
            <a:pPr marL="0" lv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lvl="0"/>
            <a:endParaRPr lang="en-US" sz="3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48B3F-3388-7A94-F377-390EF535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07" t="41157" r="68036" b="23639"/>
          <a:stretch/>
        </p:blipFill>
        <p:spPr>
          <a:xfrm>
            <a:off x="8402444" y="1606322"/>
            <a:ext cx="1884556" cy="2253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8946B-002A-AC9F-F930-A67A90CE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58" t="41837" r="53125" b="23207"/>
          <a:stretch/>
        </p:blipFill>
        <p:spPr>
          <a:xfrm>
            <a:off x="6300173" y="3315380"/>
            <a:ext cx="1787912" cy="23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3C2AF-2531-44B9-B61B-B1FC5CA3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903" y="1821176"/>
            <a:ext cx="4968250" cy="32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8B17-CA15-4E3A-A2E5-0098EC8D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16094"/>
                </a:solidFill>
                <a:latin typeface="Gotham Medium" pitchFamily="50" charset="0"/>
              </a:rPr>
              <a:t>FY 2025 – In Review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54DA35-3F8D-3947-E89C-940AB00F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718048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Department Organization and “Infrastructure”</a:t>
            </a:r>
            <a:endParaRPr lang="en-US" b="1" dirty="0"/>
          </a:p>
          <a:p>
            <a:r>
              <a:rPr lang="en-US" sz="2400" dirty="0">
                <a:latin typeface="Century Gothic" panose="020B0502020202020204" pitchFamily="34" charset="0"/>
              </a:rPr>
              <a:t>Completed Department Reorganization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Publication of the Department’s FY2025-2028 Work Plan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OpenGov Implementation</a:t>
            </a:r>
          </a:p>
          <a:p>
            <a:pPr marL="457200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D91B09-A74E-11E1-C013-99A5C40D1707}"/>
              </a:ext>
            </a:extLst>
          </p:cNvPr>
          <p:cNvSpPr txBox="1">
            <a:spLocks/>
          </p:cNvSpPr>
          <p:nvPr/>
        </p:nvSpPr>
        <p:spPr>
          <a:xfrm>
            <a:off x="657791" y="1290175"/>
            <a:ext cx="10876417" cy="450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BA873-5E27-4FAE-763B-4CF3D7CB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86" y="2448068"/>
            <a:ext cx="4452884" cy="33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094D-61E4-A627-F23B-C9F6B01E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0667-8E4C-2D5B-A7FE-3E9A221A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16094"/>
                </a:solidFill>
                <a:latin typeface="Gotham Medium" pitchFamily="50" charset="0"/>
              </a:rPr>
              <a:t>FY 2025 – In Review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1EEDAD-9D57-0104-C80B-0ACCA10C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Community Planning and Urban Design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Renewed City’s Sustainable Communities Designation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Kicked-off the Vision Zero Action Plan (SS4A)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Preparation for Golden Mile Small Area Plan Update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Initiated Comprehensive Plan Monitoring Program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Kicked-off the Jefferson Street Redesign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8636FF-7DC3-0A4A-FE7F-3F3710B8B36D}"/>
              </a:ext>
            </a:extLst>
          </p:cNvPr>
          <p:cNvSpPr txBox="1">
            <a:spLocks/>
          </p:cNvSpPr>
          <p:nvPr/>
        </p:nvSpPr>
        <p:spPr>
          <a:xfrm>
            <a:off x="657791" y="1290175"/>
            <a:ext cx="10876417" cy="450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63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11B48-2707-3229-21AF-BC9F8470D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2AE0-675B-9C67-19E7-FC7E7E36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16094"/>
                </a:solidFill>
                <a:latin typeface="Gotham Medium" pitchFamily="50" charset="0"/>
              </a:rPr>
              <a:t>FY 2025 – In Review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E9110C-7FBF-62D5-FA09-7839F898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176"/>
            <a:ext cx="4935819" cy="488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Historic Preservation Planning 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Implemented Sites of Enslavement Project Phase 1, Context Study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Kicked-off Sites of Enslavement Project Phase 2 and Context Study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Coordintaed with Frederick County on Tax Credit applications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Initiated Mill Pond House stabilization and engineering work</a:t>
            </a:r>
          </a:p>
          <a:p>
            <a:pPr marL="0" indent="0" algn="just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 indent="0" algn="just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C97809-0DF7-6C20-2C18-6E54595BF451}"/>
              </a:ext>
            </a:extLst>
          </p:cNvPr>
          <p:cNvSpPr txBox="1">
            <a:spLocks/>
          </p:cNvSpPr>
          <p:nvPr/>
        </p:nvSpPr>
        <p:spPr>
          <a:xfrm>
            <a:off x="657791" y="1290175"/>
            <a:ext cx="10876417" cy="450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3783A-5B6B-2DDE-3733-FBDA1C6F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18" y="1480458"/>
            <a:ext cx="5814011" cy="34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E4B9-91B2-7D71-42D8-AC6A2DFB4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AB2A-C9FA-8694-5408-F873098E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16094"/>
                </a:solidFill>
                <a:latin typeface="Gotham Medium" pitchFamily="50" charset="0"/>
              </a:rPr>
              <a:t>FY 2025 – In Review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E4AF83-7B67-6F2D-260B-8C9E4CAF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Current Planning 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880DCA-A109-EC23-986A-BFDDE34F9B51}"/>
              </a:ext>
            </a:extLst>
          </p:cNvPr>
          <p:cNvSpPr txBox="1">
            <a:spLocks/>
          </p:cNvSpPr>
          <p:nvPr/>
        </p:nvSpPr>
        <p:spPr>
          <a:xfrm>
            <a:off x="657791" y="1290175"/>
            <a:ext cx="10876417" cy="450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D0D6D-2DE5-5C5B-43F5-CD24F2C8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41" y="1690688"/>
            <a:ext cx="5916991" cy="356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8B25E3-0FE2-88C6-8510-B12B93393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8" y="2774757"/>
            <a:ext cx="5861353" cy="35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8B17-CA15-4E3A-A2E5-0098EC8D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6094"/>
                </a:solidFill>
                <a:latin typeface="Gotham Medium" pitchFamily="50" charset="0"/>
              </a:rPr>
              <a:t>FY 2026 Priorities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C5876-90D4-4231-B0C2-50C475D46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971" y="1404257"/>
            <a:ext cx="11124252" cy="48185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lvl="0"/>
            <a:r>
              <a:rPr lang="en-US" sz="2400" dirty="0">
                <a:latin typeface="Century Gothic" panose="020B0502020202020204" pitchFamily="34" charset="0"/>
              </a:rPr>
              <a:t>Complete OpenGov Implementation 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Develop all Current Planning development applications and Demolition Review application</a:t>
            </a:r>
          </a:p>
          <a:p>
            <a:pPr marL="457200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East Street Corridor Form Based Code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Establish regulatory framework for implementing the East Street Small Area Corridor Plan</a:t>
            </a: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Let’s Move, Frederick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Adopt a comprehensive bike and pedestrian plan </a:t>
            </a:r>
          </a:p>
          <a:p>
            <a:pPr marL="0" lvl="0" indent="0">
              <a:buNone/>
            </a:pPr>
            <a:endParaRPr lang="en-US" sz="3900" dirty="0">
              <a:latin typeface="Century Gothic" panose="020B0502020202020204" pitchFamily="34" charset="0"/>
            </a:endParaRPr>
          </a:p>
          <a:p>
            <a:pPr lvl="0"/>
            <a:endParaRPr lang="en-US" sz="39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en-US" sz="4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E432A-EA82-94CC-D19C-81BF2782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B601-B5F9-0214-5396-8CA286E5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6094"/>
                </a:solidFill>
                <a:latin typeface="Gotham Medium" pitchFamily="50" charset="0"/>
              </a:rPr>
              <a:t>Performance Indicators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91899-8EE1-42F5-CF8F-16998367F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053" y="1606322"/>
            <a:ext cx="11124252" cy="462733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400" dirty="0">
                <a:latin typeface="Century Gothic" panose="020B0502020202020204" pitchFamily="34" charset="0"/>
              </a:rPr>
              <a:t>The key indicators of successful completion of the Department’s top three priorities are as follows:</a:t>
            </a:r>
          </a:p>
          <a:p>
            <a:pPr algn="just"/>
            <a:r>
              <a:rPr lang="en-US" sz="2400" dirty="0">
                <a:latin typeface="Century Gothic" panose="020B0502020202020204" pitchFamily="34" charset="0"/>
              </a:rPr>
              <a:t>Make available, online, the 10 remaining records/application types in OpenGov available by end of the calendar year.</a:t>
            </a:r>
          </a:p>
          <a:p>
            <a:pPr algn="just"/>
            <a:r>
              <a:rPr lang="en-US" sz="2400" dirty="0">
                <a:latin typeface="Century Gothic" panose="020B0502020202020204" pitchFamily="34" charset="0"/>
              </a:rPr>
              <a:t>Adopt ordinances that implement the vision of the East Street Corridor Small Area Plan and the Form Based Code. </a:t>
            </a:r>
          </a:p>
          <a:p>
            <a:pPr algn="just"/>
            <a:r>
              <a:rPr lang="en-US" sz="2400" dirty="0">
                <a:latin typeface="Century Gothic" panose="020B0502020202020204" pitchFamily="34" charset="0"/>
              </a:rPr>
              <a:t>Establishment of a policy framework that informs future grant applications and Capital Improvement Program (CIP) project investments in the areas of bicycle and pedestrian infrastructure. 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1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4FFD4-E724-BCFE-5586-5E21E27C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B86E-ABC3-A48A-EDC4-209C8238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6094"/>
                </a:solidFill>
                <a:latin typeface="Gotham Medium" pitchFamily="50" charset="0"/>
              </a:rPr>
              <a:t>FY 2026 Proposed Budget 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14CBF-FCFD-6EF1-A547-7328A89DD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053" y="1606322"/>
            <a:ext cx="11124252" cy="4627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4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BA446-9CD8-3D36-ECE3-A0B9C3CD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43242"/>
            <a:ext cx="8109857" cy="4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CE0D2-FDF9-6D3B-0CEE-6369F24D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81E4-BB3D-7D61-5898-1812F35E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5125"/>
            <a:ext cx="10876417" cy="11200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316094"/>
                </a:solidFill>
                <a:latin typeface="Gotham Medium" pitchFamily="50" charset="0"/>
              </a:rPr>
              <a:t>5 year Historical Spend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F9199-3A1A-AF1F-6470-9EB45651B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053" y="1606322"/>
            <a:ext cx="11124252" cy="4627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4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0A9EB-0CFC-0FE0-E62A-EC2A908C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3" y="1741576"/>
            <a:ext cx="11708514" cy="39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4AA75BB1C4B48BACE40946F81B7CE" ma:contentTypeVersion="14" ma:contentTypeDescription="Create a new document." ma:contentTypeScope="" ma:versionID="c21f3bda9aed41f4f34ed2c6bb01eead">
  <xsd:schema xmlns:xsd="http://www.w3.org/2001/XMLSchema" xmlns:xs="http://www.w3.org/2001/XMLSchema" xmlns:p="http://schemas.microsoft.com/office/2006/metadata/properties" xmlns:ns1="http://schemas.microsoft.com/sharepoint/v3" xmlns:ns2="cf0973c4-7efe-41e1-99b4-ce4461c9afe6" xmlns:ns3="4a59504d-d298-4b4b-b1a1-9a0f6f9d8d5a" targetNamespace="http://schemas.microsoft.com/office/2006/metadata/properties" ma:root="true" ma:fieldsID="33a66fb14ec5e55a4fdccc26a7b98340" ns1:_="" ns2:_="" ns3:_="">
    <xsd:import namespace="http://schemas.microsoft.com/sharepoint/v3"/>
    <xsd:import namespace="cf0973c4-7efe-41e1-99b4-ce4461c9afe6"/>
    <xsd:import namespace="4a59504d-d298-4b4b-b1a1-9a0f6f9d8d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973c4-7efe-41e1-99b4-ce4461c9a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fb5faad-3afb-4ff2-9fc6-06e9b2869b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9504d-d298-4b4b-b1a1-9a0f6f9d8d5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cb7557-b305-4949-acf9-7425a8f0bd3e}" ma:internalName="TaxCatchAll" ma:showField="CatchAllData" ma:web="4a59504d-d298-4b4b-b1a1-9a0f6f9d8d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0973c4-7efe-41e1-99b4-ce4461c9afe6">
      <Terms xmlns="http://schemas.microsoft.com/office/infopath/2007/PartnerControls"/>
    </lcf76f155ced4ddcb4097134ff3c332f>
    <TaxCatchAll xmlns="4a59504d-d298-4b4b-b1a1-9a0f6f9d8d5a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33742-C9E1-4334-89A7-C3CECD6938FC}"/>
</file>

<file path=customXml/itemProps2.xml><?xml version="1.0" encoding="utf-8"?>
<ds:datastoreItem xmlns:ds="http://schemas.openxmlformats.org/officeDocument/2006/customXml" ds:itemID="{C8066F9E-47D7-415F-B579-66AACDA37DC6}">
  <ds:schemaRefs>
    <ds:schemaRef ds:uri="http://schemas.microsoft.com/office/2006/documentManagement/types"/>
    <ds:schemaRef ds:uri="bd21beca-22bf-4b2c-b322-e6dfb9b684cd"/>
    <ds:schemaRef ds:uri="2a790488-0399-4746-9077-cb9c80c9215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B87195-5414-4F1C-83DD-82F743AA3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330</Words>
  <Application>Microsoft Office PowerPoint</Application>
  <PresentationFormat>Widescreen</PresentationFormat>
  <Paragraphs>68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Gotham Black</vt:lpstr>
      <vt:lpstr>Gotham Medium</vt:lpstr>
      <vt:lpstr>Office Theme</vt:lpstr>
      <vt:lpstr>FY 2026 Mayor’s Proposed Budget</vt:lpstr>
      <vt:lpstr>FY 2025 – In Review</vt:lpstr>
      <vt:lpstr>FY 2025 – In Review</vt:lpstr>
      <vt:lpstr>FY 2025 – In Review</vt:lpstr>
      <vt:lpstr>FY 2025 – In Review</vt:lpstr>
      <vt:lpstr>FY 2026 Priorities</vt:lpstr>
      <vt:lpstr>Performance Indicators</vt:lpstr>
      <vt:lpstr>FY 2026 Proposed Budget </vt:lpstr>
      <vt:lpstr>5 year Historical Spend</vt:lpstr>
      <vt:lpstr>FY 2026 Additional Resources</vt:lpstr>
      <vt:lpstr>Innovations, Enhancements and Resiliency</vt:lpstr>
      <vt:lpstr>Resident Engagement and Transparency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Slide: Option A Gotham Black 40pt: Capitalize Each Word</dc:title>
  <dc:creator>Ashley Waters</dc:creator>
  <cp:lastModifiedBy>Katie Barkdoll</cp:lastModifiedBy>
  <cp:revision>5</cp:revision>
  <cp:lastPrinted>2021-04-16T14:27:41Z</cp:lastPrinted>
  <dcterms:created xsi:type="dcterms:W3CDTF">2020-04-09T01:20:34Z</dcterms:created>
  <dcterms:modified xsi:type="dcterms:W3CDTF">2025-04-18T13:11:45Z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0x0101009B94AA75BB1C4B48BACE40946F81B7CE</vt:lpwstr>
  </property>
</Properties>
</file>