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Montserrat Medium"/>
      <p:regular r:id="rId18"/>
      <p:bold r:id="rId19"/>
      <p:italic r:id="rId20"/>
      <p:boldItalic r:id="rId21"/>
    </p:embeddedFont>
    <p:embeddedFont>
      <p:font typeface="Century Gothic"/>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HlUD5vebTS6LVMCqUQbBSrlhO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italic.fntdata"/><Relationship Id="rId22" Type="http://schemas.openxmlformats.org/officeDocument/2006/relationships/font" Target="fonts/CenturyGothic-regular.fntdata"/><Relationship Id="rId21" Type="http://schemas.openxmlformats.org/officeDocument/2006/relationships/font" Target="fonts/MontserratMedium-boldItalic.fntdata"/><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Medium-bold.fntdata"/><Relationship Id="rId18" Type="http://schemas.openxmlformats.org/officeDocument/2006/relationships/font" Target="fonts/Montserrat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524041" y="1809015"/>
            <a:ext cx="10246878"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16094"/>
              </a:buClr>
              <a:buSzPts val="4000"/>
              <a:buFont typeface="Arial"/>
              <a:buNone/>
            </a:pPr>
            <a:r>
              <a:rPr lang="en-US" sz="4000">
                <a:solidFill>
                  <a:srgbClr val="316094"/>
                </a:solidFill>
                <a:latin typeface="Arial"/>
                <a:ea typeface="Arial"/>
                <a:cs typeface="Arial"/>
                <a:sym typeface="Arial"/>
              </a:rPr>
              <a:t>Tenant Protection Webpages</a:t>
            </a:r>
            <a:endParaRPr/>
          </a:p>
        </p:txBody>
      </p:sp>
      <p:sp>
        <p:nvSpPr>
          <p:cNvPr id="85" name="Google Shape;85;p1"/>
          <p:cNvSpPr txBox="1"/>
          <p:nvPr>
            <p:ph idx="1" type="subTitle"/>
          </p:nvPr>
        </p:nvSpPr>
        <p:spPr>
          <a:xfrm>
            <a:off x="524041" y="4381822"/>
            <a:ext cx="9144000" cy="678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800">
                <a:latin typeface="Century Gothic"/>
                <a:ea typeface="Century Gothic"/>
                <a:cs typeface="Century Gothic"/>
                <a:sym typeface="Century Gothic"/>
              </a:rPr>
              <a:t>Housing, Health and Education Committee</a:t>
            </a:r>
            <a:endParaRPr/>
          </a:p>
          <a:p>
            <a:pPr indent="0" lvl="0" marL="0" rtl="0" algn="l">
              <a:lnSpc>
                <a:spcPct val="90000"/>
              </a:lnSpc>
              <a:spcBef>
                <a:spcPts val="1000"/>
              </a:spcBef>
              <a:spcAft>
                <a:spcPts val="0"/>
              </a:spcAft>
              <a:buClr>
                <a:schemeClr val="dk1"/>
              </a:buClr>
              <a:buSzPts val="2800"/>
              <a:buNone/>
            </a:pPr>
            <a:r>
              <a:t/>
            </a:r>
            <a:endParaRPr sz="2800">
              <a:latin typeface="Century Gothic"/>
              <a:ea typeface="Century Gothic"/>
              <a:cs typeface="Century Gothic"/>
              <a:sym typeface="Century Gothic"/>
            </a:endParaRPr>
          </a:p>
        </p:txBody>
      </p:sp>
      <p:pic>
        <p:nvPicPr>
          <p:cNvPr id="86" name="Google Shape;86;p1"/>
          <p:cNvPicPr preferRelativeResize="0"/>
          <p:nvPr/>
        </p:nvPicPr>
        <p:blipFill rotWithShape="1">
          <a:blip r:embed="rId3">
            <a:alphaModFix/>
          </a:blip>
          <a:srcRect b="0" l="0" r="0" t="0"/>
          <a:stretch/>
        </p:blipFill>
        <p:spPr>
          <a:xfrm>
            <a:off x="601930" y="563436"/>
            <a:ext cx="2190479" cy="1417764"/>
          </a:xfrm>
          <a:prstGeom prst="rect">
            <a:avLst/>
          </a:prstGeom>
          <a:noFill/>
          <a:ln>
            <a:noFill/>
          </a:ln>
        </p:spPr>
      </p:pic>
      <p:sp>
        <p:nvSpPr>
          <p:cNvPr id="87" name="Google Shape;87;p1"/>
          <p:cNvSpPr txBox="1"/>
          <p:nvPr/>
        </p:nvSpPr>
        <p:spPr>
          <a:xfrm>
            <a:off x="5533902" y="5323933"/>
            <a:ext cx="6141070" cy="1112493"/>
          </a:xfrm>
          <a:prstGeom prst="rect">
            <a:avLst/>
          </a:prstGeom>
          <a:noFill/>
          <a:ln>
            <a:noFill/>
          </a:ln>
        </p:spPr>
        <p:txBody>
          <a:bodyPr anchorCtr="0" anchor="t" bIns="45700" lIns="91425" spcFirstLastPara="1" rIns="91425" wrap="square" tIns="45700">
            <a:normAutofit lnSpcReduction="10000"/>
          </a:bodyPr>
          <a:lstStyle/>
          <a:p>
            <a:pPr indent="0" lvl="0" marL="0" marR="0" rtl="0" algn="r">
              <a:lnSpc>
                <a:spcPct val="90000"/>
              </a:lnSpc>
              <a:spcBef>
                <a:spcPts val="0"/>
              </a:spcBef>
              <a:spcAft>
                <a:spcPts val="0"/>
              </a:spcAft>
              <a:buClr>
                <a:srgbClr val="316094"/>
              </a:buClr>
              <a:buSzPts val="2200"/>
              <a:buFont typeface="Arial"/>
              <a:buNone/>
            </a:pPr>
            <a:r>
              <a:rPr b="1" i="0" lang="en-US" sz="2200" u="none" cap="none" strike="noStrike">
                <a:solidFill>
                  <a:srgbClr val="316094"/>
                </a:solidFill>
                <a:latin typeface="Century Gothic"/>
                <a:ea typeface="Century Gothic"/>
                <a:cs typeface="Century Gothic"/>
                <a:sym typeface="Century Gothic"/>
              </a:rPr>
              <a:t>Allen Etzler</a:t>
            </a:r>
            <a:endParaRPr/>
          </a:p>
          <a:p>
            <a:pPr indent="0" lvl="0" marL="0" marR="0" rtl="0" algn="r">
              <a:lnSpc>
                <a:spcPct val="90000"/>
              </a:lnSpc>
              <a:spcBef>
                <a:spcPts val="1000"/>
              </a:spcBef>
              <a:spcAft>
                <a:spcPts val="0"/>
              </a:spcAft>
              <a:buClr>
                <a:schemeClr val="dk1"/>
              </a:buClr>
              <a:buSzPts val="1900"/>
              <a:buFont typeface="Arial"/>
              <a:buNone/>
            </a:pPr>
            <a:r>
              <a:rPr b="0" i="0" lang="en-US" sz="1900" u="none" cap="none" strike="noStrike">
                <a:solidFill>
                  <a:schemeClr val="dk1"/>
                </a:solidFill>
                <a:latin typeface="Century Gothic"/>
                <a:ea typeface="Century Gothic"/>
                <a:cs typeface="Century Gothic"/>
                <a:sym typeface="Century Gothic"/>
              </a:rPr>
              <a:t>Deputy Chief of Staff</a:t>
            </a:r>
            <a:endParaRPr/>
          </a:p>
          <a:p>
            <a:pPr indent="0" lvl="0" marL="0" marR="0" rtl="0" algn="r">
              <a:lnSpc>
                <a:spcPct val="90000"/>
              </a:lnSpc>
              <a:spcBef>
                <a:spcPts val="1000"/>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July 17, 2025 </a:t>
            </a:r>
            <a:endParaRPr/>
          </a:p>
        </p:txBody>
      </p:sp>
      <p:pic>
        <p:nvPicPr>
          <p:cNvPr id="88" name="Google Shape;88;p1"/>
          <p:cNvPicPr preferRelativeResize="0"/>
          <p:nvPr/>
        </p:nvPicPr>
        <p:blipFill rotWithShape="1">
          <a:blip r:embed="rId3">
            <a:alphaModFix amt="8000"/>
          </a:blip>
          <a:srcRect b="38082" l="27952" r="27918" t="0"/>
          <a:stretch/>
        </p:blipFill>
        <p:spPr>
          <a:xfrm>
            <a:off x="6786272" y="-849087"/>
            <a:ext cx="10292433" cy="9346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type="title"/>
          </p:nvPr>
        </p:nvSpPr>
        <p:spPr>
          <a:xfrm>
            <a:off x="457200" y="321584"/>
            <a:ext cx="10515600" cy="10332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16094"/>
              </a:buClr>
              <a:buSzPts val="3600"/>
              <a:buFont typeface="Montserrat Medium"/>
              <a:buNone/>
            </a:pPr>
            <a:r>
              <a:rPr lang="en-US" sz="3600">
                <a:solidFill>
                  <a:srgbClr val="316094"/>
                </a:solidFill>
                <a:latin typeface="Montserrat Medium"/>
                <a:ea typeface="Montserrat Medium"/>
                <a:cs typeface="Montserrat Medium"/>
                <a:sym typeface="Montserrat Medium"/>
              </a:rPr>
              <a:t>Lease &amp; Eviction Information</a:t>
            </a:r>
            <a:endParaRPr/>
          </a:p>
        </p:txBody>
      </p:sp>
      <p:sp>
        <p:nvSpPr>
          <p:cNvPr id="161" name="Google Shape;161;p10"/>
          <p:cNvSpPr txBox="1"/>
          <p:nvPr/>
        </p:nvSpPr>
        <p:spPr>
          <a:xfrm>
            <a:off x="457200" y="1354821"/>
            <a:ext cx="4443154" cy="349286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Includes:</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Information on common lease clauses:</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Lease term</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Rent payment terms</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Security deposit</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Maintenance responsibilities</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Pet policies</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Termination conditions</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Before you sign</a:t>
            </a:r>
            <a:endParaRPr/>
          </a:p>
        </p:txBody>
      </p:sp>
      <p:pic>
        <p:nvPicPr>
          <p:cNvPr id="162" name="Google Shape;162;p10"/>
          <p:cNvPicPr preferRelativeResize="0"/>
          <p:nvPr/>
        </p:nvPicPr>
        <p:blipFill rotWithShape="1">
          <a:blip r:embed="rId3">
            <a:alphaModFix/>
          </a:blip>
          <a:srcRect b="0" l="0" r="0" t="0"/>
          <a:stretch/>
        </p:blipFill>
        <p:spPr>
          <a:xfrm>
            <a:off x="5857875" y="1354821"/>
            <a:ext cx="5876925" cy="4705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1"/>
          <p:cNvSpPr txBox="1"/>
          <p:nvPr>
            <p:ph type="title"/>
          </p:nvPr>
        </p:nvSpPr>
        <p:spPr>
          <a:xfrm>
            <a:off x="457200" y="321584"/>
            <a:ext cx="10515600" cy="10332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16094"/>
              </a:buClr>
              <a:buSzPts val="3600"/>
              <a:buFont typeface="Montserrat Medium"/>
              <a:buNone/>
            </a:pPr>
            <a:r>
              <a:rPr lang="en-US" sz="3600">
                <a:solidFill>
                  <a:srgbClr val="316094"/>
                </a:solidFill>
                <a:latin typeface="Montserrat Medium"/>
                <a:ea typeface="Montserrat Medium"/>
                <a:cs typeface="Montserrat Medium"/>
                <a:sym typeface="Montserrat Medium"/>
              </a:rPr>
              <a:t>Lease &amp; Eviction Information</a:t>
            </a:r>
            <a:endParaRPr/>
          </a:p>
        </p:txBody>
      </p:sp>
      <p:sp>
        <p:nvSpPr>
          <p:cNvPr id="168" name="Google Shape;168;p11"/>
          <p:cNvSpPr txBox="1"/>
          <p:nvPr/>
        </p:nvSpPr>
        <p:spPr>
          <a:xfrm>
            <a:off x="457199" y="1354821"/>
            <a:ext cx="5084859" cy="432241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Includes:</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Information on the process and tenant rights:</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Legal reason required</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Notice to tenant</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Filing a court case</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Court hearing</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Court decision</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Warrant and eviction</a:t>
            </a:r>
            <a:endParaRPr/>
          </a:p>
        </p:txBody>
      </p:sp>
      <p:pic>
        <p:nvPicPr>
          <p:cNvPr id="169" name="Google Shape;169;p11"/>
          <p:cNvPicPr preferRelativeResize="0"/>
          <p:nvPr/>
        </p:nvPicPr>
        <p:blipFill rotWithShape="1">
          <a:blip r:embed="rId3">
            <a:alphaModFix/>
          </a:blip>
          <a:srcRect b="0" l="0" r="0" t="0"/>
          <a:stretch/>
        </p:blipFill>
        <p:spPr>
          <a:xfrm>
            <a:off x="5857875" y="1354821"/>
            <a:ext cx="5876925" cy="403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type="title"/>
          </p:nvPr>
        </p:nvSpPr>
        <p:spPr>
          <a:xfrm>
            <a:off x="457200" y="321584"/>
            <a:ext cx="10515600" cy="10332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16094"/>
              </a:buClr>
              <a:buSzPts val="3600"/>
              <a:buFont typeface="Montserrat Medium"/>
              <a:buNone/>
            </a:pPr>
            <a:r>
              <a:rPr lang="en-US" sz="3600">
                <a:solidFill>
                  <a:srgbClr val="316094"/>
                </a:solidFill>
                <a:latin typeface="Montserrat Medium"/>
                <a:ea typeface="Montserrat Medium"/>
                <a:cs typeface="Montserrat Medium"/>
                <a:sym typeface="Montserrat Medium"/>
              </a:rPr>
              <a:t>Lease &amp; Eviction Information</a:t>
            </a:r>
            <a:endParaRPr/>
          </a:p>
        </p:txBody>
      </p:sp>
      <p:sp>
        <p:nvSpPr>
          <p:cNvPr id="175" name="Google Shape;175;p12"/>
          <p:cNvSpPr txBox="1"/>
          <p:nvPr/>
        </p:nvSpPr>
        <p:spPr>
          <a:xfrm>
            <a:off x="518973" y="1354820"/>
            <a:ext cx="4816352" cy="497441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Includes:</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Information on the process and tenant rights:</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Right to notice</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Right to hearing</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Right to stay until court orders</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Right to appeal</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Right to redeem</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No self-help evictions</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Medical or weather delays</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Button link to https://www.mdcourts.gov/legalhelp/housing</a:t>
            </a:r>
            <a:endParaRPr/>
          </a:p>
        </p:txBody>
      </p:sp>
      <p:pic>
        <p:nvPicPr>
          <p:cNvPr id="176" name="Google Shape;176;p12"/>
          <p:cNvPicPr preferRelativeResize="0"/>
          <p:nvPr/>
        </p:nvPicPr>
        <p:blipFill rotWithShape="1">
          <a:blip r:embed="rId3">
            <a:alphaModFix/>
          </a:blip>
          <a:srcRect b="0" l="0" r="0" t="0"/>
          <a:stretch/>
        </p:blipFill>
        <p:spPr>
          <a:xfrm>
            <a:off x="5796102" y="1354820"/>
            <a:ext cx="5876925" cy="4600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pic>
        <p:nvPicPr>
          <p:cNvPr id="181" name="Google Shape;181;p13"/>
          <p:cNvPicPr preferRelativeResize="0"/>
          <p:nvPr/>
        </p:nvPicPr>
        <p:blipFill rotWithShape="1">
          <a:blip r:embed="rId3">
            <a:alphaModFix/>
          </a:blip>
          <a:srcRect b="0" l="0" r="0" t="0"/>
          <a:stretch/>
        </p:blipFill>
        <p:spPr>
          <a:xfrm>
            <a:off x="3611875" y="1821176"/>
            <a:ext cx="4968250" cy="32156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457199" y="321584"/>
            <a:ext cx="11103429" cy="109355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16094"/>
              </a:buClr>
              <a:buSzPts val="3600"/>
              <a:buFont typeface="Montserrat Medium"/>
              <a:buNone/>
            </a:pPr>
            <a:r>
              <a:rPr lang="en-US" sz="3600">
                <a:solidFill>
                  <a:srgbClr val="316094"/>
                </a:solidFill>
                <a:latin typeface="Montserrat Medium"/>
                <a:ea typeface="Montserrat Medium"/>
                <a:cs typeface="Montserrat Medium"/>
                <a:sym typeface="Montserrat Medium"/>
              </a:rPr>
              <a:t>Background</a:t>
            </a:r>
            <a:endParaRPr/>
          </a:p>
        </p:txBody>
      </p:sp>
      <p:grpSp>
        <p:nvGrpSpPr>
          <p:cNvPr id="94" name="Google Shape;94;p2"/>
          <p:cNvGrpSpPr/>
          <p:nvPr/>
        </p:nvGrpSpPr>
        <p:grpSpPr>
          <a:xfrm>
            <a:off x="838200" y="1253862"/>
            <a:ext cx="10515600" cy="4350806"/>
            <a:chOff x="0" y="531"/>
            <a:chExt cx="10515600" cy="4350806"/>
          </a:xfrm>
        </p:grpSpPr>
        <p:sp>
          <p:nvSpPr>
            <p:cNvPr id="95" name="Google Shape;95;p2"/>
            <p:cNvSpPr/>
            <p:nvPr/>
          </p:nvSpPr>
          <p:spPr>
            <a:xfrm>
              <a:off x="0" y="531"/>
              <a:ext cx="10515600" cy="1242935"/>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375988" y="280191"/>
              <a:ext cx="683614" cy="683614"/>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1435590" y="531"/>
              <a:ext cx="90800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txBox="1"/>
            <p:nvPr/>
          </p:nvSpPr>
          <p:spPr>
            <a:xfrm>
              <a:off x="1435590" y="531"/>
              <a:ext cx="90800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On May 12, 2025, City Council President Katie Nash requested a comprehensive website that would serve as a centralized resource or renters, providing essential information and tools to navigate rental housing in the City.</a:t>
              </a:r>
              <a:endParaRPr/>
            </a:p>
          </p:txBody>
        </p:sp>
        <p:sp>
          <p:nvSpPr>
            <p:cNvPr id="99" name="Google Shape;99;p2"/>
            <p:cNvSpPr/>
            <p:nvPr/>
          </p:nvSpPr>
          <p:spPr>
            <a:xfrm>
              <a:off x="0" y="1554201"/>
              <a:ext cx="10515600" cy="1242935"/>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375988" y="1833861"/>
              <a:ext cx="683614" cy="683614"/>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1435590" y="1554201"/>
              <a:ext cx="90800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txBox="1"/>
            <p:nvPr/>
          </p:nvSpPr>
          <p:spPr>
            <a:xfrm>
              <a:off x="1435590" y="1554201"/>
              <a:ext cx="90800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The Public Affairs Department created a draft website, drawn from information collected from City, State and Federal online resources. Those webpages have been shared with HHS staff and community groups for review. Those draft pages are included in the following slides.</a:t>
              </a:r>
              <a:endParaRPr/>
            </a:p>
          </p:txBody>
        </p:sp>
        <p:sp>
          <p:nvSpPr>
            <p:cNvPr id="103" name="Google Shape;103;p2"/>
            <p:cNvSpPr/>
            <p:nvPr/>
          </p:nvSpPr>
          <p:spPr>
            <a:xfrm>
              <a:off x="0" y="3107870"/>
              <a:ext cx="10515600" cy="1242935"/>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375988" y="3387531"/>
              <a:ext cx="683614" cy="683614"/>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1435590" y="3108402"/>
              <a:ext cx="90800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txBox="1"/>
            <p:nvPr/>
          </p:nvSpPr>
          <p:spPr>
            <a:xfrm>
              <a:off x="1435590" y="3108402"/>
              <a:ext cx="90800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Next Steps: Staff await the review and feedback of those pages for accuracy and relevance and provide edits for inclusion into the final website.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title"/>
          </p:nvPr>
        </p:nvSpPr>
        <p:spPr>
          <a:xfrm>
            <a:off x="457200" y="321584"/>
            <a:ext cx="10515600" cy="10332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16094"/>
              </a:buClr>
              <a:buSzPts val="3600"/>
              <a:buFont typeface="Montserrat Medium"/>
              <a:buNone/>
            </a:pPr>
            <a:r>
              <a:rPr lang="en-US" sz="3600">
                <a:solidFill>
                  <a:srgbClr val="316094"/>
                </a:solidFill>
                <a:latin typeface="Montserrat Medium"/>
                <a:ea typeface="Montserrat Medium"/>
                <a:cs typeface="Montserrat Medium"/>
                <a:sym typeface="Montserrat Medium"/>
              </a:rPr>
              <a:t>Tenant Protection Main Page</a:t>
            </a:r>
            <a:endParaRPr/>
          </a:p>
        </p:txBody>
      </p:sp>
      <p:sp>
        <p:nvSpPr>
          <p:cNvPr id="112" name="Google Shape;112;p3"/>
          <p:cNvSpPr txBox="1"/>
          <p:nvPr/>
        </p:nvSpPr>
        <p:spPr>
          <a:xfrm>
            <a:off x="457200" y="1563297"/>
            <a:ext cx="4575976" cy="4503548"/>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Includes:</a:t>
            </a:r>
            <a:endParaRPr/>
          </a:p>
          <a:p>
            <a:pPr indent="-228600" lvl="0" marL="28575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Introductory information</a:t>
            </a:r>
            <a:endParaRPr/>
          </a:p>
          <a:p>
            <a:pPr indent="-228600" lvl="0" marL="28575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Background on the Licensing &amp; Affordable Housing Conservation Program</a:t>
            </a:r>
            <a:endParaRPr/>
          </a:p>
          <a:p>
            <a:pPr indent="-228600" lvl="0" marL="28575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6 sub-navigation buttons that link to:</a:t>
            </a:r>
            <a:endParaRPr/>
          </a:p>
          <a:p>
            <a:pPr indent="-228600" lvl="1" marL="742950" marR="0" rtl="0" algn="l">
              <a:lnSpc>
                <a:spcPct val="90000"/>
              </a:lnSpc>
              <a:spcBef>
                <a:spcPts val="600"/>
              </a:spcBef>
              <a:spcAft>
                <a:spcPts val="0"/>
              </a:spcAft>
              <a:buClr>
                <a:schemeClr val="dk1"/>
              </a:buClr>
              <a:buSzPts val="1800"/>
              <a:buFont typeface="Arial"/>
              <a:buChar char="•"/>
            </a:pPr>
            <a:r>
              <a:rPr b="1" i="0" lang="en-US" sz="1800" u="none" cap="none" strike="noStrike">
                <a:solidFill>
                  <a:schemeClr val="dk1"/>
                </a:solidFill>
                <a:latin typeface="Century Gothic"/>
                <a:ea typeface="Century Gothic"/>
                <a:cs typeface="Century Gothic"/>
                <a:sym typeface="Century Gothic"/>
              </a:rPr>
              <a:t>Rental Licensing &amp; Property Search</a:t>
            </a:r>
            <a:endParaRPr/>
          </a:p>
          <a:p>
            <a:pPr indent="-228600" lvl="1" marL="742950" marR="0" rtl="0" algn="l">
              <a:lnSpc>
                <a:spcPct val="90000"/>
              </a:lnSpc>
              <a:spcBef>
                <a:spcPts val="600"/>
              </a:spcBef>
              <a:spcAft>
                <a:spcPts val="0"/>
              </a:spcAft>
              <a:buClr>
                <a:schemeClr val="dk1"/>
              </a:buClr>
              <a:buSzPts val="1800"/>
              <a:buFont typeface="Arial"/>
              <a:buChar char="•"/>
            </a:pPr>
            <a:r>
              <a:rPr b="1" i="0" lang="en-US" sz="1800" u="none" cap="none" strike="noStrike">
                <a:solidFill>
                  <a:schemeClr val="dk1"/>
                </a:solidFill>
                <a:latin typeface="Century Gothic"/>
                <a:ea typeface="Century Gothic"/>
                <a:cs typeface="Century Gothic"/>
                <a:sym typeface="Century Gothic"/>
              </a:rPr>
              <a:t>Tenant Rights &amp; Responsibilities</a:t>
            </a:r>
            <a:endParaRPr/>
          </a:p>
          <a:p>
            <a:pPr indent="-228600" lvl="1" marL="742950" marR="0" rtl="0" algn="l">
              <a:lnSpc>
                <a:spcPct val="90000"/>
              </a:lnSpc>
              <a:spcBef>
                <a:spcPts val="600"/>
              </a:spcBef>
              <a:spcAft>
                <a:spcPts val="0"/>
              </a:spcAft>
              <a:buClr>
                <a:schemeClr val="dk1"/>
              </a:buClr>
              <a:buSzPts val="1800"/>
              <a:buFont typeface="Arial"/>
              <a:buChar char="•"/>
            </a:pPr>
            <a:r>
              <a:rPr b="1" i="0" lang="en-US" sz="1800" u="none" cap="none" strike="noStrike">
                <a:solidFill>
                  <a:schemeClr val="dk1"/>
                </a:solidFill>
                <a:latin typeface="Century Gothic"/>
                <a:ea typeface="Century Gothic"/>
                <a:cs typeface="Century Gothic"/>
                <a:sym typeface="Century Gothic"/>
              </a:rPr>
              <a:t>Reporting Issues and Code Enforcement</a:t>
            </a:r>
            <a:endParaRPr/>
          </a:p>
          <a:p>
            <a:pPr indent="-228600" lvl="1" marL="742950" marR="0" rtl="0" algn="l">
              <a:lnSpc>
                <a:spcPct val="90000"/>
              </a:lnSpc>
              <a:spcBef>
                <a:spcPts val="600"/>
              </a:spcBef>
              <a:spcAft>
                <a:spcPts val="0"/>
              </a:spcAft>
              <a:buClr>
                <a:schemeClr val="dk1"/>
              </a:buClr>
              <a:buSzPts val="1800"/>
              <a:buFont typeface="Arial"/>
              <a:buChar char="•"/>
            </a:pPr>
            <a:r>
              <a:rPr b="1" i="0" lang="en-US" sz="1800" u="none" cap="none" strike="noStrike">
                <a:solidFill>
                  <a:schemeClr val="dk1"/>
                </a:solidFill>
                <a:latin typeface="Century Gothic"/>
                <a:ea typeface="Century Gothic"/>
                <a:cs typeface="Century Gothic"/>
                <a:sym typeface="Century Gothic"/>
              </a:rPr>
              <a:t>Housing Counseling &amp; Legal Resources</a:t>
            </a:r>
            <a:endParaRPr/>
          </a:p>
          <a:p>
            <a:pPr indent="-228600" lvl="1" marL="742950" marR="0" rtl="0" algn="l">
              <a:lnSpc>
                <a:spcPct val="90000"/>
              </a:lnSpc>
              <a:spcBef>
                <a:spcPts val="600"/>
              </a:spcBef>
              <a:spcAft>
                <a:spcPts val="0"/>
              </a:spcAft>
              <a:buClr>
                <a:schemeClr val="dk1"/>
              </a:buClr>
              <a:buSzPts val="1800"/>
              <a:buFont typeface="Arial"/>
              <a:buChar char="•"/>
            </a:pPr>
            <a:r>
              <a:rPr b="1" i="0" lang="en-US" sz="1800" u="none" cap="none" strike="noStrike">
                <a:solidFill>
                  <a:schemeClr val="dk1"/>
                </a:solidFill>
                <a:latin typeface="Century Gothic"/>
                <a:ea typeface="Century Gothic"/>
                <a:cs typeface="Century Gothic"/>
                <a:sym typeface="Century Gothic"/>
              </a:rPr>
              <a:t>Financial Assistance &amp; Tax Credits</a:t>
            </a:r>
            <a:endParaRPr/>
          </a:p>
          <a:p>
            <a:pPr indent="-228600" lvl="1" marL="742950" marR="0" rtl="0" algn="l">
              <a:lnSpc>
                <a:spcPct val="90000"/>
              </a:lnSpc>
              <a:spcBef>
                <a:spcPts val="600"/>
              </a:spcBef>
              <a:spcAft>
                <a:spcPts val="0"/>
              </a:spcAft>
              <a:buClr>
                <a:schemeClr val="dk1"/>
              </a:buClr>
              <a:buSzPts val="1800"/>
              <a:buFont typeface="Arial"/>
              <a:buChar char="•"/>
            </a:pPr>
            <a:r>
              <a:rPr b="1" i="0" lang="en-US" sz="1800" u="none" cap="none" strike="noStrike">
                <a:solidFill>
                  <a:schemeClr val="dk1"/>
                </a:solidFill>
                <a:latin typeface="Century Gothic"/>
                <a:ea typeface="Century Gothic"/>
                <a:cs typeface="Century Gothic"/>
                <a:sym typeface="Century Gothic"/>
              </a:rPr>
              <a:t>Lease &amp; Eviction Information</a:t>
            </a:r>
            <a:endParaRPr/>
          </a:p>
        </p:txBody>
      </p:sp>
      <p:pic>
        <p:nvPicPr>
          <p:cNvPr descr="Graphical user interface, application&#10;&#10;AI-generated content may be incorrect." id="113" name="Google Shape;113;p3"/>
          <p:cNvPicPr preferRelativeResize="0"/>
          <p:nvPr/>
        </p:nvPicPr>
        <p:blipFill rotWithShape="1">
          <a:blip r:embed="rId3">
            <a:alphaModFix/>
          </a:blip>
          <a:srcRect b="0" l="0" r="0" t="0"/>
          <a:stretch/>
        </p:blipFill>
        <p:spPr>
          <a:xfrm>
            <a:off x="6276679" y="1261111"/>
            <a:ext cx="5276850" cy="5067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ph type="title"/>
          </p:nvPr>
        </p:nvSpPr>
        <p:spPr>
          <a:xfrm>
            <a:off x="457200" y="321584"/>
            <a:ext cx="10515600" cy="10332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16094"/>
              </a:buClr>
              <a:buSzPts val="3600"/>
              <a:buFont typeface="Montserrat Medium"/>
              <a:buNone/>
            </a:pPr>
            <a:r>
              <a:rPr lang="en-US" sz="3600">
                <a:solidFill>
                  <a:srgbClr val="316094"/>
                </a:solidFill>
                <a:latin typeface="Montserrat Medium"/>
                <a:ea typeface="Montserrat Medium"/>
                <a:cs typeface="Montserrat Medium"/>
                <a:sym typeface="Montserrat Medium"/>
              </a:rPr>
              <a:t>Rental Licensing &amp; Property Search</a:t>
            </a:r>
            <a:endParaRPr/>
          </a:p>
        </p:txBody>
      </p:sp>
      <p:sp>
        <p:nvSpPr>
          <p:cNvPr id="119" name="Google Shape;119;p4"/>
          <p:cNvSpPr txBox="1"/>
          <p:nvPr/>
        </p:nvSpPr>
        <p:spPr>
          <a:xfrm>
            <a:off x="457199" y="1579198"/>
            <a:ext cx="4560073" cy="482160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Includes:</a:t>
            </a:r>
            <a:endParaRPr/>
          </a:p>
          <a:p>
            <a:pPr indent="-228600" lvl="0" marL="28575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Rental License Search button (to OpenGov)</a:t>
            </a:r>
            <a:endParaRPr/>
          </a:p>
          <a:p>
            <a:pPr indent="-228600" lvl="0" marL="28575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Background information</a:t>
            </a:r>
            <a:endParaRPr/>
          </a:p>
          <a:p>
            <a:pPr indent="-228600" lvl="0" marL="28575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Related Ordinances:</a:t>
            </a:r>
            <a:endParaRPr/>
          </a:p>
          <a:p>
            <a:pPr indent="-228600" lvl="1" marL="742950" marR="0" rtl="0" algn="l">
              <a:lnSpc>
                <a:spcPct val="90000"/>
              </a:lnSpc>
              <a:spcBef>
                <a:spcPts val="600"/>
              </a:spcBef>
              <a:spcAft>
                <a:spcPts val="0"/>
              </a:spcAft>
              <a:buClr>
                <a:schemeClr val="dk1"/>
              </a:buClr>
              <a:buSzPts val="1800"/>
              <a:buFont typeface="Arial"/>
              <a:buChar char="•"/>
            </a:pPr>
            <a:r>
              <a:rPr b="1" i="0" lang="en-US" sz="1800" u="none" cap="none" strike="noStrike">
                <a:solidFill>
                  <a:schemeClr val="dk1"/>
                </a:solidFill>
                <a:latin typeface="Century Gothic"/>
                <a:ea typeface="Century Gothic"/>
                <a:cs typeface="Century Gothic"/>
                <a:sym typeface="Century Gothic"/>
              </a:rPr>
              <a:t>Ordinance G-23-09</a:t>
            </a:r>
            <a:endParaRPr/>
          </a:p>
          <a:p>
            <a:pPr indent="-228600" lvl="1" marL="742950" marR="0" rtl="0" algn="l">
              <a:lnSpc>
                <a:spcPct val="90000"/>
              </a:lnSpc>
              <a:spcBef>
                <a:spcPts val="600"/>
              </a:spcBef>
              <a:spcAft>
                <a:spcPts val="0"/>
              </a:spcAft>
              <a:buClr>
                <a:schemeClr val="dk1"/>
              </a:buClr>
              <a:buSzPts val="1800"/>
              <a:buFont typeface="Arial"/>
              <a:buChar char="•"/>
            </a:pPr>
            <a:r>
              <a:rPr b="1" i="0" lang="en-US" sz="1800" u="none" cap="none" strike="noStrike">
                <a:solidFill>
                  <a:schemeClr val="dk1"/>
                </a:solidFill>
                <a:latin typeface="Century Gothic"/>
                <a:ea typeface="Century Gothic"/>
                <a:cs typeface="Century Gothic"/>
                <a:sym typeface="Century Gothic"/>
              </a:rPr>
              <a:t>Ordinance G-22-12</a:t>
            </a:r>
            <a:endParaRPr/>
          </a:p>
        </p:txBody>
      </p:sp>
      <p:pic>
        <p:nvPicPr>
          <p:cNvPr id="120" name="Google Shape;120;p4"/>
          <p:cNvPicPr preferRelativeResize="0"/>
          <p:nvPr/>
        </p:nvPicPr>
        <p:blipFill rotWithShape="1">
          <a:blip r:embed="rId3">
            <a:alphaModFix/>
          </a:blip>
          <a:srcRect b="0" l="0" r="0" t="0"/>
          <a:stretch/>
        </p:blipFill>
        <p:spPr>
          <a:xfrm>
            <a:off x="5579621" y="1197416"/>
            <a:ext cx="5876925" cy="4972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type="title"/>
          </p:nvPr>
        </p:nvSpPr>
        <p:spPr>
          <a:xfrm>
            <a:off x="457200" y="321584"/>
            <a:ext cx="10515600" cy="10332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16094"/>
              </a:buClr>
              <a:buSzPts val="3600"/>
              <a:buFont typeface="Montserrat Medium"/>
              <a:buNone/>
            </a:pPr>
            <a:r>
              <a:rPr lang="en-US" sz="3600">
                <a:solidFill>
                  <a:srgbClr val="316094"/>
                </a:solidFill>
                <a:latin typeface="Montserrat Medium"/>
                <a:ea typeface="Montserrat Medium"/>
                <a:cs typeface="Montserrat Medium"/>
                <a:sym typeface="Montserrat Medium"/>
              </a:rPr>
              <a:t>Tenant Rights and Responsibilities</a:t>
            </a:r>
            <a:endParaRPr/>
          </a:p>
        </p:txBody>
      </p:sp>
      <p:sp>
        <p:nvSpPr>
          <p:cNvPr id="126" name="Google Shape;126;p5"/>
          <p:cNvSpPr txBox="1"/>
          <p:nvPr/>
        </p:nvSpPr>
        <p:spPr>
          <a:xfrm>
            <a:off x="457200" y="1354822"/>
            <a:ext cx="4289729" cy="481464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Includes:</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Overview information on:</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Security Deposits</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Rent Control</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Notice of Entry</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Rental Agreements</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Late Fees &amp; Grace Periods</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Smoking &amp; Pet Policies</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MD Tenant Rights (notice, subletting, tenant organizations, MD Handbook)</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MD Tenant Responsibilities (paying rent, keeping property clean, reporting repairs)</a:t>
            </a:r>
            <a:endParaRPr/>
          </a:p>
        </p:txBody>
      </p:sp>
      <p:pic>
        <p:nvPicPr>
          <p:cNvPr id="127" name="Google Shape;127;p5"/>
          <p:cNvPicPr preferRelativeResize="0"/>
          <p:nvPr/>
        </p:nvPicPr>
        <p:blipFill rotWithShape="1">
          <a:blip r:embed="rId3">
            <a:alphaModFix/>
          </a:blip>
          <a:srcRect b="0" l="0" r="0" t="0"/>
          <a:stretch/>
        </p:blipFill>
        <p:spPr>
          <a:xfrm>
            <a:off x="6748049" y="1177153"/>
            <a:ext cx="3835137" cy="52449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ph type="title"/>
          </p:nvPr>
        </p:nvSpPr>
        <p:spPr>
          <a:xfrm>
            <a:off x="457200" y="321584"/>
            <a:ext cx="10515600" cy="10332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16094"/>
              </a:buClr>
              <a:buSzPts val="3600"/>
              <a:buFont typeface="Montserrat Medium"/>
              <a:buNone/>
            </a:pPr>
            <a:r>
              <a:rPr lang="en-US" sz="3600">
                <a:solidFill>
                  <a:srgbClr val="316094"/>
                </a:solidFill>
                <a:latin typeface="Montserrat Medium"/>
                <a:ea typeface="Montserrat Medium"/>
                <a:cs typeface="Montserrat Medium"/>
                <a:sym typeface="Montserrat Medium"/>
              </a:rPr>
              <a:t>Reporting Issues and Code Enforcement</a:t>
            </a:r>
            <a:endParaRPr/>
          </a:p>
        </p:txBody>
      </p:sp>
      <p:sp>
        <p:nvSpPr>
          <p:cNvPr id="133" name="Google Shape;133;p6"/>
          <p:cNvSpPr txBox="1"/>
          <p:nvPr/>
        </p:nvSpPr>
        <p:spPr>
          <a:xfrm>
            <a:off x="457199" y="1354822"/>
            <a:ext cx="4496463" cy="476768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Includes:</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Link to reporting a code enforcement (OpenGov)</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Rental Inspection Process Summary:</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Types of Inspections</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Inspection Notice</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After the Inspection</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Follow-up Inspections</a:t>
            </a:r>
            <a:endParaRPr/>
          </a:p>
        </p:txBody>
      </p:sp>
      <p:pic>
        <p:nvPicPr>
          <p:cNvPr id="134" name="Google Shape;134;p6"/>
          <p:cNvPicPr preferRelativeResize="0"/>
          <p:nvPr/>
        </p:nvPicPr>
        <p:blipFill rotWithShape="1">
          <a:blip r:embed="rId3">
            <a:alphaModFix/>
          </a:blip>
          <a:srcRect b="0" l="0" r="0" t="0"/>
          <a:stretch/>
        </p:blipFill>
        <p:spPr>
          <a:xfrm>
            <a:off x="7002945" y="1354822"/>
            <a:ext cx="4229100" cy="5067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ph type="title"/>
          </p:nvPr>
        </p:nvSpPr>
        <p:spPr>
          <a:xfrm>
            <a:off x="457200" y="321584"/>
            <a:ext cx="10515600" cy="103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16094"/>
              </a:buClr>
              <a:buSzPts val="3600"/>
              <a:buFont typeface="Montserrat Medium"/>
              <a:buNone/>
            </a:pPr>
            <a:r>
              <a:rPr lang="en-US" sz="3600">
                <a:solidFill>
                  <a:srgbClr val="316094"/>
                </a:solidFill>
                <a:latin typeface="Montserrat Medium"/>
                <a:ea typeface="Montserrat Medium"/>
                <a:cs typeface="Montserrat Medium"/>
                <a:sym typeface="Montserrat Medium"/>
              </a:rPr>
              <a:t>Housing Counseling &amp; Legal Resources</a:t>
            </a:r>
            <a:endParaRPr/>
          </a:p>
        </p:txBody>
      </p:sp>
      <p:sp>
        <p:nvSpPr>
          <p:cNvPr id="140" name="Google Shape;140;p7"/>
          <p:cNvSpPr txBox="1"/>
          <p:nvPr/>
        </p:nvSpPr>
        <p:spPr>
          <a:xfrm>
            <a:off x="457200" y="1354822"/>
            <a:ext cx="4443154" cy="349286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Includes:</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Information on the HHS City of Frederick Housing Council</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Button link to Housing Council page</a:t>
            </a:r>
            <a:endParaRPr/>
          </a:p>
        </p:txBody>
      </p:sp>
      <p:pic>
        <p:nvPicPr>
          <p:cNvPr id="141" name="Google Shape;141;p7"/>
          <p:cNvPicPr preferRelativeResize="0"/>
          <p:nvPr/>
        </p:nvPicPr>
        <p:blipFill rotWithShape="1">
          <a:blip r:embed="rId3">
            <a:alphaModFix/>
          </a:blip>
          <a:srcRect b="0" l="0" r="0" t="0"/>
          <a:stretch/>
        </p:blipFill>
        <p:spPr>
          <a:xfrm>
            <a:off x="5781675" y="1354822"/>
            <a:ext cx="5876925" cy="4400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type="title"/>
          </p:nvPr>
        </p:nvSpPr>
        <p:spPr>
          <a:xfrm>
            <a:off x="457200" y="321584"/>
            <a:ext cx="10515600" cy="10332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16094"/>
              </a:buClr>
              <a:buSzPts val="3600"/>
              <a:buFont typeface="Montserrat Medium"/>
              <a:buNone/>
            </a:pPr>
            <a:r>
              <a:rPr lang="en-US" sz="3600">
                <a:solidFill>
                  <a:srgbClr val="316094"/>
                </a:solidFill>
                <a:latin typeface="Montserrat Medium"/>
                <a:ea typeface="Montserrat Medium"/>
                <a:cs typeface="Montserrat Medium"/>
                <a:sym typeface="Montserrat Medium"/>
              </a:rPr>
              <a:t>Housing Counseling &amp; Legal Resources </a:t>
            </a:r>
            <a:endParaRPr/>
          </a:p>
        </p:txBody>
      </p:sp>
      <p:sp>
        <p:nvSpPr>
          <p:cNvPr id="147" name="Google Shape;147;p8"/>
          <p:cNvSpPr txBox="1"/>
          <p:nvPr/>
        </p:nvSpPr>
        <p:spPr>
          <a:xfrm>
            <a:off x="457199" y="1354821"/>
            <a:ext cx="4638675" cy="506188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Includes:</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Resources, websites, available interpreter services, and information on if it is free to low-income residents for:</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Ayuda Legal Maryland</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Maryland Legal Aid</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Frederick County Bar Association</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Frederick County Self-Help Law Center</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MD Courts Self-Help Center</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MD Volunteer Lawyers Service</a:t>
            </a:r>
            <a:endParaRPr/>
          </a:p>
          <a:p>
            <a:pPr indent="-228600" lvl="1" marL="8001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Heartly House</a:t>
            </a:r>
            <a:endParaRPr/>
          </a:p>
        </p:txBody>
      </p:sp>
      <p:pic>
        <p:nvPicPr>
          <p:cNvPr id="148" name="Google Shape;148;p8"/>
          <p:cNvPicPr preferRelativeResize="0"/>
          <p:nvPr/>
        </p:nvPicPr>
        <p:blipFill rotWithShape="1">
          <a:blip r:embed="rId3">
            <a:alphaModFix/>
          </a:blip>
          <a:srcRect b="0" l="0" r="0" t="0"/>
          <a:stretch/>
        </p:blipFill>
        <p:spPr>
          <a:xfrm>
            <a:off x="6829425" y="1173646"/>
            <a:ext cx="4143375" cy="5067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txBox="1"/>
          <p:nvPr>
            <p:ph type="title"/>
          </p:nvPr>
        </p:nvSpPr>
        <p:spPr>
          <a:xfrm>
            <a:off x="457200" y="321584"/>
            <a:ext cx="10515600" cy="10332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16094"/>
              </a:buClr>
              <a:buSzPts val="3600"/>
              <a:buFont typeface="Montserrat Medium"/>
              <a:buNone/>
            </a:pPr>
            <a:r>
              <a:rPr lang="en-US" sz="3600">
                <a:solidFill>
                  <a:srgbClr val="316094"/>
                </a:solidFill>
                <a:latin typeface="Montserrat Medium"/>
                <a:ea typeface="Montserrat Medium"/>
                <a:cs typeface="Montserrat Medium"/>
                <a:sym typeface="Montserrat Medium"/>
              </a:rPr>
              <a:t>Financial Assistance and Tax Credits</a:t>
            </a:r>
            <a:endParaRPr/>
          </a:p>
        </p:txBody>
      </p:sp>
      <p:sp>
        <p:nvSpPr>
          <p:cNvPr id="154" name="Google Shape;154;p9"/>
          <p:cNvSpPr txBox="1"/>
          <p:nvPr/>
        </p:nvSpPr>
        <p:spPr>
          <a:xfrm>
            <a:off x="457199" y="1354821"/>
            <a:ext cx="5522181" cy="500622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Includes:</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Button link to MD Renters’ Tax Credit Program online application</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Button link to download MD Renters’ Tax Credit Program</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Information on Eligibility Criteria (general residency, and net worth) and Specific Qualifications (age, disability, dependents)</a:t>
            </a:r>
            <a:endParaRPr/>
          </a:p>
          <a:p>
            <a:pPr indent="-228600" lvl="0" marL="3429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Information on how the credit is calculated</a:t>
            </a:r>
            <a:endParaRPr/>
          </a:p>
        </p:txBody>
      </p:sp>
      <p:pic>
        <p:nvPicPr>
          <p:cNvPr id="155" name="Google Shape;155;p9"/>
          <p:cNvPicPr preferRelativeResize="0"/>
          <p:nvPr/>
        </p:nvPicPr>
        <p:blipFill rotWithShape="1">
          <a:blip r:embed="rId3">
            <a:alphaModFix/>
          </a:blip>
          <a:srcRect b="0" l="0" r="0" t="0"/>
          <a:stretch/>
        </p:blipFill>
        <p:spPr>
          <a:xfrm>
            <a:off x="6096000" y="1354821"/>
            <a:ext cx="5686425" cy="5067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2020-04-09T01:20:34Z</dcterms:created>
  <dc:creator>Ashley Waters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0x0101009B94AA75BB1C4B48BACE40946F81B7CE</vt:lpwstr>
  </property>
  <property fmtid="{D5CDD505-2E9C-101B-9397-08002B2CF9AE}" pid="3" name="MediaServiceImageTags">
    <vt:lpwstr/>
  </property>
</Properties>
</file>