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7" r:id="rId5"/>
    <p:sldId id="270" r:id="rId6"/>
    <p:sldId id="272" r:id="rId7"/>
    <p:sldId id="294" r:id="rId8"/>
    <p:sldId id="296" r:id="rId9"/>
    <p:sldId id="297" r:id="rId10"/>
    <p:sldId id="303" r:id="rId11"/>
    <p:sldId id="304" r:id="rId12"/>
    <p:sldId id="305" r:id="rId13"/>
    <p:sldId id="26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OConnor" initials="MO" lastIdx="3" clrIdx="0">
    <p:extLst>
      <p:ext uri="{19B8F6BF-5375-455C-9EA6-DF929625EA0E}">
        <p15:presenceInfo xmlns:p15="http://schemas.microsoft.com/office/powerpoint/2012/main" userId="S::moconnor@cityoffrederickmd.gov::b6888b76-578d-4cf1-88ce-5385abc5ad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06:43:25.678" idx="1">
    <p:pos x="10" y="10"/>
    <p:text>I think this looks good. Do we want to specify font sizes, number of bulleted items per page? For an online/TV audience, pages with too many words do not translate well.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36A59-9B96-4A6A-8CA4-AB2B43D0552F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AF2A-C26A-4AFD-B8E7-162FA948D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4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93E8-C2A8-492C-9BD9-0F1527F6B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C1E6B-F364-4FDE-8DC5-4DA668AE2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C6660-85C2-4DCB-A9E7-7BFA018B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EF8A5-E30F-46E3-BB26-10288E53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90FD0-F5C2-4A40-9DC2-E2124D03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6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4A3C-DB14-41E6-8413-FA6E9379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578E1B-7622-4FBE-A761-E9CD1644A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D1BA1-39CD-43C1-9AC1-ED0F31F0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627A1-104E-4607-99A9-153BE0A0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AC63E-82C9-4219-AB80-649A0661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BF766-4908-4113-8638-DDE70F6D7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B8D7C-31DA-478C-AAA7-4259149B0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B873-8F09-48A0-A792-FDF8FE3E7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5CA54-A7D0-4D7D-9428-A2CA20EB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E32C1-AB67-49D8-80E8-3E9F187B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0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359-FD20-4EA8-ABAB-6A6A83D0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A0B91-1A22-46C9-97B0-AB0DD4C1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925D-0A23-4A83-AA8C-5F0AA547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D409A-FD78-4261-B9F2-C0642A53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6004-888D-496C-8775-589E2139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6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7D4A2-8A30-4105-967C-B7896469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249A1-EA03-4839-9078-53E0269E1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DDDF5-F354-4850-BCC4-019EB8C5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542DE-F5D2-4817-AE63-657504D0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31CD2-5C4B-4BFD-B11F-64C4D36F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2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0F4C-2251-4B43-98FA-0E3F67B3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6FBEB-02B1-42E2-95EF-B88678CE1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5DB93-A4B1-4C7E-B4D1-8A13AD5E5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534FD-1FF6-4A9F-BB40-1C121638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F2700-AC3B-4927-A437-60F4FEEA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AE6DF-05A0-4239-9F33-616B2EE3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9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7950-2669-4138-AFE4-997A4FDA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CB29A-3B3F-42DE-9DE7-9052F559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ACA1B-B7BD-43A7-B4EF-55A228FA9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BF8FC-B418-4649-991E-F0157C77B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F7463-4C3B-48E0-A3FD-EE26ADFDC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E7CD4-38F8-4A2C-B4C4-7E877C62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16BFFB-E3EF-42B4-9A4F-228FB8C6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3E46-FBAF-4015-BC89-95D65F93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9FE4F-0916-426C-AC27-C69948AD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C69CB-8492-4023-A647-9CF056A9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F0AD0-AC1E-4C2D-8B33-801E77D0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7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AA0FF-768E-46D8-B8B7-489C4676D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FF824-6352-4B49-9FB3-A17DF652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D84-490F-46F4-A9F6-3D58619F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6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7A34-96B4-4075-9850-4ADC6055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BF79-B3E2-42FC-910F-3B71F673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6C1F2-9730-47DF-B356-502A87F93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52ACB-7455-4205-A193-0F0F0654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ADC29-C85C-45B5-BEA6-74F434B5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B78D6-BAFA-475D-A7A2-F4566CDC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7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3B77-E9A6-4804-AF2E-9F9E9686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86D274-93AB-435A-8996-2FC9F7467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B77FE-D30F-454C-BAD7-35AFCAF30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DC0AF-75AB-4EC9-BB84-5BE6132C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95557-5CBC-4DD6-9A63-9845B4B2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95A60-57EC-4AFD-A434-D181F217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3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91706A-C1F5-4F64-8FC5-A7E66C42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0A3BF-609F-4B7A-9A10-2465D1CE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9F04D-D282-4501-99CE-164421AA9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347C-80A1-48EB-BE5D-2C713F078422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84168-D7B3-424C-9A06-D9792D1C3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C69A-DDC3-4BF2-8648-84D50733A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B55F8-47C8-40B7-9BC4-1B95A2D855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0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D9AFF2-0B52-49DA-8A1F-C5CBA95ED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r="9970"/>
          <a:stretch/>
        </p:blipFill>
        <p:spPr>
          <a:xfrm>
            <a:off x="201160" y="226889"/>
            <a:ext cx="728958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E10C2-0C0A-433F-B70D-E7BE32C68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041" y="1470582"/>
            <a:ext cx="6594144" cy="23876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316094"/>
                </a:solidFill>
                <a:latin typeface="Gotham Black"/>
              </a:rPr>
              <a:t>FY 2026 Mayor’s</a:t>
            </a:r>
            <a:br>
              <a:rPr lang="en-US" sz="4000" dirty="0">
                <a:solidFill>
                  <a:srgbClr val="316094"/>
                </a:solidFill>
                <a:latin typeface="Gotham Black"/>
              </a:rPr>
            </a:br>
            <a:r>
              <a:rPr lang="en-US" sz="4000" dirty="0">
                <a:solidFill>
                  <a:srgbClr val="316094"/>
                </a:solidFill>
                <a:latin typeface="Gotham Black"/>
              </a:rPr>
              <a:t>Proposed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BEF64-6373-4DBF-8240-9FB1E3B80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040" y="4011707"/>
            <a:ext cx="7151378" cy="142620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Century Gothic" panose="020B0502020202020204" pitchFamily="34" charset="0"/>
              </a:rPr>
              <a:t>Frederick Police Department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DB0AA0A-E183-4F59-A2F8-04DBED858E51}"/>
              </a:ext>
            </a:extLst>
          </p:cNvPr>
          <p:cNvSpPr txBox="1">
            <a:spLocks/>
          </p:cNvSpPr>
          <p:nvPr/>
        </p:nvSpPr>
        <p:spPr>
          <a:xfrm>
            <a:off x="8324602" y="5323933"/>
            <a:ext cx="3350369" cy="111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solidFill>
                  <a:srgbClr val="316094"/>
                </a:solidFill>
                <a:latin typeface="Century Gothic" panose="020B0502020202020204" pitchFamily="34" charset="0"/>
              </a:rPr>
              <a:t>Jason Lando</a:t>
            </a:r>
          </a:p>
          <a:p>
            <a:pPr algn="r"/>
            <a:r>
              <a:rPr lang="en-US" sz="1800" b="1" dirty="0">
                <a:solidFill>
                  <a:srgbClr val="316094"/>
                </a:solidFill>
                <a:latin typeface="Century Gothic" panose="020B0502020202020204" pitchFamily="34" charset="0"/>
              </a:rPr>
              <a:t>Chief of Police</a:t>
            </a:r>
          </a:p>
          <a:p>
            <a:pPr algn="r"/>
            <a:r>
              <a:rPr lang="en-US" sz="1500" dirty="0">
                <a:latin typeface="Century Gothic" panose="020B0502020202020204" pitchFamily="34" charset="0"/>
              </a:rPr>
              <a:t>4/10/25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0976A-5A1A-4E77-B7EF-99E855B3A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492" y="421574"/>
            <a:ext cx="2190479" cy="1417764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F9E7E553-620F-74EC-C021-A13150DBF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28" y="5185670"/>
            <a:ext cx="1617372" cy="14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3C2AF-2531-44B9-B61B-B1FC5CA31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903" y="1821176"/>
            <a:ext cx="4968250" cy="32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48B17-CA15-4E3A-A2E5-0098EC8D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FY 2025 – In Review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C5876-90D4-4231-B0C2-50C475D46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Crime Reduction &amp; Traffic Enforcement</a:t>
            </a:r>
          </a:p>
          <a:p>
            <a:r>
              <a:rPr lang="en-US" dirty="0"/>
              <a:t>Advancements in Technology</a:t>
            </a:r>
          </a:p>
          <a:p>
            <a:r>
              <a:rPr lang="en-US" dirty="0"/>
              <a:t>Community Outreach &amp; </a:t>
            </a:r>
            <a:r>
              <a:rPr lang="en-US" dirty="0" err="1"/>
              <a:t>Engagment</a:t>
            </a:r>
            <a:endParaRPr lang="en-US" dirty="0"/>
          </a:p>
          <a:p>
            <a:endParaRPr lang="en-US" sz="2200" dirty="0"/>
          </a:p>
        </p:txBody>
      </p:sp>
      <p:pic>
        <p:nvPicPr>
          <p:cNvPr id="5" name="Picture 4" descr="A police officer standing next to a car&#10;&#10;AI-generated content may be incorrect.">
            <a:extLst>
              <a:ext uri="{FF2B5EF4-FFF2-40B4-BE49-F238E27FC236}">
                <a16:creationId xmlns:a16="http://schemas.microsoft.com/office/drawing/2014/main" id="{8D0A3841-FC40-F3A0-51DE-4F4692463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r="118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106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48B17-CA15-4E3A-A2E5-0098EC8D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1968691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 2026 Priorities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C5876-90D4-4231-B0C2-50C475D46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598" y="3391004"/>
            <a:ext cx="7870123" cy="2803719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/>
            <a:r>
              <a:rPr lang="en-US" sz="3200" b="1" u="sng" dirty="0"/>
              <a:t>Top Three Priorities</a:t>
            </a:r>
          </a:p>
          <a:p>
            <a:pPr marL="0" lvl="0"/>
            <a:r>
              <a:rPr lang="en-US" sz="3200" dirty="0"/>
              <a:t>1. Crime reduction / Speed Enforcement</a:t>
            </a:r>
          </a:p>
          <a:p>
            <a:pPr marL="0" lvl="0"/>
            <a:r>
              <a:rPr lang="en-US" sz="3200" dirty="0"/>
              <a:t>2. Recruitment / Retention</a:t>
            </a:r>
          </a:p>
          <a:p>
            <a:pPr marL="0" lvl="0"/>
            <a:r>
              <a:rPr lang="en-US" sz="3200" dirty="0"/>
              <a:t>3. New Programs / Initiatives</a:t>
            </a:r>
          </a:p>
          <a:p>
            <a:pPr lvl="0"/>
            <a:endParaRPr lang="en-US" sz="2400" dirty="0"/>
          </a:p>
          <a:p>
            <a:pPr lvl="0"/>
            <a:endParaRPr lang="en-US" sz="1500" dirty="0"/>
          </a:p>
          <a:p>
            <a:pPr lvl="0"/>
            <a:endParaRPr lang="en-US" sz="1500" dirty="0"/>
          </a:p>
          <a:p>
            <a:endParaRPr lang="en-US" sz="15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516E5189-1074-B477-39C3-53C94AAF7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r="14966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779ED81-1BCA-9588-5F07-97FBBD3B9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651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145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E432A-EA82-94CC-D19C-81BF2782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4B601-B5F9-0214-5396-8CA286E5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Performance Indicators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91899-8EE1-42F5-CF8F-16998367F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Crime statistics</a:t>
            </a:r>
          </a:p>
          <a:p>
            <a:r>
              <a:rPr lang="en-US" dirty="0"/>
              <a:t>Sustained complaints</a:t>
            </a:r>
          </a:p>
          <a:p>
            <a:r>
              <a:rPr lang="en-US" dirty="0"/>
              <a:t>Police vehicle collisions </a:t>
            </a:r>
          </a:p>
          <a:p>
            <a:r>
              <a:rPr lang="en-US" dirty="0"/>
              <a:t>Recruitment Data</a:t>
            </a:r>
          </a:p>
          <a:p>
            <a:r>
              <a:rPr lang="en-US" dirty="0" err="1"/>
              <a:t>SPIDRTech</a:t>
            </a:r>
            <a:r>
              <a:rPr lang="en-US" dirty="0"/>
              <a:t> ratings</a:t>
            </a:r>
          </a:p>
          <a:p>
            <a:pPr marL="0" lvl="0"/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5674A372-CDEB-C23A-C78B-FDF351D9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3" t="7968" r="4285" b="219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491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FFD4-E724-BCFE-5586-5E21E27C2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B86E-ABC3-A48A-EDC4-209C8238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5"/>
            <a:ext cx="10876417" cy="112009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16094"/>
                </a:solidFill>
                <a:latin typeface="Gotham Medium" pitchFamily="50" charset="0"/>
              </a:rPr>
              <a:t>FY 2026 Proposed Budget 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14CBF-FCFD-6EF1-A547-7328A89DD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053" y="1606322"/>
            <a:ext cx="11124252" cy="462733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42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4311-B889-14DD-5632-376F2CD7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7" b="51420"/>
          <a:stretch/>
        </p:blipFill>
        <p:spPr>
          <a:xfrm>
            <a:off x="355053" y="1823143"/>
            <a:ext cx="5403529" cy="441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outdoor, transport, blue, van&#10;&#10;AI-generated content may be incorrect.">
            <a:extLst>
              <a:ext uri="{FF2B5EF4-FFF2-40B4-BE49-F238E27FC236}">
                <a16:creationId xmlns:a16="http://schemas.microsoft.com/office/drawing/2014/main" id="{AB928245-934B-FEE1-4790-613258EAA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7975"/>
            <a:ext cx="5562126" cy="262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24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CE0D2-FDF9-6D3B-0CEE-6369F24DB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81E4-BB3D-7D61-5898-1812F35E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5"/>
            <a:ext cx="10876417" cy="112009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16094"/>
                </a:solidFill>
                <a:latin typeface="Gotham Medium" pitchFamily="50" charset="0"/>
              </a:rPr>
              <a:t>5 year Historical Spend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F9199-3A1A-AF1F-6470-9EB45651B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053" y="1606322"/>
            <a:ext cx="11124252" cy="462733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42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656B8-F533-07BD-9826-CB096070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88" y="1620818"/>
            <a:ext cx="8890224" cy="361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8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1A9CD-1A90-C282-F451-A1D958319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5936-96AA-B5B5-AE8D-709F2F1E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5"/>
            <a:ext cx="10876417" cy="112009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16094"/>
                </a:solidFill>
                <a:latin typeface="Gotham Medium" pitchFamily="50" charset="0"/>
              </a:rPr>
              <a:t>FY 2026 Additional Resources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4532D-7016-19BD-81E4-56F54B11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053" y="1606322"/>
            <a:ext cx="11124252" cy="4627330"/>
          </a:xfrm>
        </p:spPr>
        <p:txBody>
          <a:bodyPr>
            <a:normAutofit/>
          </a:bodyPr>
          <a:lstStyle/>
          <a:p>
            <a:pPr lvl="0"/>
            <a:endParaRPr lang="en-US" sz="42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837992-0C6C-4A94-B63B-B9B2C1D70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53106"/>
              </p:ext>
            </p:extLst>
          </p:nvPr>
        </p:nvGraphicFramePr>
        <p:xfrm>
          <a:off x="478971" y="1485220"/>
          <a:ext cx="11234058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029">
                  <a:extLst>
                    <a:ext uri="{9D8B030D-6E8A-4147-A177-3AD203B41FA5}">
                      <a16:colId xmlns:a16="http://schemas.microsoft.com/office/drawing/2014/main" val="735902199"/>
                    </a:ext>
                  </a:extLst>
                </a:gridCol>
                <a:gridCol w="5617029">
                  <a:extLst>
                    <a:ext uri="{9D8B030D-6E8A-4147-A177-3AD203B41FA5}">
                      <a16:colId xmlns:a16="http://schemas.microsoft.com/office/drawing/2014/main" val="562110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Additional Resource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Justification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07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Police Vehicle Replacements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Continue replacing old unreliable vehicles to bring fleet within industry standards.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Automated Enforcement Position PT to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038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ALPR Vehicle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Expand use of technology in crime reduction.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85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Stationary Radar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traffic enforcement with technology.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5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Mobile AFIS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crime reduction with technology.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69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AXON Upgrades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command and supervision of officers in high stress situations. Add resources to BWC position.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466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Forenscope</a:t>
                      </a:r>
                      <a:r>
                        <a:rPr lang="en-US" dirty="0"/>
                        <a:t> Latent Print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crime solvability with technology.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454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Command Unit Accessories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scene control and resources.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Police Academy Carpet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Replace worn out carpet.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58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0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1911A-C879-7FEA-D318-414CCFD0C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ACF9B-18B1-6173-6C30-69B664AC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3" y="701134"/>
            <a:ext cx="4368602" cy="14841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Cost Savings and Efficiencies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FB0FA-759E-5F2F-489E-22ECC82FB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88403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Utilizing Axon system to reduce workload. (Redaction)</a:t>
            </a:r>
          </a:p>
          <a:p>
            <a:r>
              <a:rPr lang="en-US" sz="2200" dirty="0"/>
              <a:t>Reduce downtime of vehicles due to maintenance issues.</a:t>
            </a:r>
          </a:p>
          <a:p>
            <a:r>
              <a:rPr lang="en-US" sz="2200" dirty="0"/>
              <a:t>Reduce repair costs of vehicles due to age.</a:t>
            </a:r>
          </a:p>
          <a:p>
            <a:r>
              <a:rPr lang="en-US" sz="2200" dirty="0"/>
              <a:t>Steps toward implementing Drone as First Responder (DFR) to supplement operations. </a:t>
            </a:r>
          </a:p>
          <a:p>
            <a:r>
              <a:rPr lang="en-US" sz="2200" dirty="0"/>
              <a:t>Review marketing strategies for recruitment.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7" name="Picture 6" descr="A picture containing tree, outdoor, sky, road&#10;&#10;AI-generated content may be incorrect.">
            <a:extLst>
              <a:ext uri="{FF2B5EF4-FFF2-40B4-BE49-F238E27FC236}">
                <a16:creationId xmlns:a16="http://schemas.microsoft.com/office/drawing/2014/main" id="{1D4CEB41-EE8D-D2AC-A777-DF831E89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861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8CB8D-B150-D7F5-58BD-1E256925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7F104-77B7-2DCC-A301-2730337A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06014-DA85-8E49-62C1-C790179B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Resident Engagement and Transparency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976B1-12CC-7EA1-9F5A-C821D1683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/>
              <a:t>Good SAM</a:t>
            </a:r>
          </a:p>
          <a:p>
            <a:pPr lvl="0"/>
            <a:r>
              <a:rPr lang="en-US" sz="2400" dirty="0"/>
              <a:t>Axon Respond</a:t>
            </a:r>
          </a:p>
          <a:p>
            <a:pPr lvl="0"/>
            <a:r>
              <a:rPr lang="en-US" sz="2400" dirty="0" err="1"/>
              <a:t>SPIDRTech</a:t>
            </a:r>
            <a:endParaRPr lang="en-US" sz="2400" dirty="0"/>
          </a:p>
          <a:p>
            <a:pPr lvl="0"/>
            <a:r>
              <a:rPr lang="en-US" sz="2400" dirty="0"/>
              <a:t>Chief’s Community Advisory Board</a:t>
            </a:r>
          </a:p>
          <a:p>
            <a:pPr lvl="0"/>
            <a:r>
              <a:rPr lang="en-US" sz="2400" dirty="0"/>
              <a:t>Multi-Cultural Liaison Unit</a:t>
            </a:r>
          </a:p>
          <a:p>
            <a:pPr lvl="0"/>
            <a:r>
              <a:rPr lang="en-US" sz="2400" dirty="0"/>
              <a:t>GovQA Portal (MDPIA)</a:t>
            </a:r>
          </a:p>
          <a:p>
            <a:pPr lvl="0"/>
            <a:r>
              <a:rPr lang="en-US" sz="2400" dirty="0"/>
              <a:t>New HQ Self Service Kiosk</a:t>
            </a:r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1732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94AA75BB1C4B48BACE40946F81B7CE" ma:contentTypeVersion="14" ma:contentTypeDescription="Create a new document." ma:contentTypeScope="" ma:versionID="c21f3bda9aed41f4f34ed2c6bb01eead">
  <xsd:schema xmlns:xsd="http://www.w3.org/2001/XMLSchema" xmlns:xs="http://www.w3.org/2001/XMLSchema" xmlns:p="http://schemas.microsoft.com/office/2006/metadata/properties" xmlns:ns1="http://schemas.microsoft.com/sharepoint/v3" xmlns:ns2="cf0973c4-7efe-41e1-99b4-ce4461c9afe6" xmlns:ns3="4a59504d-d298-4b4b-b1a1-9a0f6f9d8d5a" targetNamespace="http://schemas.microsoft.com/office/2006/metadata/properties" ma:root="true" ma:fieldsID="33a66fb14ec5e55a4fdccc26a7b98340" ns1:_="" ns2:_="" ns3:_="">
    <xsd:import namespace="http://schemas.microsoft.com/sharepoint/v3"/>
    <xsd:import namespace="cf0973c4-7efe-41e1-99b4-ce4461c9afe6"/>
    <xsd:import namespace="4a59504d-d298-4b4b-b1a1-9a0f6f9d8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973c4-7efe-41e1-99b4-ce4461c9a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fb5faad-3afb-4ff2-9fc6-06e9b2869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9504d-d298-4b4b-b1a1-9a0f6f9d8d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bcb7557-b305-4949-acf9-7425a8f0bd3e}" ma:internalName="TaxCatchAll" ma:showField="CatchAllData" ma:web="4a59504d-d298-4b4b-b1a1-9a0f6f9d8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0973c4-7efe-41e1-99b4-ce4461c9afe6">
      <Terms xmlns="http://schemas.microsoft.com/office/infopath/2007/PartnerControls"/>
    </lcf76f155ced4ddcb4097134ff3c332f>
    <TaxCatchAll xmlns="4a59504d-d298-4b4b-b1a1-9a0f6f9d8d5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0E19145-C34C-4098-ABC5-B65DAE497A6A}"/>
</file>

<file path=customXml/itemProps2.xml><?xml version="1.0" encoding="utf-8"?>
<ds:datastoreItem xmlns:ds="http://schemas.openxmlformats.org/officeDocument/2006/customXml" ds:itemID="{2CB87195-5414-4F1C-83DD-82F743AA31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066F9E-47D7-415F-B579-66AACDA37DC6}">
  <ds:schemaRefs>
    <ds:schemaRef ds:uri="http://schemas.microsoft.com/office/2006/documentManagement/types"/>
    <ds:schemaRef ds:uri="bd21beca-22bf-4b2c-b322-e6dfb9b684cd"/>
    <ds:schemaRef ds:uri="2a790488-0399-4746-9077-cb9c80c9215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258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Gotham Black</vt:lpstr>
      <vt:lpstr>Gotham Medium</vt:lpstr>
      <vt:lpstr>Office Theme</vt:lpstr>
      <vt:lpstr>FY 2026 Mayor’s Proposed Budget</vt:lpstr>
      <vt:lpstr>FY 2025 – In Review</vt:lpstr>
      <vt:lpstr>FY 2026 Priorities</vt:lpstr>
      <vt:lpstr>Performance Indicators</vt:lpstr>
      <vt:lpstr>FY 2026 Proposed Budget </vt:lpstr>
      <vt:lpstr>5 year Historical Spend</vt:lpstr>
      <vt:lpstr>FY 2026 Additional Resources</vt:lpstr>
      <vt:lpstr>Cost Savings and Efficiencies</vt:lpstr>
      <vt:lpstr>Resident Engagement and Transparency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Slide: Option A Gotham Black 40pt: Capitalize Each Word</dc:title>
  <dc:creator>Ashley Waters</dc:creator>
  <cp:lastModifiedBy> </cp:lastModifiedBy>
  <cp:revision>9</cp:revision>
  <cp:lastPrinted>2021-04-16T14:27:41Z</cp:lastPrinted>
  <dcterms:created xsi:type="dcterms:W3CDTF">2020-04-09T01:20:34Z</dcterms:created>
  <dcterms:modified xsi:type="dcterms:W3CDTF">2025-04-02T19:11:07Z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0x0101009B94AA75BB1C4B48BACE40946F81B7CE</vt:lpwstr>
  </property>
</Properties>
</file>