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notesMasterIdLst>
    <p:notesMasterId r:id="rId22"/>
  </p:notesMasterIdLst>
  <p:sldIdLst>
    <p:sldId id="2794" r:id="rId4"/>
    <p:sldId id="2795" r:id="rId5"/>
    <p:sldId id="2796" r:id="rId6"/>
    <p:sldId id="2797" r:id="rId7"/>
    <p:sldId id="2798" r:id="rId8"/>
    <p:sldId id="2799" r:id="rId9"/>
    <p:sldId id="2810" r:id="rId10"/>
    <p:sldId id="2800" r:id="rId11"/>
    <p:sldId id="2801" r:id="rId12"/>
    <p:sldId id="2811" r:id="rId13"/>
    <p:sldId id="2802" r:id="rId14"/>
    <p:sldId id="2803" r:id="rId15"/>
    <p:sldId id="2804" r:id="rId16"/>
    <p:sldId id="2805" r:id="rId17"/>
    <p:sldId id="2806" r:id="rId18"/>
    <p:sldId id="2807" r:id="rId19"/>
    <p:sldId id="2808" r:id="rId20"/>
    <p:sldId id="2809" r:id="rId21"/>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77EB1C8-8346-E13C-234F-EE00B55DFC83}" name="Michelle Glickert" initials="MG" userId="S::MGlickert@trpa.org::fc1a6942-12c4-473a-8236-5234341c8361"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0" autoAdjust="0"/>
    <p:restoredTop sz="70452" autoAdjust="0"/>
  </p:normalViewPr>
  <p:slideViewPr>
    <p:cSldViewPr snapToGrid="0">
      <p:cViewPr varScale="1">
        <p:scale>
          <a:sx n="79" d="100"/>
          <a:sy n="79" d="100"/>
        </p:scale>
        <p:origin x="1830" y="9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vin Middlebrook" userId="cd87507d-c916-4f44-83da-4f81752337b9" providerId="ADAL" clId="{F2F9D611-2F2B-40BA-B060-F00391D63BDD}"/>
    <pc:docChg chg="modSld">
      <pc:chgData name="Devin Middlebrook" userId="cd87507d-c916-4f44-83da-4f81752337b9" providerId="ADAL" clId="{F2F9D611-2F2B-40BA-B060-F00391D63BDD}" dt="2024-03-04T19:11:23.548" v="4" actId="20577"/>
      <pc:docMkLst>
        <pc:docMk/>
      </pc:docMkLst>
      <pc:sldChg chg="modSp mod">
        <pc:chgData name="Devin Middlebrook" userId="cd87507d-c916-4f44-83da-4f81752337b9" providerId="ADAL" clId="{F2F9D611-2F2B-40BA-B060-F00391D63BDD}" dt="2024-02-29T01:14:03.416" v="1" actId="14100"/>
        <pc:sldMkLst>
          <pc:docMk/>
          <pc:sldMk cId="1653709661" sldId="2794"/>
        </pc:sldMkLst>
        <pc:picChg chg="mod">
          <ac:chgData name="Devin Middlebrook" userId="cd87507d-c916-4f44-83da-4f81752337b9" providerId="ADAL" clId="{F2F9D611-2F2B-40BA-B060-F00391D63BDD}" dt="2024-02-29T01:14:03.416" v="1" actId="14100"/>
          <ac:picMkLst>
            <pc:docMk/>
            <pc:sldMk cId="1653709661" sldId="2794"/>
            <ac:picMk id="12" creationId="{554118A7-E7EE-6CE4-FE9D-2381089EB451}"/>
          </ac:picMkLst>
        </pc:picChg>
      </pc:sldChg>
      <pc:sldChg chg="modNotesTx">
        <pc:chgData name="Devin Middlebrook" userId="cd87507d-c916-4f44-83da-4f81752337b9" providerId="ADAL" clId="{F2F9D611-2F2B-40BA-B060-F00391D63BDD}" dt="2024-03-04T18:55:43.968" v="2" actId="20577"/>
        <pc:sldMkLst>
          <pc:docMk/>
          <pc:sldMk cId="912222999" sldId="2796"/>
        </pc:sldMkLst>
      </pc:sldChg>
      <pc:sldChg chg="modNotesTx">
        <pc:chgData name="Devin Middlebrook" userId="cd87507d-c916-4f44-83da-4f81752337b9" providerId="ADAL" clId="{F2F9D611-2F2B-40BA-B060-F00391D63BDD}" dt="2024-03-04T19:11:23.548" v="4" actId="20577"/>
        <pc:sldMkLst>
          <pc:docMk/>
          <pc:sldMk cId="1138712135" sldId="2797"/>
        </pc:sldMkLst>
      </pc:sldChg>
      <pc:sldChg chg="modNotesTx">
        <pc:chgData name="Devin Middlebrook" userId="cd87507d-c916-4f44-83da-4f81752337b9" providerId="ADAL" clId="{F2F9D611-2F2B-40BA-B060-F00391D63BDD}" dt="2024-03-04T19:11:19.262" v="3" actId="20577"/>
        <pc:sldMkLst>
          <pc:docMk/>
          <pc:sldMk cId="380215309" sldId="279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CB954D-44AF-4C32-9B4D-EAA5B2FD23BB}"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US"/>
        </a:p>
      </dgm:t>
    </dgm:pt>
    <dgm:pt modelId="{B9E01C5C-0F4C-420C-9049-2F5C05F21ACD}">
      <dgm:prSet phldrT="[Text]" custT="1"/>
      <dgm:spPr/>
      <dgm:t>
        <a:bodyPr/>
        <a:lstStyle/>
        <a:p>
          <a:r>
            <a:rPr lang="en-US" sz="2000" dirty="0"/>
            <a:t>Regional Transportation Plan</a:t>
          </a:r>
        </a:p>
      </dgm:t>
      <dgm:extLst>
        <a:ext uri="{E40237B7-FDA0-4F09-8148-C483321AD2D9}">
          <dgm14:cNvPr xmlns:dgm14="http://schemas.microsoft.com/office/drawing/2010/diagram" id="0" name="" descr="Regional Transportation Plan&#10;Bi-State Consultation on Transportation&#10;Transportation Action Plan and 7-7-7 Strategy&#10;Project Prioritization and Implementation&#10;Oversight&#10;Measuring Progress &#10;"/>
        </a:ext>
      </dgm:extLst>
    </dgm:pt>
    <dgm:pt modelId="{4A83ACDE-59BA-4D54-94C0-E5C26B34B71A}" type="parTrans" cxnId="{A69E94EE-79EE-42CA-AF15-A2F7FFCA1D90}">
      <dgm:prSet/>
      <dgm:spPr/>
      <dgm:t>
        <a:bodyPr/>
        <a:lstStyle/>
        <a:p>
          <a:endParaRPr lang="en-US" sz="2400"/>
        </a:p>
      </dgm:t>
    </dgm:pt>
    <dgm:pt modelId="{9D5BD972-075C-4995-A6E6-5F6CCCA2F651}" type="sibTrans" cxnId="{A69E94EE-79EE-42CA-AF15-A2F7FFCA1D90}">
      <dgm:prSet custT="1"/>
      <dgm:spPr/>
      <dgm:t>
        <a:bodyPr/>
        <a:lstStyle/>
        <a:p>
          <a:endParaRPr lang="en-US" sz="1600"/>
        </a:p>
      </dgm:t>
    </dgm:pt>
    <dgm:pt modelId="{CDD9BB3D-77CA-4A36-8293-211941FCBB79}">
      <dgm:prSet custT="1"/>
      <dgm:spPr/>
      <dgm:t>
        <a:bodyPr/>
        <a:lstStyle/>
        <a:p>
          <a:r>
            <a:rPr lang="en-US" sz="2000" dirty="0"/>
            <a:t>Transportation Action Plan</a:t>
          </a:r>
        </a:p>
      </dgm:t>
      <dgm:extLst>
        <a:ext uri="{E40237B7-FDA0-4F09-8148-C483321AD2D9}">
          <dgm14:cNvPr xmlns:dgm14="http://schemas.microsoft.com/office/drawing/2010/diagram" id="0" name="" descr="Regional Transportation Plan&#10;Bi-State Consultation on Transportation&#10;Transportation Action Plan and 7-7-7 Strategy&#10;Project Prioritization and Implementation&#10;Oversight&#10;Measuring Progress &#10;"/>
        </a:ext>
      </dgm:extLst>
    </dgm:pt>
    <dgm:pt modelId="{EE119B9D-0A95-4D68-A9EB-3C323F3DBD0A}" type="parTrans" cxnId="{911CA063-E372-4789-B1AB-44B77107B1F7}">
      <dgm:prSet/>
      <dgm:spPr/>
      <dgm:t>
        <a:bodyPr/>
        <a:lstStyle/>
        <a:p>
          <a:endParaRPr lang="en-US" sz="2400"/>
        </a:p>
      </dgm:t>
    </dgm:pt>
    <dgm:pt modelId="{2E434FE0-5D63-4812-8AF4-F58681117B7E}" type="sibTrans" cxnId="{911CA063-E372-4789-B1AB-44B77107B1F7}">
      <dgm:prSet custT="1"/>
      <dgm:spPr/>
      <dgm:t>
        <a:bodyPr/>
        <a:lstStyle/>
        <a:p>
          <a:endParaRPr lang="en-US" sz="1600"/>
        </a:p>
      </dgm:t>
    </dgm:pt>
    <dgm:pt modelId="{AAD5F751-6D60-4868-842B-22EB767F9EA5}">
      <dgm:prSet custT="1"/>
      <dgm:spPr/>
      <dgm:t>
        <a:bodyPr/>
        <a:lstStyle/>
        <a:p>
          <a:r>
            <a:rPr lang="en-US" sz="2000" dirty="0"/>
            <a:t>Monitoring and Transparency</a:t>
          </a:r>
        </a:p>
      </dgm:t>
      <dgm:extLst>
        <a:ext uri="{E40237B7-FDA0-4F09-8148-C483321AD2D9}">
          <dgm14:cNvPr xmlns:dgm14="http://schemas.microsoft.com/office/drawing/2010/diagram" id="0" name="" descr="Regional Transportation Plan&#10;Bi-State Consultation on Transportation&#10;Transportation Action Plan and 7-7-7 Strategy&#10;Project Prioritization and Implementation&#10;Oversight&#10;Measuring Progress &#10;"/>
        </a:ext>
      </dgm:extLst>
    </dgm:pt>
    <dgm:pt modelId="{9A5955BD-331A-46D8-88C7-2902A8A23072}" type="parTrans" cxnId="{4705E95A-8699-4C20-BE9E-60AD7EF9AE28}">
      <dgm:prSet/>
      <dgm:spPr/>
      <dgm:t>
        <a:bodyPr/>
        <a:lstStyle/>
        <a:p>
          <a:endParaRPr lang="en-US" sz="2400"/>
        </a:p>
      </dgm:t>
    </dgm:pt>
    <dgm:pt modelId="{90F18BEE-CD2D-4BBE-8473-10CBE5C2BEF5}" type="sibTrans" cxnId="{4705E95A-8699-4C20-BE9E-60AD7EF9AE28}">
      <dgm:prSet custT="1"/>
      <dgm:spPr/>
      <dgm:t>
        <a:bodyPr/>
        <a:lstStyle/>
        <a:p>
          <a:endParaRPr lang="en-US" sz="1600"/>
        </a:p>
      </dgm:t>
    </dgm:pt>
    <dgm:pt modelId="{A23ADF18-7049-40ED-B564-DA590E52C280}">
      <dgm:prSet custT="1"/>
      <dgm:spPr/>
      <dgm:t>
        <a:bodyPr/>
        <a:lstStyle/>
        <a:p>
          <a:r>
            <a:rPr lang="en-US" sz="2000" dirty="0"/>
            <a:t>Adaptive Management</a:t>
          </a:r>
        </a:p>
      </dgm:t>
      <dgm:extLst>
        <a:ext uri="{E40237B7-FDA0-4F09-8148-C483321AD2D9}">
          <dgm14:cNvPr xmlns:dgm14="http://schemas.microsoft.com/office/drawing/2010/diagram" id="0" name="" descr="Regional Transportation Plan&#10;Bi-State Consultation on Transportation&#10;Transportation Action Plan and 7-7-7 Strategy&#10;Project Prioritization and Implementation&#10;Oversight&#10;Measuring Progress &#10;"/>
        </a:ext>
      </dgm:extLst>
    </dgm:pt>
    <dgm:pt modelId="{5FB61694-2F43-4D07-8656-385E02540E36}" type="parTrans" cxnId="{1F4B3A9F-B70E-4592-970F-1010D5117F62}">
      <dgm:prSet/>
      <dgm:spPr/>
      <dgm:t>
        <a:bodyPr/>
        <a:lstStyle/>
        <a:p>
          <a:endParaRPr lang="en-US" sz="2400"/>
        </a:p>
      </dgm:t>
    </dgm:pt>
    <dgm:pt modelId="{BA9377B5-565B-4120-83CE-68A1A45C827C}" type="sibTrans" cxnId="{1F4B3A9F-B70E-4592-970F-1010D5117F62}">
      <dgm:prSet/>
      <dgm:spPr/>
      <dgm:t>
        <a:bodyPr/>
        <a:lstStyle/>
        <a:p>
          <a:endParaRPr lang="en-US" sz="2400"/>
        </a:p>
      </dgm:t>
    </dgm:pt>
    <dgm:pt modelId="{D8E5530B-EE1F-4799-97E3-C07C798F923A}">
      <dgm:prSet phldrT="[Text]" custT="1"/>
      <dgm:spPr/>
      <dgm:t>
        <a:bodyPr/>
        <a:lstStyle/>
        <a:p>
          <a:r>
            <a:rPr lang="en-US" sz="2000" dirty="0"/>
            <a:t>Bi-State Compact</a:t>
          </a:r>
        </a:p>
      </dgm:t>
      <dgm:extLst>
        <a:ext uri="{E40237B7-FDA0-4F09-8148-C483321AD2D9}">
          <dgm14:cNvPr xmlns:dgm14="http://schemas.microsoft.com/office/drawing/2010/diagram" id="0" name="" descr="Regional Transportation Plan&#10;Bi-State Consultation on Transportation&#10;Transportation Action Plan and 7-7-7 Strategy&#10;Project Prioritization and Implementation&#10;Oversight&#10;Measuring Progress &#10;"/>
        </a:ext>
      </dgm:extLst>
    </dgm:pt>
    <dgm:pt modelId="{C20B0B5E-B552-435B-AF1B-2C26515A5AED}" type="parTrans" cxnId="{7A43BFC4-3824-4926-AC1F-44ADA5A89612}">
      <dgm:prSet/>
      <dgm:spPr/>
      <dgm:t>
        <a:bodyPr/>
        <a:lstStyle/>
        <a:p>
          <a:endParaRPr lang="en-US"/>
        </a:p>
      </dgm:t>
    </dgm:pt>
    <dgm:pt modelId="{F1DA7C9B-C6EB-4F1E-8445-46D5834423CD}" type="sibTrans" cxnId="{7A43BFC4-3824-4926-AC1F-44ADA5A89612}">
      <dgm:prSet/>
      <dgm:spPr/>
      <dgm:t>
        <a:bodyPr/>
        <a:lstStyle/>
        <a:p>
          <a:endParaRPr lang="en-US"/>
        </a:p>
      </dgm:t>
    </dgm:pt>
    <dgm:pt modelId="{1A04C854-3595-49F6-9BD8-00866764173C}">
      <dgm:prSet custT="1"/>
      <dgm:spPr/>
      <dgm:t>
        <a:bodyPr/>
        <a:lstStyle/>
        <a:p>
          <a:r>
            <a:rPr lang="en-US" sz="2000" dirty="0"/>
            <a:t>Support Partner Implementation</a:t>
          </a:r>
        </a:p>
      </dgm:t>
      <dgm:extLst>
        <a:ext uri="{E40237B7-FDA0-4F09-8148-C483321AD2D9}">
          <dgm14:cNvPr xmlns:dgm14="http://schemas.microsoft.com/office/drawing/2010/diagram" id="0" name="" descr="Regional Transportation Plan&#10;Bi-State Consultation on Transportation&#10;Transportation Action Plan and 7-7-7 Strategy&#10;Project Prioritization and Implementation&#10;Oversight&#10;Measuring Progress &#10;"/>
        </a:ext>
      </dgm:extLst>
    </dgm:pt>
    <dgm:pt modelId="{885659B4-67E9-456F-9928-02CEF0BDDE5B}" type="parTrans" cxnId="{27829EF8-FA6A-4F10-ABB4-2C78878A4AA7}">
      <dgm:prSet/>
      <dgm:spPr/>
      <dgm:t>
        <a:bodyPr/>
        <a:lstStyle/>
        <a:p>
          <a:endParaRPr lang="en-US"/>
        </a:p>
      </dgm:t>
    </dgm:pt>
    <dgm:pt modelId="{A1201CDA-D0F5-42C1-ABFF-5F48828DCC63}" type="sibTrans" cxnId="{27829EF8-FA6A-4F10-ABB4-2C78878A4AA7}">
      <dgm:prSet/>
      <dgm:spPr/>
      <dgm:t>
        <a:bodyPr/>
        <a:lstStyle/>
        <a:p>
          <a:endParaRPr lang="en-US"/>
        </a:p>
      </dgm:t>
    </dgm:pt>
    <dgm:pt modelId="{19D4E078-B19A-40A3-9110-3B2C300AE18F}" type="pres">
      <dgm:prSet presAssocID="{FFCB954D-44AF-4C32-9B4D-EAA5B2FD23BB}" presName="linearFlow" presStyleCnt="0">
        <dgm:presLayoutVars>
          <dgm:resizeHandles val="exact"/>
        </dgm:presLayoutVars>
      </dgm:prSet>
      <dgm:spPr/>
    </dgm:pt>
    <dgm:pt modelId="{A0F2D0E3-92D0-49F5-A597-4B54283FA9AE}" type="pres">
      <dgm:prSet presAssocID="{D8E5530B-EE1F-4799-97E3-C07C798F923A}" presName="node" presStyleLbl="node1" presStyleIdx="0" presStyleCnt="6" custScaleX="221138">
        <dgm:presLayoutVars>
          <dgm:bulletEnabled val="1"/>
        </dgm:presLayoutVars>
      </dgm:prSet>
      <dgm:spPr/>
    </dgm:pt>
    <dgm:pt modelId="{2248F7A1-D799-4986-9A0F-68CA6DF9B7CA}" type="pres">
      <dgm:prSet presAssocID="{F1DA7C9B-C6EB-4F1E-8445-46D5834423CD}" presName="sibTrans" presStyleLbl="sibTrans2D1" presStyleIdx="0" presStyleCnt="5"/>
      <dgm:spPr/>
    </dgm:pt>
    <dgm:pt modelId="{5E163C86-2BE4-4A5F-AC4F-7A2B0C2A0A44}" type="pres">
      <dgm:prSet presAssocID="{F1DA7C9B-C6EB-4F1E-8445-46D5834423CD}" presName="connectorText" presStyleLbl="sibTrans2D1" presStyleIdx="0" presStyleCnt="5"/>
      <dgm:spPr/>
    </dgm:pt>
    <dgm:pt modelId="{398C6913-432F-4FB9-B8FB-1898E6C6A133}" type="pres">
      <dgm:prSet presAssocID="{B9E01C5C-0F4C-420C-9049-2F5C05F21ACD}" presName="node" presStyleLbl="node1" presStyleIdx="1" presStyleCnt="6" custScaleX="220038">
        <dgm:presLayoutVars>
          <dgm:bulletEnabled val="1"/>
        </dgm:presLayoutVars>
      </dgm:prSet>
      <dgm:spPr/>
    </dgm:pt>
    <dgm:pt modelId="{32D07822-26EC-4B27-BED3-E3C5DB786D28}" type="pres">
      <dgm:prSet presAssocID="{9D5BD972-075C-4995-A6E6-5F6CCCA2F651}" presName="sibTrans" presStyleLbl="sibTrans2D1" presStyleIdx="1" presStyleCnt="5"/>
      <dgm:spPr/>
    </dgm:pt>
    <dgm:pt modelId="{CCDE700F-265C-484A-8D67-1C5B9D43BA01}" type="pres">
      <dgm:prSet presAssocID="{9D5BD972-075C-4995-A6E6-5F6CCCA2F651}" presName="connectorText" presStyleLbl="sibTrans2D1" presStyleIdx="1" presStyleCnt="5"/>
      <dgm:spPr/>
    </dgm:pt>
    <dgm:pt modelId="{95EA681E-9F6B-4FBB-86C8-AC2B51BCABD4}" type="pres">
      <dgm:prSet presAssocID="{CDD9BB3D-77CA-4A36-8293-211941FCBB79}" presName="node" presStyleLbl="node1" presStyleIdx="2" presStyleCnt="6" custScaleX="221851">
        <dgm:presLayoutVars>
          <dgm:bulletEnabled val="1"/>
        </dgm:presLayoutVars>
      </dgm:prSet>
      <dgm:spPr/>
    </dgm:pt>
    <dgm:pt modelId="{CE1D825F-E52C-477B-9755-6D11AE0DEC92}" type="pres">
      <dgm:prSet presAssocID="{2E434FE0-5D63-4812-8AF4-F58681117B7E}" presName="sibTrans" presStyleLbl="sibTrans2D1" presStyleIdx="2" presStyleCnt="5"/>
      <dgm:spPr/>
    </dgm:pt>
    <dgm:pt modelId="{7A347858-F531-4FB6-B403-D4C354B0DD05}" type="pres">
      <dgm:prSet presAssocID="{2E434FE0-5D63-4812-8AF4-F58681117B7E}" presName="connectorText" presStyleLbl="sibTrans2D1" presStyleIdx="2" presStyleCnt="5"/>
      <dgm:spPr/>
    </dgm:pt>
    <dgm:pt modelId="{D1B9D0E5-A8BC-473D-917D-033C48A4416A}" type="pres">
      <dgm:prSet presAssocID="{1A04C854-3595-49F6-9BD8-00866764173C}" presName="node" presStyleLbl="node1" presStyleIdx="3" presStyleCnt="6" custScaleX="221213">
        <dgm:presLayoutVars>
          <dgm:bulletEnabled val="1"/>
        </dgm:presLayoutVars>
      </dgm:prSet>
      <dgm:spPr/>
    </dgm:pt>
    <dgm:pt modelId="{569297CC-327F-44B0-80AD-D98CEB28B75D}" type="pres">
      <dgm:prSet presAssocID="{A1201CDA-D0F5-42C1-ABFF-5F48828DCC63}" presName="sibTrans" presStyleLbl="sibTrans2D1" presStyleIdx="3" presStyleCnt="5"/>
      <dgm:spPr/>
    </dgm:pt>
    <dgm:pt modelId="{5C45E3A1-AAB3-4C04-8353-BB9160B84A12}" type="pres">
      <dgm:prSet presAssocID="{A1201CDA-D0F5-42C1-ABFF-5F48828DCC63}" presName="connectorText" presStyleLbl="sibTrans2D1" presStyleIdx="3" presStyleCnt="5"/>
      <dgm:spPr/>
    </dgm:pt>
    <dgm:pt modelId="{DD1DD369-85C2-4E9E-9350-A2E68A4B3F5D}" type="pres">
      <dgm:prSet presAssocID="{AAD5F751-6D60-4868-842B-22EB767F9EA5}" presName="node" presStyleLbl="node1" presStyleIdx="4" presStyleCnt="6" custScaleX="220301">
        <dgm:presLayoutVars>
          <dgm:bulletEnabled val="1"/>
        </dgm:presLayoutVars>
      </dgm:prSet>
      <dgm:spPr/>
    </dgm:pt>
    <dgm:pt modelId="{880BB8DF-8C7E-4735-BADD-799CC4B4F24F}" type="pres">
      <dgm:prSet presAssocID="{90F18BEE-CD2D-4BBE-8473-10CBE5C2BEF5}" presName="sibTrans" presStyleLbl="sibTrans2D1" presStyleIdx="4" presStyleCnt="5"/>
      <dgm:spPr/>
    </dgm:pt>
    <dgm:pt modelId="{FAB9866D-BAE5-4B15-991C-1C3C47AC158F}" type="pres">
      <dgm:prSet presAssocID="{90F18BEE-CD2D-4BBE-8473-10CBE5C2BEF5}" presName="connectorText" presStyleLbl="sibTrans2D1" presStyleIdx="4" presStyleCnt="5"/>
      <dgm:spPr/>
    </dgm:pt>
    <dgm:pt modelId="{3284F8A0-4CAA-45EB-A999-5595C1095945}" type="pres">
      <dgm:prSet presAssocID="{A23ADF18-7049-40ED-B564-DA590E52C280}" presName="node" presStyleLbl="node1" presStyleIdx="5" presStyleCnt="6" custScaleX="220301">
        <dgm:presLayoutVars>
          <dgm:bulletEnabled val="1"/>
        </dgm:presLayoutVars>
      </dgm:prSet>
      <dgm:spPr/>
    </dgm:pt>
  </dgm:ptLst>
  <dgm:cxnLst>
    <dgm:cxn modelId="{2B2B0D06-F8F1-47ED-A4DD-23BA09302779}" type="presOf" srcId="{CDD9BB3D-77CA-4A36-8293-211941FCBB79}" destId="{95EA681E-9F6B-4FBB-86C8-AC2B51BCABD4}" srcOrd="0" destOrd="0" presId="urn:microsoft.com/office/officeart/2005/8/layout/process2"/>
    <dgm:cxn modelId="{6891FE09-73C3-42DC-BC15-459181B012A7}" type="presOf" srcId="{A23ADF18-7049-40ED-B564-DA590E52C280}" destId="{3284F8A0-4CAA-45EB-A999-5595C1095945}" srcOrd="0" destOrd="0" presId="urn:microsoft.com/office/officeart/2005/8/layout/process2"/>
    <dgm:cxn modelId="{402A1E0D-5AAA-466F-AD1E-3852C4A63DBB}" type="presOf" srcId="{9D5BD972-075C-4995-A6E6-5F6CCCA2F651}" destId="{32D07822-26EC-4B27-BED3-E3C5DB786D28}" srcOrd="0" destOrd="0" presId="urn:microsoft.com/office/officeart/2005/8/layout/process2"/>
    <dgm:cxn modelId="{1F10E616-9C3D-4C05-A0BC-AF32F1E1D5CD}" type="presOf" srcId="{FFCB954D-44AF-4C32-9B4D-EAA5B2FD23BB}" destId="{19D4E078-B19A-40A3-9110-3B2C300AE18F}" srcOrd="0" destOrd="0" presId="urn:microsoft.com/office/officeart/2005/8/layout/process2"/>
    <dgm:cxn modelId="{15E27921-455C-4E7B-B12A-6AD2BAAACCF5}" type="presOf" srcId="{F1DA7C9B-C6EB-4F1E-8445-46D5834423CD}" destId="{5E163C86-2BE4-4A5F-AC4F-7A2B0C2A0A44}" srcOrd="1" destOrd="0" presId="urn:microsoft.com/office/officeart/2005/8/layout/process2"/>
    <dgm:cxn modelId="{2316A22A-F43A-47F6-ABA0-6335E8D9ACB4}" type="presOf" srcId="{D8E5530B-EE1F-4799-97E3-C07C798F923A}" destId="{A0F2D0E3-92D0-49F5-A597-4B54283FA9AE}" srcOrd="0" destOrd="0" presId="urn:microsoft.com/office/officeart/2005/8/layout/process2"/>
    <dgm:cxn modelId="{10A96C38-9948-4CE5-A484-740B0F0DD5B8}" type="presOf" srcId="{90F18BEE-CD2D-4BBE-8473-10CBE5C2BEF5}" destId="{880BB8DF-8C7E-4735-BADD-799CC4B4F24F}" srcOrd="0" destOrd="0" presId="urn:microsoft.com/office/officeart/2005/8/layout/process2"/>
    <dgm:cxn modelId="{CC11485F-B78B-4D59-A56A-15354F6972FB}" type="presOf" srcId="{F1DA7C9B-C6EB-4F1E-8445-46D5834423CD}" destId="{2248F7A1-D799-4986-9A0F-68CA6DF9B7CA}" srcOrd="0" destOrd="0" presId="urn:microsoft.com/office/officeart/2005/8/layout/process2"/>
    <dgm:cxn modelId="{26EEBA41-5F38-4E4F-B1C9-32E02DF3834E}" type="presOf" srcId="{9D5BD972-075C-4995-A6E6-5F6CCCA2F651}" destId="{CCDE700F-265C-484A-8D67-1C5B9D43BA01}" srcOrd="1" destOrd="0" presId="urn:microsoft.com/office/officeart/2005/8/layout/process2"/>
    <dgm:cxn modelId="{911CA063-E372-4789-B1AB-44B77107B1F7}" srcId="{FFCB954D-44AF-4C32-9B4D-EAA5B2FD23BB}" destId="{CDD9BB3D-77CA-4A36-8293-211941FCBB79}" srcOrd="2" destOrd="0" parTransId="{EE119B9D-0A95-4D68-A9EB-3C323F3DBD0A}" sibTransId="{2E434FE0-5D63-4812-8AF4-F58681117B7E}"/>
    <dgm:cxn modelId="{E214D643-B569-410B-BB0D-DD3048A8C8EA}" type="presOf" srcId="{2E434FE0-5D63-4812-8AF4-F58681117B7E}" destId="{CE1D825F-E52C-477B-9755-6D11AE0DEC92}" srcOrd="0" destOrd="0" presId="urn:microsoft.com/office/officeart/2005/8/layout/process2"/>
    <dgm:cxn modelId="{1D864C47-BCD7-48B7-9211-F3730F95FF3A}" type="presOf" srcId="{A1201CDA-D0F5-42C1-ABFF-5F48828DCC63}" destId="{569297CC-327F-44B0-80AD-D98CEB28B75D}" srcOrd="0" destOrd="0" presId="urn:microsoft.com/office/officeart/2005/8/layout/process2"/>
    <dgm:cxn modelId="{3B135071-9A99-4D87-A4B3-56EA5BCFC1D4}" type="presOf" srcId="{B9E01C5C-0F4C-420C-9049-2F5C05F21ACD}" destId="{398C6913-432F-4FB9-B8FB-1898E6C6A133}" srcOrd="0" destOrd="0" presId="urn:microsoft.com/office/officeart/2005/8/layout/process2"/>
    <dgm:cxn modelId="{034DD45A-54B9-4408-9DD0-50614A3DB236}" type="presOf" srcId="{1A04C854-3595-49F6-9BD8-00866764173C}" destId="{D1B9D0E5-A8BC-473D-917D-033C48A4416A}" srcOrd="0" destOrd="0" presId="urn:microsoft.com/office/officeart/2005/8/layout/process2"/>
    <dgm:cxn modelId="{4705E95A-8699-4C20-BE9E-60AD7EF9AE28}" srcId="{FFCB954D-44AF-4C32-9B4D-EAA5B2FD23BB}" destId="{AAD5F751-6D60-4868-842B-22EB767F9EA5}" srcOrd="4" destOrd="0" parTransId="{9A5955BD-331A-46D8-88C7-2902A8A23072}" sibTransId="{90F18BEE-CD2D-4BBE-8473-10CBE5C2BEF5}"/>
    <dgm:cxn modelId="{8E245586-E777-48CB-AB1A-17D903F889C8}" type="presOf" srcId="{AAD5F751-6D60-4868-842B-22EB767F9EA5}" destId="{DD1DD369-85C2-4E9E-9350-A2E68A4B3F5D}" srcOrd="0" destOrd="0" presId="urn:microsoft.com/office/officeart/2005/8/layout/process2"/>
    <dgm:cxn modelId="{1F4B3A9F-B70E-4592-970F-1010D5117F62}" srcId="{FFCB954D-44AF-4C32-9B4D-EAA5B2FD23BB}" destId="{A23ADF18-7049-40ED-B564-DA590E52C280}" srcOrd="5" destOrd="0" parTransId="{5FB61694-2F43-4D07-8656-385E02540E36}" sibTransId="{BA9377B5-565B-4120-83CE-68A1A45C827C}"/>
    <dgm:cxn modelId="{0011E6B9-5959-4C30-BE15-462EF70B15C1}" type="presOf" srcId="{2E434FE0-5D63-4812-8AF4-F58681117B7E}" destId="{7A347858-F531-4FB6-B403-D4C354B0DD05}" srcOrd="1" destOrd="0" presId="urn:microsoft.com/office/officeart/2005/8/layout/process2"/>
    <dgm:cxn modelId="{7A43BFC4-3824-4926-AC1F-44ADA5A89612}" srcId="{FFCB954D-44AF-4C32-9B4D-EAA5B2FD23BB}" destId="{D8E5530B-EE1F-4799-97E3-C07C798F923A}" srcOrd="0" destOrd="0" parTransId="{C20B0B5E-B552-435B-AF1B-2C26515A5AED}" sibTransId="{F1DA7C9B-C6EB-4F1E-8445-46D5834423CD}"/>
    <dgm:cxn modelId="{5BDBC4D8-455D-4B95-94A3-FD3C771FF9C3}" type="presOf" srcId="{A1201CDA-D0F5-42C1-ABFF-5F48828DCC63}" destId="{5C45E3A1-AAB3-4C04-8353-BB9160B84A12}" srcOrd="1" destOrd="0" presId="urn:microsoft.com/office/officeart/2005/8/layout/process2"/>
    <dgm:cxn modelId="{82B3FBE1-1FEB-48C4-AC23-6CC0898A6FFD}" type="presOf" srcId="{90F18BEE-CD2D-4BBE-8473-10CBE5C2BEF5}" destId="{FAB9866D-BAE5-4B15-991C-1C3C47AC158F}" srcOrd="1" destOrd="0" presId="urn:microsoft.com/office/officeart/2005/8/layout/process2"/>
    <dgm:cxn modelId="{A69E94EE-79EE-42CA-AF15-A2F7FFCA1D90}" srcId="{FFCB954D-44AF-4C32-9B4D-EAA5B2FD23BB}" destId="{B9E01C5C-0F4C-420C-9049-2F5C05F21ACD}" srcOrd="1" destOrd="0" parTransId="{4A83ACDE-59BA-4D54-94C0-E5C26B34B71A}" sibTransId="{9D5BD972-075C-4995-A6E6-5F6CCCA2F651}"/>
    <dgm:cxn modelId="{27829EF8-FA6A-4F10-ABB4-2C78878A4AA7}" srcId="{FFCB954D-44AF-4C32-9B4D-EAA5B2FD23BB}" destId="{1A04C854-3595-49F6-9BD8-00866764173C}" srcOrd="3" destOrd="0" parTransId="{885659B4-67E9-456F-9928-02CEF0BDDE5B}" sibTransId="{A1201CDA-D0F5-42C1-ABFF-5F48828DCC63}"/>
    <dgm:cxn modelId="{15FDC403-909F-467C-A486-F191F1D791FD}" type="presParOf" srcId="{19D4E078-B19A-40A3-9110-3B2C300AE18F}" destId="{A0F2D0E3-92D0-49F5-A597-4B54283FA9AE}" srcOrd="0" destOrd="0" presId="urn:microsoft.com/office/officeart/2005/8/layout/process2"/>
    <dgm:cxn modelId="{E0256812-4267-47AB-88F4-198F6CD16C90}" type="presParOf" srcId="{19D4E078-B19A-40A3-9110-3B2C300AE18F}" destId="{2248F7A1-D799-4986-9A0F-68CA6DF9B7CA}" srcOrd="1" destOrd="0" presId="urn:microsoft.com/office/officeart/2005/8/layout/process2"/>
    <dgm:cxn modelId="{CFB49ECC-A41E-4DEB-8F26-1DC9EEB7478A}" type="presParOf" srcId="{2248F7A1-D799-4986-9A0F-68CA6DF9B7CA}" destId="{5E163C86-2BE4-4A5F-AC4F-7A2B0C2A0A44}" srcOrd="0" destOrd="0" presId="urn:microsoft.com/office/officeart/2005/8/layout/process2"/>
    <dgm:cxn modelId="{EECFE0B4-DC80-40D6-8EC1-C2BCE3E665F5}" type="presParOf" srcId="{19D4E078-B19A-40A3-9110-3B2C300AE18F}" destId="{398C6913-432F-4FB9-B8FB-1898E6C6A133}" srcOrd="2" destOrd="0" presId="urn:microsoft.com/office/officeart/2005/8/layout/process2"/>
    <dgm:cxn modelId="{DD994A66-CD10-4C1E-AB6E-45C7ECAA034B}" type="presParOf" srcId="{19D4E078-B19A-40A3-9110-3B2C300AE18F}" destId="{32D07822-26EC-4B27-BED3-E3C5DB786D28}" srcOrd="3" destOrd="0" presId="urn:microsoft.com/office/officeart/2005/8/layout/process2"/>
    <dgm:cxn modelId="{CB5A7833-2F04-4957-A86A-E877FAE08F1E}" type="presParOf" srcId="{32D07822-26EC-4B27-BED3-E3C5DB786D28}" destId="{CCDE700F-265C-484A-8D67-1C5B9D43BA01}" srcOrd="0" destOrd="0" presId="urn:microsoft.com/office/officeart/2005/8/layout/process2"/>
    <dgm:cxn modelId="{9A98FB5B-B050-44CA-A801-6E7E0F9C3A02}" type="presParOf" srcId="{19D4E078-B19A-40A3-9110-3B2C300AE18F}" destId="{95EA681E-9F6B-4FBB-86C8-AC2B51BCABD4}" srcOrd="4" destOrd="0" presId="urn:microsoft.com/office/officeart/2005/8/layout/process2"/>
    <dgm:cxn modelId="{A13B504C-E342-4475-9E01-5709D976769E}" type="presParOf" srcId="{19D4E078-B19A-40A3-9110-3B2C300AE18F}" destId="{CE1D825F-E52C-477B-9755-6D11AE0DEC92}" srcOrd="5" destOrd="0" presId="urn:microsoft.com/office/officeart/2005/8/layout/process2"/>
    <dgm:cxn modelId="{FC4878D5-804C-4C0E-8480-53012D632EBA}" type="presParOf" srcId="{CE1D825F-E52C-477B-9755-6D11AE0DEC92}" destId="{7A347858-F531-4FB6-B403-D4C354B0DD05}" srcOrd="0" destOrd="0" presId="urn:microsoft.com/office/officeart/2005/8/layout/process2"/>
    <dgm:cxn modelId="{E76E294F-8BE0-44A3-88FB-B634AED6500C}" type="presParOf" srcId="{19D4E078-B19A-40A3-9110-3B2C300AE18F}" destId="{D1B9D0E5-A8BC-473D-917D-033C48A4416A}" srcOrd="6" destOrd="0" presId="urn:microsoft.com/office/officeart/2005/8/layout/process2"/>
    <dgm:cxn modelId="{9AA9DEDB-F24F-4337-BBB9-0C89396DC969}" type="presParOf" srcId="{19D4E078-B19A-40A3-9110-3B2C300AE18F}" destId="{569297CC-327F-44B0-80AD-D98CEB28B75D}" srcOrd="7" destOrd="0" presId="urn:microsoft.com/office/officeart/2005/8/layout/process2"/>
    <dgm:cxn modelId="{3CA64618-2248-4FD4-BE57-8B90D9C3C669}" type="presParOf" srcId="{569297CC-327F-44B0-80AD-D98CEB28B75D}" destId="{5C45E3A1-AAB3-4C04-8353-BB9160B84A12}" srcOrd="0" destOrd="0" presId="urn:microsoft.com/office/officeart/2005/8/layout/process2"/>
    <dgm:cxn modelId="{45ED40A5-3A95-4E38-83DC-83E388CA3928}" type="presParOf" srcId="{19D4E078-B19A-40A3-9110-3B2C300AE18F}" destId="{DD1DD369-85C2-4E9E-9350-A2E68A4B3F5D}" srcOrd="8" destOrd="0" presId="urn:microsoft.com/office/officeart/2005/8/layout/process2"/>
    <dgm:cxn modelId="{30F32F03-5AB4-4D18-84B5-65CD4EB1EE01}" type="presParOf" srcId="{19D4E078-B19A-40A3-9110-3B2C300AE18F}" destId="{880BB8DF-8C7E-4735-BADD-799CC4B4F24F}" srcOrd="9" destOrd="0" presId="urn:microsoft.com/office/officeart/2005/8/layout/process2"/>
    <dgm:cxn modelId="{1E3A8AF5-2D1E-4E3A-A866-7BD1D5E8EA32}" type="presParOf" srcId="{880BB8DF-8C7E-4735-BADD-799CC4B4F24F}" destId="{FAB9866D-BAE5-4B15-991C-1C3C47AC158F}" srcOrd="0" destOrd="0" presId="urn:microsoft.com/office/officeart/2005/8/layout/process2"/>
    <dgm:cxn modelId="{211197CF-952F-4F53-BABC-C3BC06631FDA}" type="presParOf" srcId="{19D4E078-B19A-40A3-9110-3B2C300AE18F}" destId="{3284F8A0-4CAA-45EB-A999-5595C1095945}" srcOrd="10"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F2D0E3-92D0-49F5-A597-4B54283FA9AE}">
      <dsp:nvSpPr>
        <dsp:cNvPr id="0" name=""/>
        <dsp:cNvSpPr/>
      </dsp:nvSpPr>
      <dsp:spPr>
        <a:xfrm>
          <a:off x="2191871" y="4996"/>
          <a:ext cx="5867383" cy="6633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Bi-State Compact</a:t>
          </a:r>
        </a:p>
      </dsp:txBody>
      <dsp:txXfrm>
        <a:off x="2211299" y="24424"/>
        <a:ext cx="5828527" cy="624460"/>
      </dsp:txXfrm>
    </dsp:sp>
    <dsp:sp modelId="{2248F7A1-D799-4986-9A0F-68CA6DF9B7CA}">
      <dsp:nvSpPr>
        <dsp:cNvPr id="0" name=""/>
        <dsp:cNvSpPr/>
      </dsp:nvSpPr>
      <dsp:spPr>
        <a:xfrm rot="5400000">
          <a:off x="5001191" y="684896"/>
          <a:ext cx="248743" cy="2984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5036015" y="709771"/>
        <a:ext cx="179096" cy="174120"/>
      </dsp:txXfrm>
    </dsp:sp>
    <dsp:sp modelId="{398C6913-432F-4FB9-B8FB-1898E6C6A133}">
      <dsp:nvSpPr>
        <dsp:cNvPr id="0" name=""/>
        <dsp:cNvSpPr/>
      </dsp:nvSpPr>
      <dsp:spPr>
        <a:xfrm>
          <a:off x="2206464" y="999971"/>
          <a:ext cx="5838197" cy="6633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Regional Transportation Plan</a:t>
          </a:r>
        </a:p>
      </dsp:txBody>
      <dsp:txXfrm>
        <a:off x="2225892" y="1019399"/>
        <a:ext cx="5799341" cy="624460"/>
      </dsp:txXfrm>
    </dsp:sp>
    <dsp:sp modelId="{32D07822-26EC-4B27-BED3-E3C5DB786D28}">
      <dsp:nvSpPr>
        <dsp:cNvPr id="0" name=""/>
        <dsp:cNvSpPr/>
      </dsp:nvSpPr>
      <dsp:spPr>
        <a:xfrm rot="5400000">
          <a:off x="5001191" y="1679871"/>
          <a:ext cx="248743" cy="2984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5400000">
        <a:off x="5036015" y="1704746"/>
        <a:ext cx="179096" cy="174120"/>
      </dsp:txXfrm>
    </dsp:sp>
    <dsp:sp modelId="{95EA681E-9F6B-4FBB-86C8-AC2B51BCABD4}">
      <dsp:nvSpPr>
        <dsp:cNvPr id="0" name=""/>
        <dsp:cNvSpPr/>
      </dsp:nvSpPr>
      <dsp:spPr>
        <a:xfrm>
          <a:off x="2182412" y="1994947"/>
          <a:ext cx="5886301" cy="6633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Transportation Action Plan</a:t>
          </a:r>
        </a:p>
      </dsp:txBody>
      <dsp:txXfrm>
        <a:off x="2201840" y="2014375"/>
        <a:ext cx="5847445" cy="624460"/>
      </dsp:txXfrm>
    </dsp:sp>
    <dsp:sp modelId="{CE1D825F-E52C-477B-9755-6D11AE0DEC92}">
      <dsp:nvSpPr>
        <dsp:cNvPr id="0" name=""/>
        <dsp:cNvSpPr/>
      </dsp:nvSpPr>
      <dsp:spPr>
        <a:xfrm rot="5400000">
          <a:off x="5001191" y="2674847"/>
          <a:ext cx="248743" cy="2984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5400000">
        <a:off x="5036015" y="2699722"/>
        <a:ext cx="179096" cy="174120"/>
      </dsp:txXfrm>
    </dsp:sp>
    <dsp:sp modelId="{D1B9D0E5-A8BC-473D-917D-033C48A4416A}">
      <dsp:nvSpPr>
        <dsp:cNvPr id="0" name=""/>
        <dsp:cNvSpPr/>
      </dsp:nvSpPr>
      <dsp:spPr>
        <a:xfrm>
          <a:off x="2190876" y="2989922"/>
          <a:ext cx="5869373" cy="6633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Support Partner Implementation</a:t>
          </a:r>
        </a:p>
      </dsp:txBody>
      <dsp:txXfrm>
        <a:off x="2210304" y="3009350"/>
        <a:ext cx="5830517" cy="624460"/>
      </dsp:txXfrm>
    </dsp:sp>
    <dsp:sp modelId="{569297CC-327F-44B0-80AD-D98CEB28B75D}">
      <dsp:nvSpPr>
        <dsp:cNvPr id="0" name=""/>
        <dsp:cNvSpPr/>
      </dsp:nvSpPr>
      <dsp:spPr>
        <a:xfrm rot="5400000">
          <a:off x="5001191" y="3669822"/>
          <a:ext cx="248743" cy="2984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5036015" y="3694697"/>
        <a:ext cx="179096" cy="174120"/>
      </dsp:txXfrm>
    </dsp:sp>
    <dsp:sp modelId="{DD1DD369-85C2-4E9E-9350-A2E68A4B3F5D}">
      <dsp:nvSpPr>
        <dsp:cNvPr id="0" name=""/>
        <dsp:cNvSpPr/>
      </dsp:nvSpPr>
      <dsp:spPr>
        <a:xfrm>
          <a:off x="2202975" y="3984898"/>
          <a:ext cx="5845175" cy="6633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Monitoring and Transparency</a:t>
          </a:r>
        </a:p>
      </dsp:txBody>
      <dsp:txXfrm>
        <a:off x="2222403" y="4004326"/>
        <a:ext cx="5806319" cy="624460"/>
      </dsp:txXfrm>
    </dsp:sp>
    <dsp:sp modelId="{880BB8DF-8C7E-4735-BADD-799CC4B4F24F}">
      <dsp:nvSpPr>
        <dsp:cNvPr id="0" name=""/>
        <dsp:cNvSpPr/>
      </dsp:nvSpPr>
      <dsp:spPr>
        <a:xfrm rot="5400000">
          <a:off x="5001191" y="4664798"/>
          <a:ext cx="248743" cy="2984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5400000">
        <a:off x="5036015" y="4689673"/>
        <a:ext cx="179096" cy="174120"/>
      </dsp:txXfrm>
    </dsp:sp>
    <dsp:sp modelId="{3284F8A0-4CAA-45EB-A999-5595C1095945}">
      <dsp:nvSpPr>
        <dsp:cNvPr id="0" name=""/>
        <dsp:cNvSpPr/>
      </dsp:nvSpPr>
      <dsp:spPr>
        <a:xfrm>
          <a:off x="2202975" y="4979873"/>
          <a:ext cx="5845175" cy="6633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Adaptive Management</a:t>
          </a:r>
        </a:p>
      </dsp:txBody>
      <dsp:txXfrm>
        <a:off x="2222403" y="4999301"/>
        <a:ext cx="5806319" cy="624460"/>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57C440B-DB5D-42C6-9E38-50955664DA87}" type="datetimeFigureOut">
              <a:rPr lang="en-US" smtClean="0"/>
              <a:t>3/4/2024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7960D424-C62B-4D54-B88A-A3257FC7586F}" type="slidenum">
              <a:rPr lang="en-US" smtClean="0"/>
              <a:t>‹#›</a:t>
            </a:fld>
            <a:endParaRPr lang="en-US"/>
          </a:p>
        </p:txBody>
      </p:sp>
    </p:spTree>
    <p:extLst>
      <p:ext uri="{BB962C8B-B14F-4D97-AF65-F5344CB8AC3E}">
        <p14:creationId xmlns:p14="http://schemas.microsoft.com/office/powerpoint/2010/main" val="3043966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leg.state.nv.us/NRS/NRS-271A.html"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leg.state.nv.us/nrs/nrs-271.html"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committee members. I am Julie Regan, TRPA’s executive director. I am joined today by Devin Middlebrook, TRPA’s government affairs manager.</a:t>
            </a:r>
          </a:p>
          <a:p>
            <a:endParaRPr lang="en-US" dirty="0"/>
          </a:p>
          <a:p>
            <a:endParaRPr lang="en-US" dirty="0"/>
          </a:p>
          <a:p>
            <a:pPr defTabSz="933237">
              <a:defRPr/>
            </a:pPr>
            <a:r>
              <a:rPr lang="en-US" dirty="0"/>
              <a:t>Thank you for joining us today at TRPA’s offices here in Stateline, Nevada. as you heard at your January meeting and can see by today’s meeting attendance, today’s topic, transportation, is an important topic to the community. </a:t>
            </a:r>
          </a:p>
          <a:p>
            <a:endParaRPr lang="en-US" dirty="0"/>
          </a:p>
          <a:p>
            <a:r>
              <a:rPr lang="en-US" dirty="0"/>
              <a:t>Lake Tahoe’s transportation system is a relic of the past. Our roadway system was designed before our agency’s formation. The planners of the time built an auto-centric system with plans for massive highway expansions. Luckily that envisioned future for Tahoe never came into reality.</a:t>
            </a:r>
          </a:p>
          <a:p>
            <a:endParaRPr lang="en-US" dirty="0"/>
          </a:p>
          <a:p>
            <a:r>
              <a:rPr lang="en-US" dirty="0"/>
              <a:t>However, we are still burdened by the poor planning of the past. Our transportation system is the primary contributor to pollution that harms lake clarity and greenhouse gas emissions that drive climate change. Our rural roads can swell with visitor and local traffic and congestion that impacts quality of life, safety, and creates challenges for evacuation. </a:t>
            </a:r>
          </a:p>
          <a:p>
            <a:endParaRPr lang="en-US" dirty="0"/>
          </a:p>
          <a:p>
            <a:r>
              <a:rPr lang="en-US" dirty="0"/>
              <a:t>Today, you will hear more about these challenges, community concerns, and how TRPA and our partners at Tahoe are working to create a transportation system that protects the environment while supporting local communities and the economy.</a:t>
            </a:r>
          </a:p>
          <a:p>
            <a:endParaRPr lang="en-US" dirty="0"/>
          </a:p>
          <a:p>
            <a:endParaRPr lang="en-US" dirty="0"/>
          </a:p>
          <a:p>
            <a:endParaRPr lang="en-US" dirty="0"/>
          </a:p>
          <a:p>
            <a:endParaRPr lang="en-US" dirty="0"/>
          </a:p>
          <a:p>
            <a:endParaRPr lang="en-US" dirty="0"/>
          </a:p>
          <a:p>
            <a:pPr marL="174982" indent="-174982">
              <a:buFont typeface="Arial" panose="020B0604020202020204" pitchFamily="34" charset="0"/>
              <a:buChar char="•"/>
            </a:pPr>
            <a:endParaRPr lang="en-US" dirty="0"/>
          </a:p>
          <a:p>
            <a:pPr marL="174982" indent="-174982">
              <a:buFont typeface="Arial" panose="020B0604020202020204" pitchFamily="34" charset="0"/>
              <a:buChar char="•"/>
            </a:pPr>
            <a:r>
              <a:rPr lang="en-US" dirty="0"/>
              <a:t>Introduction</a:t>
            </a:r>
          </a:p>
          <a:p>
            <a:pPr marL="174982" indent="-174982">
              <a:buFont typeface="Arial" panose="020B0604020202020204" pitchFamily="34" charset="0"/>
              <a:buChar char="•"/>
            </a:pPr>
            <a:r>
              <a:rPr lang="en-US" dirty="0"/>
              <a:t>I am Julie Regan, TRPA’s executive director</a:t>
            </a:r>
          </a:p>
          <a:p>
            <a:pPr marL="174982" indent="-174982">
              <a:buFont typeface="Arial" panose="020B0604020202020204" pitchFamily="34" charset="0"/>
              <a:buChar char="•"/>
            </a:pPr>
            <a:r>
              <a:rPr lang="en-US" dirty="0"/>
              <a:t>Joined by Chris Keillor and Devin Middlebrook </a:t>
            </a:r>
          </a:p>
          <a:p>
            <a:pPr marL="174982" indent="-174982">
              <a:buFont typeface="Arial" panose="020B0604020202020204" pitchFamily="34" charset="0"/>
              <a:buChar char="•"/>
            </a:pPr>
            <a:endParaRPr lang="en-US" dirty="0"/>
          </a:p>
          <a:p>
            <a:r>
              <a:rPr lang="en-US" dirty="0"/>
              <a:t>Opening Statement</a:t>
            </a:r>
          </a:p>
          <a:p>
            <a:endParaRPr lang="en-US" dirty="0"/>
          </a:p>
          <a:p>
            <a:r>
              <a:rPr lang="en-US" dirty="0"/>
              <a:t>Transportation has long been a challenge at Tahoe</a:t>
            </a:r>
          </a:p>
          <a:p>
            <a:r>
              <a:rPr lang="en-US" dirty="0"/>
              <a:t>We play an active role </a:t>
            </a:r>
          </a:p>
          <a:p>
            <a:endParaRPr lang="en-US" dirty="0"/>
          </a:p>
          <a:p>
            <a:endParaRPr lang="en-US" dirty="0"/>
          </a:p>
          <a:p>
            <a:r>
              <a:rPr lang="en-US" dirty="0"/>
              <a:t>Comments from last meeting</a:t>
            </a:r>
          </a:p>
          <a:p>
            <a:pPr lvl="1"/>
            <a:r>
              <a:rPr lang="en-US" dirty="0"/>
              <a:t>Evacuation</a:t>
            </a:r>
          </a:p>
          <a:p>
            <a:pPr lvl="1"/>
            <a:r>
              <a:rPr lang="en-US" dirty="0"/>
              <a:t>Safety </a:t>
            </a:r>
          </a:p>
          <a:p>
            <a:pPr lvl="1"/>
            <a:r>
              <a:rPr lang="en-US" dirty="0"/>
              <a:t>TRPA wants to lower road capacity for bikes</a:t>
            </a:r>
          </a:p>
          <a:p>
            <a:pPr lvl="1"/>
            <a:r>
              <a:rPr lang="en-US" dirty="0"/>
              <a:t>Who is the bi-state?</a:t>
            </a:r>
          </a:p>
          <a:p>
            <a:pPr lvl="1"/>
            <a:r>
              <a:rPr lang="en-US" dirty="0"/>
              <a:t>777 is just more taxes on locals</a:t>
            </a:r>
          </a:p>
          <a:p>
            <a:pPr lvl="1"/>
            <a:r>
              <a:rPr lang="en-US" dirty="0"/>
              <a:t>Why should locals reduce trips when visitors are the problem</a:t>
            </a:r>
          </a:p>
          <a:p>
            <a:pPr lvl="1"/>
            <a:r>
              <a:rPr lang="en-US" dirty="0"/>
              <a:t>No Road diets</a:t>
            </a:r>
          </a:p>
          <a:p>
            <a:pPr lvl="1"/>
            <a:r>
              <a:rPr lang="en-US" dirty="0"/>
              <a:t>Us 50 east</a:t>
            </a:r>
          </a:p>
          <a:p>
            <a:pPr lvl="1"/>
            <a:r>
              <a:rPr lang="en-US" dirty="0"/>
              <a:t>VMT</a:t>
            </a:r>
          </a:p>
          <a:p>
            <a:pPr lvl="1"/>
            <a:r>
              <a:rPr lang="en-US" dirty="0"/>
              <a:t>No mobility hubs (IV)</a:t>
            </a:r>
          </a:p>
          <a:p>
            <a:pPr lvl="1"/>
            <a:r>
              <a:rPr lang="en-US" dirty="0"/>
              <a:t>Lack of transit options</a:t>
            </a:r>
          </a:p>
          <a:p>
            <a:pPr lvl="1"/>
            <a:endParaRPr lang="en-US" dirty="0"/>
          </a:p>
          <a:p>
            <a:pPr marL="466618" lvl="1"/>
            <a:r>
              <a:rPr lang="en-US" dirty="0"/>
              <a:t>We heard you and we plan to touch on all of these today. </a:t>
            </a:r>
          </a:p>
          <a:p>
            <a:pPr marL="174982" indent="-174982">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defTabSz="466618" eaLnBrk="0" fontAlgn="base" hangingPunct="0">
              <a:spcBef>
                <a:spcPct val="0"/>
              </a:spcBef>
              <a:spcAft>
                <a:spcPct val="0"/>
              </a:spcAft>
              <a:defRPr/>
            </a:pPr>
            <a:fld id="{CEA9F072-AE2D-C34C-80EC-296DD4CDC68B}" type="slidenum">
              <a:rPr lang="en-US">
                <a:solidFill>
                  <a:prstClr val="black"/>
                </a:solidFill>
                <a:latin typeface="Calibri" panose="020F0502020204030204" pitchFamily="34" charset="0"/>
              </a:rPr>
              <a:pPr defTabSz="466618" eaLnBrk="0" fontAlgn="base" hangingPunct="0">
                <a:spcBef>
                  <a:spcPct val="0"/>
                </a:spcBef>
                <a:spcAft>
                  <a:spcPct val="0"/>
                </a:spcAft>
                <a:defRPr/>
              </a:pPr>
              <a:t>1</a:t>
            </a:fld>
            <a:endParaRPr 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2607251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964" indent="-349964">
              <a:buFont typeface="Symbol" panose="05050102010706020507" pitchFamily="18" charset="2"/>
              <a:buChar char=""/>
            </a:pPr>
            <a:r>
              <a:rPr lang="en-US" sz="1600" dirty="0">
                <a:latin typeface="Calibri" panose="020F0502020204030204" pitchFamily="34" charset="0"/>
                <a:ea typeface="Times New Roman" panose="02020603050405020304" pitchFamily="18" charset="0"/>
              </a:rPr>
              <a:t>Transportation Funding </a:t>
            </a:r>
            <a:endParaRPr lang="en-US" sz="1600" dirty="0">
              <a:latin typeface="Calibri" panose="020F0502020204030204" pitchFamily="34" charset="0"/>
              <a:ea typeface="Calibri" panose="020F0502020204030204" pitchFamily="34" charset="0"/>
            </a:endParaRPr>
          </a:p>
          <a:p>
            <a:pPr marL="758255" lvl="1" indent="-291636">
              <a:buFont typeface="Courier New" panose="02070309020205020404" pitchFamily="49" charset="0"/>
              <a:buChar char="o"/>
            </a:pPr>
            <a:r>
              <a:rPr lang="en-US" sz="1600" dirty="0">
                <a:latin typeface="Calibri" panose="020F0502020204030204" pitchFamily="34" charset="0"/>
                <a:ea typeface="Times New Roman" panose="02020603050405020304" pitchFamily="18" charset="0"/>
              </a:rPr>
              <a:t>EIP bonds, Conserve Nevada</a:t>
            </a:r>
            <a:endParaRPr lang="en-US" sz="1600" dirty="0">
              <a:latin typeface="Calibri" panose="020F0502020204030204" pitchFamily="34" charset="0"/>
              <a:ea typeface="Calibri" panose="020F0502020204030204" pitchFamily="34" charset="0"/>
            </a:endParaRPr>
          </a:p>
          <a:p>
            <a:pPr marL="758255" lvl="1" indent="-291636">
              <a:buFont typeface="Courier New" panose="02070309020205020404" pitchFamily="49" charset="0"/>
              <a:buChar char="o"/>
            </a:pPr>
            <a:r>
              <a:rPr lang="en-US" sz="1600" dirty="0">
                <a:latin typeface="Calibri" panose="020F0502020204030204" pitchFamily="34" charset="0"/>
                <a:ea typeface="Times New Roman" panose="02020603050405020304" pitchFamily="18" charset="0"/>
              </a:rPr>
              <a:t>State Parks budget enhancements</a:t>
            </a:r>
            <a:endParaRPr lang="en-US" sz="1600" dirty="0">
              <a:latin typeface="Calibri" panose="020F0502020204030204" pitchFamily="34" charset="0"/>
              <a:ea typeface="Calibri" panose="020F0502020204030204" pitchFamily="34" charset="0"/>
            </a:endParaRPr>
          </a:p>
          <a:p>
            <a:pPr marL="758255" lvl="1" indent="-291636">
              <a:buFont typeface="Courier New" panose="02070309020205020404" pitchFamily="49" charset="0"/>
              <a:buChar char="o"/>
            </a:pPr>
            <a:r>
              <a:rPr lang="en-US" sz="1600" dirty="0">
                <a:latin typeface="Calibri" panose="020F0502020204030204" pitchFamily="34" charset="0"/>
                <a:ea typeface="Times New Roman" panose="02020603050405020304" pitchFamily="18" charset="0"/>
              </a:rPr>
              <a:t>TOT disbursement change in Washoe county?</a:t>
            </a:r>
            <a:endParaRPr lang="en-US" sz="1600" dirty="0">
              <a:latin typeface="Calibri" panose="020F0502020204030204" pitchFamily="34" charset="0"/>
              <a:ea typeface="Calibri" panose="020F0502020204030204" pitchFamily="34" charset="0"/>
            </a:endParaRPr>
          </a:p>
          <a:p>
            <a:pPr marL="758255" lvl="1" indent="-291636">
              <a:buFont typeface="Courier New" panose="02070309020205020404" pitchFamily="49" charset="0"/>
              <a:buChar char="o"/>
            </a:pPr>
            <a:r>
              <a:rPr lang="en-US" sz="1600" dirty="0">
                <a:latin typeface="Calibri" panose="020F0502020204030204" pitchFamily="34" charset="0"/>
                <a:ea typeface="Times New Roman" panose="02020603050405020304" pitchFamily="18" charset="0"/>
              </a:rPr>
              <a:t>Transportation as part of tourism improvement districts? - </a:t>
            </a:r>
            <a:r>
              <a:rPr lang="en-US" sz="1600" u="sng" dirty="0">
                <a:solidFill>
                  <a:srgbClr val="0563C1"/>
                </a:solidFill>
                <a:latin typeface="Calibri" panose="020F0502020204030204" pitchFamily="34" charset="0"/>
                <a:ea typeface="Times New Roman" panose="02020603050405020304" pitchFamily="18" charset="0"/>
                <a:hlinkClick r:id="rId3"/>
              </a:rPr>
              <a:t>https://www.leg.state.nv.us/NRS/NRS-271A.html</a:t>
            </a:r>
            <a:r>
              <a:rPr lang="en-US" sz="1600" dirty="0">
                <a:latin typeface="Calibri" panose="020F0502020204030204" pitchFamily="34" charset="0"/>
                <a:ea typeface="Times New Roman" panose="02020603050405020304" pitchFamily="18" charset="0"/>
              </a:rPr>
              <a:t> </a:t>
            </a:r>
          </a:p>
          <a:p>
            <a:pPr marL="758255" lvl="1" indent="-291636">
              <a:buFont typeface="Courier New" panose="02070309020205020404" pitchFamily="49" charset="0"/>
              <a:buChar char="o"/>
            </a:pPr>
            <a:r>
              <a:rPr lang="en-US" sz="1600" dirty="0">
                <a:latin typeface="Calibri" panose="020F0502020204030204" pitchFamily="34" charset="0"/>
                <a:ea typeface="Calibri" panose="020F0502020204030204" pitchFamily="34" charset="0"/>
              </a:rPr>
              <a:t>Business Improvement Districts - </a:t>
            </a:r>
            <a:r>
              <a:rPr lang="en-US" sz="1600" dirty="0">
                <a:latin typeface="Calibri" panose="020F0502020204030204" pitchFamily="34" charset="0"/>
                <a:ea typeface="Calibri" panose="020F0502020204030204" pitchFamily="34" charset="0"/>
                <a:hlinkClick r:id="rId4"/>
              </a:rPr>
              <a:t>https://www.leg.state.nv.us/nrs/nrs-271.html</a:t>
            </a:r>
            <a:r>
              <a:rPr lang="en-US" sz="1600" dirty="0">
                <a:latin typeface="Calibri" panose="020F0502020204030204" pitchFamily="34" charset="0"/>
                <a:ea typeface="Calibri" panose="020F0502020204030204" pitchFamily="34" charset="0"/>
              </a:rPr>
              <a:t> </a:t>
            </a:r>
          </a:p>
          <a:p>
            <a:pPr marL="758255" lvl="1" indent="-291636">
              <a:buFont typeface="Courier New" panose="02070309020205020404" pitchFamily="49" charset="0"/>
              <a:buChar char="o"/>
            </a:pPr>
            <a:r>
              <a:rPr lang="en-US" sz="1600" dirty="0">
                <a:latin typeface="Calibri" panose="020F0502020204030204" pitchFamily="34" charset="0"/>
                <a:ea typeface="Times New Roman" panose="02020603050405020304" pitchFamily="18" charset="0"/>
              </a:rPr>
              <a:t>Corridor pricing</a:t>
            </a:r>
            <a:endParaRPr lang="en-US" sz="1600" dirty="0">
              <a:latin typeface="Calibri" panose="020F0502020204030204" pitchFamily="34" charset="0"/>
              <a:ea typeface="Calibri" panose="020F0502020204030204" pitchFamily="34" charset="0"/>
            </a:endParaRPr>
          </a:p>
          <a:p>
            <a:pPr marL="349964" indent="-349964">
              <a:buFont typeface="Symbol" panose="05050102010706020507" pitchFamily="18" charset="2"/>
              <a:buChar char=""/>
            </a:pPr>
            <a:r>
              <a:rPr lang="en-US" sz="1600" dirty="0">
                <a:latin typeface="Calibri" panose="020F0502020204030204" pitchFamily="34" charset="0"/>
                <a:ea typeface="Times New Roman" panose="02020603050405020304" pitchFamily="18" charset="0"/>
              </a:rPr>
              <a:t>Enforcement? </a:t>
            </a:r>
            <a:endParaRPr lang="en-US" sz="1600" dirty="0">
              <a:latin typeface="Calibri" panose="020F0502020204030204" pitchFamily="34" charset="0"/>
              <a:ea typeface="Calibri" panose="020F0502020204030204" pitchFamily="34" charset="0"/>
            </a:endParaRPr>
          </a:p>
          <a:p>
            <a:pPr marL="349964" indent="-349964">
              <a:buFont typeface="Symbol" panose="05050102010706020507" pitchFamily="18" charset="2"/>
              <a:buChar char=""/>
            </a:pPr>
            <a:r>
              <a:rPr lang="en-US" sz="1600" dirty="0">
                <a:latin typeface="Calibri" panose="020F0502020204030204" pitchFamily="34" charset="0"/>
                <a:ea typeface="Times New Roman" panose="02020603050405020304" pitchFamily="18" charset="0"/>
              </a:rPr>
              <a:t>Paid parking? </a:t>
            </a:r>
            <a:endParaRPr lang="en-US" sz="1600" dirty="0">
              <a:latin typeface="Calibri" panose="020F0502020204030204" pitchFamily="34" charset="0"/>
              <a:ea typeface="Calibri" panose="020F0502020204030204" pitchFamily="34" charset="0"/>
            </a:endParaRPr>
          </a:p>
          <a:p>
            <a:pPr marL="349964" indent="-349964">
              <a:buFont typeface="Symbol" panose="05050102010706020507" pitchFamily="18" charset="2"/>
              <a:buChar char=""/>
            </a:pPr>
            <a:r>
              <a:rPr lang="en-US" sz="1600" dirty="0">
                <a:latin typeface="Calibri" panose="020F0502020204030204" pitchFamily="34" charset="0"/>
                <a:ea typeface="Times New Roman" panose="02020603050405020304" pitchFamily="18" charset="0"/>
              </a:rPr>
              <a:t>No parking zones? </a:t>
            </a:r>
            <a:endParaRPr lang="en-US" sz="1600"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defTabSz="466618" eaLnBrk="0" fontAlgn="base" hangingPunct="0">
              <a:spcBef>
                <a:spcPct val="0"/>
              </a:spcBef>
              <a:spcAft>
                <a:spcPct val="0"/>
              </a:spcAft>
              <a:defRPr/>
            </a:pPr>
            <a:fld id="{7960D424-C62B-4D54-B88A-A3257FC7586F}" type="slidenum">
              <a:rPr lang="en-US">
                <a:solidFill>
                  <a:prstClr val="black"/>
                </a:solidFill>
                <a:latin typeface="Calibri" panose="020F0502020204030204" pitchFamily="34" charset="0"/>
              </a:rPr>
              <a:pPr defTabSz="466618" eaLnBrk="0" fontAlgn="base" hangingPunct="0">
                <a:spcBef>
                  <a:spcPct val="0"/>
                </a:spcBef>
                <a:spcAft>
                  <a:spcPct val="0"/>
                </a:spcAft>
                <a:defRPr/>
              </a:pPr>
              <a:t>17</a:t>
            </a:fld>
            <a:endParaRPr lang="en-US">
              <a:solidFill>
                <a:prstClr val="black"/>
              </a:solidFill>
              <a:latin typeface="Calibri" panose="020F0502020204030204" pitchFamily="34" charset="0"/>
            </a:endParaRPr>
          </a:p>
        </p:txBody>
      </p:sp>
    </p:spTree>
    <p:extLst>
      <p:ext uri="{BB962C8B-B14F-4D97-AF65-F5344CB8AC3E}">
        <p14:creationId xmlns:p14="http://schemas.microsoft.com/office/powerpoint/2010/main" val="95927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time today. </a:t>
            </a:r>
          </a:p>
          <a:p>
            <a:endParaRPr lang="en-US" dirty="0"/>
          </a:p>
          <a:p>
            <a:r>
              <a:rPr lang="en-US" dirty="0"/>
              <a:t>Are there any questions from the committee. </a:t>
            </a:r>
          </a:p>
        </p:txBody>
      </p:sp>
      <p:sp>
        <p:nvSpPr>
          <p:cNvPr id="4" name="Slide Number Placeholder 3"/>
          <p:cNvSpPr>
            <a:spLocks noGrp="1"/>
          </p:cNvSpPr>
          <p:nvPr>
            <p:ph type="sldNum" sz="quarter" idx="5"/>
          </p:nvPr>
        </p:nvSpPr>
        <p:spPr/>
        <p:txBody>
          <a:bodyPr/>
          <a:lstStyle/>
          <a:p>
            <a:pPr defTabSz="466618" eaLnBrk="0" fontAlgn="base" hangingPunct="0">
              <a:spcBef>
                <a:spcPct val="0"/>
              </a:spcBef>
              <a:spcAft>
                <a:spcPct val="0"/>
              </a:spcAft>
              <a:defRPr/>
            </a:pPr>
            <a:fld id="{ED00B5F0-A5F6-48D9-A358-06DD9A0D3645}" type="slidenum">
              <a:rPr lang="en-US">
                <a:solidFill>
                  <a:prstClr val="black"/>
                </a:solidFill>
                <a:latin typeface="Calibri" panose="020F0502020204030204" pitchFamily="34" charset="0"/>
              </a:rPr>
              <a:pPr defTabSz="466618" eaLnBrk="0" fontAlgn="base" hangingPunct="0">
                <a:spcBef>
                  <a:spcPct val="0"/>
                </a:spcBef>
                <a:spcAft>
                  <a:spcPct val="0"/>
                </a:spcAft>
                <a:defRPr/>
              </a:pPr>
              <a:t>18</a:t>
            </a:fld>
            <a:endParaRPr 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1492034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Our Bi-state compact is the guiding document for our roll.</a:t>
            </a:r>
          </a:p>
          <a:p>
            <a:endParaRPr lang="en-US" dirty="0"/>
          </a:p>
          <a:p>
            <a:r>
              <a:rPr lang="en-US" dirty="0"/>
              <a:t>The compact calls for a transportation plan for the region to reduce dependence on the private automobile. We do this by prioritizing transit and other modes of transportation. We are also not allowed to expand roadway capacity for cars. </a:t>
            </a:r>
          </a:p>
          <a:p>
            <a:endParaRPr lang="en-US" dirty="0"/>
          </a:p>
          <a:p>
            <a:endParaRPr lang="en-US" dirty="0"/>
          </a:p>
        </p:txBody>
      </p:sp>
      <p:sp>
        <p:nvSpPr>
          <p:cNvPr id="4" name="Slide Number Placeholder 3"/>
          <p:cNvSpPr>
            <a:spLocks noGrp="1"/>
          </p:cNvSpPr>
          <p:nvPr>
            <p:ph type="sldNum" sz="quarter" idx="5"/>
          </p:nvPr>
        </p:nvSpPr>
        <p:spPr/>
        <p:txBody>
          <a:bodyPr/>
          <a:lstStyle/>
          <a:p>
            <a:pPr defTabSz="466618" eaLnBrk="0" fontAlgn="base" hangingPunct="0">
              <a:spcBef>
                <a:spcPct val="0"/>
              </a:spcBef>
              <a:spcAft>
                <a:spcPct val="0"/>
              </a:spcAft>
              <a:defRPr/>
            </a:pPr>
            <a:fld id="{7960D424-C62B-4D54-B88A-A3257FC7586F}" type="slidenum">
              <a:rPr lang="en-US">
                <a:solidFill>
                  <a:prstClr val="black"/>
                </a:solidFill>
                <a:latin typeface="Calibri" panose="020F0502020204030204" pitchFamily="34" charset="0"/>
              </a:rPr>
              <a:pPr defTabSz="466618" eaLnBrk="0" fontAlgn="base" hangingPunct="0">
                <a:spcBef>
                  <a:spcPct val="0"/>
                </a:spcBef>
                <a:spcAft>
                  <a:spcPct val="0"/>
                </a:spcAft>
                <a:defRPr/>
              </a:pPr>
              <a:t>2</a:t>
            </a:fld>
            <a:endParaRPr lang="en-US">
              <a:solidFill>
                <a:prstClr val="black"/>
              </a:solidFill>
              <a:latin typeface="Calibri" panose="020F0502020204030204" pitchFamily="34" charset="0"/>
            </a:endParaRPr>
          </a:p>
        </p:txBody>
      </p:sp>
    </p:spTree>
    <p:extLst>
      <p:ext uri="{BB962C8B-B14F-4D97-AF65-F5344CB8AC3E}">
        <p14:creationId xmlns:p14="http://schemas.microsoft.com/office/powerpoint/2010/main" val="618098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With the understanding of TRPA’s role. I will now walk through an update on ongoing work to implement transportation projects at Tahoe.</a:t>
            </a:r>
          </a:p>
          <a:p>
            <a:endParaRPr lang="en-US" dirty="0"/>
          </a:p>
          <a:p>
            <a:r>
              <a:rPr lang="en-US" dirty="0"/>
              <a:t>This graphic shows a bit of the phases, or hierarchy, of how we are approaching transportation. </a:t>
            </a:r>
          </a:p>
          <a:p>
            <a:endParaRPr lang="en-US" dirty="0"/>
          </a:p>
          <a:p>
            <a:endParaRPr lang="en-US" dirty="0"/>
          </a:p>
          <a:p>
            <a:r>
              <a:rPr lang="en-US" dirty="0"/>
              <a:t>At the top, is TRPA’s bi-state compact. It outlines our mission and directive when it comes to transportation.</a:t>
            </a:r>
          </a:p>
          <a:p>
            <a:endParaRPr lang="en-US" dirty="0"/>
          </a:p>
          <a:p>
            <a:r>
              <a:rPr lang="en-US" dirty="0"/>
              <a:t>Next, we implement the bi-state compact through our Regional Transportation Plan.</a:t>
            </a:r>
          </a:p>
          <a:p>
            <a:endParaRPr lang="en-US" dirty="0"/>
          </a:p>
          <a:p>
            <a:r>
              <a:rPr lang="en-US" dirty="0"/>
              <a:t>To implement the RTP, since 2017 both states have convened a bi-state consultation on transportation .</a:t>
            </a:r>
          </a:p>
          <a:p>
            <a:endParaRPr lang="en-US" dirty="0"/>
          </a:p>
          <a:p>
            <a:r>
              <a:rPr lang="en-US" dirty="0"/>
              <a:t>From this we developed an action plan and funding strategy. This helps to prioritize and implement projects.</a:t>
            </a:r>
          </a:p>
          <a:p>
            <a:endParaRPr lang="en-US" dirty="0"/>
          </a:p>
          <a:p>
            <a:r>
              <a:rPr lang="en-US" dirty="0"/>
              <a:t>Meetings like today provide oversight to ensure we are meeting our goals. And finally we continue to measure progress and adjust plans by updating our RTP every 4 years.</a:t>
            </a:r>
          </a:p>
          <a:p>
            <a:endParaRPr lang="en-US" dirty="0"/>
          </a:p>
          <a:p>
            <a:endParaRPr lang="en-US" dirty="0"/>
          </a:p>
          <a:p>
            <a:r>
              <a:rPr lang="en-US" dirty="0"/>
              <a:t>We are accountable but rely on our partners to implement. This is the core of our collaboration. </a:t>
            </a:r>
          </a:p>
          <a:p>
            <a:endParaRPr lang="en-US" dirty="0"/>
          </a:p>
          <a:p>
            <a:endParaRPr lang="en-US" dirty="0"/>
          </a:p>
        </p:txBody>
      </p:sp>
      <p:sp>
        <p:nvSpPr>
          <p:cNvPr id="4" name="Slide Number Placeholder 3"/>
          <p:cNvSpPr>
            <a:spLocks noGrp="1"/>
          </p:cNvSpPr>
          <p:nvPr>
            <p:ph type="sldNum" sz="quarter" idx="5"/>
          </p:nvPr>
        </p:nvSpPr>
        <p:spPr/>
        <p:txBody>
          <a:bodyPr/>
          <a:lstStyle/>
          <a:p>
            <a:pPr defTabSz="466618" eaLnBrk="0" fontAlgn="base" hangingPunct="0">
              <a:spcBef>
                <a:spcPct val="0"/>
              </a:spcBef>
              <a:spcAft>
                <a:spcPct val="0"/>
              </a:spcAft>
              <a:defRPr/>
            </a:pPr>
            <a:fld id="{7960D424-C62B-4D54-B88A-A3257FC7586F}" type="slidenum">
              <a:rPr lang="en-US">
                <a:solidFill>
                  <a:prstClr val="black"/>
                </a:solidFill>
                <a:latin typeface="Calibri" panose="020F0502020204030204" pitchFamily="34" charset="0"/>
              </a:rPr>
              <a:pPr defTabSz="466618" eaLnBrk="0" fontAlgn="base" hangingPunct="0">
                <a:spcBef>
                  <a:spcPct val="0"/>
                </a:spcBef>
                <a:spcAft>
                  <a:spcPct val="0"/>
                </a:spcAft>
                <a:defRPr/>
              </a:pPr>
              <a:t>3</a:t>
            </a:fld>
            <a:endParaRPr lang="en-US">
              <a:solidFill>
                <a:prstClr val="black"/>
              </a:solidFill>
              <a:latin typeface="Calibri" panose="020F0502020204030204" pitchFamily="34" charset="0"/>
            </a:endParaRPr>
          </a:p>
        </p:txBody>
      </p:sp>
    </p:spTree>
    <p:extLst>
      <p:ext uri="{BB962C8B-B14F-4D97-AF65-F5344CB8AC3E}">
        <p14:creationId xmlns:p14="http://schemas.microsoft.com/office/powerpoint/2010/main" val="532123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We have to plan for three different trip types. While resident trips make up half of the regions overall trips, we recognize visitors represent more vehicles and concentrated in certain times of the year. </a:t>
            </a:r>
          </a:p>
          <a:p>
            <a:endParaRPr lang="en-US" dirty="0"/>
          </a:p>
          <a:p>
            <a:r>
              <a:rPr lang="en-US" dirty="0"/>
              <a:t>Different trips require different transportation strategies. They need to work in tandem. Where as we want to connect </a:t>
            </a:r>
            <a:r>
              <a:rPr lang="en-US" dirty="0" err="1"/>
              <a:t>visitior</a:t>
            </a:r>
            <a:r>
              <a:rPr lang="en-US" dirty="0"/>
              <a:t> to beaches and businesses, we can’t forget about the elderly person needing to visit the doctor. </a:t>
            </a:r>
          </a:p>
        </p:txBody>
      </p:sp>
      <p:sp>
        <p:nvSpPr>
          <p:cNvPr id="4" name="Slide Number Placeholder 3"/>
          <p:cNvSpPr>
            <a:spLocks noGrp="1"/>
          </p:cNvSpPr>
          <p:nvPr>
            <p:ph type="sldNum" sz="quarter" idx="5"/>
          </p:nvPr>
        </p:nvSpPr>
        <p:spPr/>
        <p:txBody>
          <a:bodyPr/>
          <a:lstStyle/>
          <a:p>
            <a:pPr defTabSz="466618" eaLnBrk="0" fontAlgn="base" hangingPunct="0">
              <a:spcBef>
                <a:spcPct val="0"/>
              </a:spcBef>
              <a:spcAft>
                <a:spcPct val="0"/>
              </a:spcAft>
              <a:defRPr/>
            </a:pPr>
            <a:fld id="{7960D424-C62B-4D54-B88A-A3257FC7586F}" type="slidenum">
              <a:rPr lang="en-US">
                <a:solidFill>
                  <a:prstClr val="black"/>
                </a:solidFill>
                <a:latin typeface="Calibri" panose="020F0502020204030204" pitchFamily="34" charset="0"/>
              </a:rPr>
              <a:pPr defTabSz="466618" eaLnBrk="0" fontAlgn="base" hangingPunct="0">
                <a:spcBef>
                  <a:spcPct val="0"/>
                </a:spcBef>
                <a:spcAft>
                  <a:spcPct val="0"/>
                </a:spcAft>
                <a:defRPr/>
              </a:pPr>
              <a:t>4</a:t>
            </a:fld>
            <a:endParaRPr lang="en-US">
              <a:solidFill>
                <a:prstClr val="black"/>
              </a:solidFill>
              <a:latin typeface="Calibri" panose="020F0502020204030204" pitchFamily="34" charset="0"/>
            </a:endParaRPr>
          </a:p>
        </p:txBody>
      </p:sp>
    </p:spTree>
    <p:extLst>
      <p:ext uri="{BB962C8B-B14F-4D97-AF65-F5344CB8AC3E}">
        <p14:creationId xmlns:p14="http://schemas.microsoft.com/office/powerpoint/2010/main" val="4001527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defTabSz="466618" eaLnBrk="0" fontAlgn="base" hangingPunct="0">
              <a:spcBef>
                <a:spcPct val="0"/>
              </a:spcBef>
              <a:spcAft>
                <a:spcPct val="0"/>
              </a:spcAft>
              <a:defRPr/>
            </a:pPr>
            <a:fld id="{7960D424-C62B-4D54-B88A-A3257FC7586F}" type="slidenum">
              <a:rPr lang="en-US">
                <a:solidFill>
                  <a:prstClr val="black"/>
                </a:solidFill>
                <a:latin typeface="Calibri" panose="020F0502020204030204" pitchFamily="34" charset="0"/>
              </a:rPr>
              <a:pPr defTabSz="466618" eaLnBrk="0" fontAlgn="base" hangingPunct="0">
                <a:spcBef>
                  <a:spcPct val="0"/>
                </a:spcBef>
                <a:spcAft>
                  <a:spcPct val="0"/>
                </a:spcAft>
                <a:defRPr/>
              </a:pPr>
              <a:t>5</a:t>
            </a:fld>
            <a:endParaRPr 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38716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Reality vs. urgency </a:t>
            </a:r>
          </a:p>
          <a:p>
            <a:r>
              <a:rPr lang="en-US" dirty="0"/>
              <a:t>Travel patterns have changed and infrastructure didn’t keep up</a:t>
            </a:r>
          </a:p>
          <a:p>
            <a:endParaRPr lang="en-US" dirty="0"/>
          </a:p>
          <a:p>
            <a:endParaRPr lang="en-US" dirty="0"/>
          </a:p>
          <a:p>
            <a:r>
              <a:rPr lang="en-US" dirty="0"/>
              <a:t>While all of these changes have occurred, one of the most visible impacts to quality of life is congestion.</a:t>
            </a:r>
          </a:p>
          <a:p>
            <a:endParaRPr lang="en-US" dirty="0"/>
          </a:p>
          <a:p>
            <a:r>
              <a:rPr lang="en-US" dirty="0"/>
              <a:t>TRPA monitors travel times across 12 different segments in the region. Since 2015 travel times remain largely unchanged. The largest impacts on travel time come from construction and local weather conditions.</a:t>
            </a:r>
          </a:p>
          <a:p>
            <a:endParaRPr lang="en-US" dirty="0"/>
          </a:p>
          <a:p>
            <a:r>
              <a:rPr lang="en-US" dirty="0"/>
              <a:t>But we understand and recognize that in reality, it doesn’t necessarily feel like this. </a:t>
            </a:r>
          </a:p>
          <a:p>
            <a:endParaRPr lang="en-US" dirty="0"/>
          </a:p>
          <a:p>
            <a:r>
              <a:rPr lang="en-US" dirty="0"/>
              <a:t>Possibly Why Tahoe Feels More Crowded </a:t>
            </a:r>
          </a:p>
          <a:p>
            <a:endParaRPr lang="en-US" dirty="0"/>
          </a:p>
          <a:p>
            <a:pPr marL="349964" indent="-349964">
              <a:buFont typeface="Arial" panose="020B0604020202020204" pitchFamily="34" charset="0"/>
              <a:buChar char="•"/>
            </a:pPr>
            <a:r>
              <a:rPr lang="en-US" sz="2400" dirty="0"/>
              <a:t>Increases in second home use</a:t>
            </a:r>
          </a:p>
          <a:p>
            <a:pPr marL="349964" indent="-349964">
              <a:buFont typeface="Arial" panose="020B0604020202020204" pitchFamily="34" charset="0"/>
              <a:buChar char="•"/>
            </a:pPr>
            <a:r>
              <a:rPr lang="en-US" sz="2400" dirty="0"/>
              <a:t>Increases in day-use visitation</a:t>
            </a:r>
          </a:p>
          <a:p>
            <a:pPr marL="349964" indent="-349964">
              <a:buFont typeface="Arial" panose="020B0604020202020204" pitchFamily="34" charset="0"/>
              <a:buChar char="•"/>
            </a:pPr>
            <a:r>
              <a:rPr lang="en-US" sz="2400" dirty="0"/>
              <a:t>People are recreating and staying at different places</a:t>
            </a:r>
          </a:p>
          <a:p>
            <a:pPr marL="816582" lvl="1" indent="-349964">
              <a:buFont typeface="Arial" panose="020B0604020202020204" pitchFamily="34" charset="0"/>
              <a:buChar char="•"/>
            </a:pPr>
            <a:r>
              <a:rPr lang="en-US" sz="2000" dirty="0"/>
              <a:t>More people at previously “local’s spots” because of information availability  </a:t>
            </a:r>
          </a:p>
          <a:p>
            <a:pPr marL="816582" lvl="1" indent="-349964">
              <a:buFont typeface="Arial" panose="020B0604020202020204" pitchFamily="34" charset="0"/>
              <a:buChar char="•"/>
            </a:pPr>
            <a:r>
              <a:rPr lang="en-US" sz="2000" dirty="0"/>
              <a:t>Short-term rentals in neighborhoods</a:t>
            </a:r>
          </a:p>
          <a:p>
            <a:pPr marL="349964" indent="-349964">
              <a:buFont typeface="Arial" panose="020B0604020202020204" pitchFamily="34" charset="0"/>
              <a:buChar char="•"/>
            </a:pPr>
            <a:r>
              <a:rPr lang="en-US" sz="2400" dirty="0"/>
              <a:t>Changes in travel time and behavior</a:t>
            </a:r>
          </a:p>
          <a:p>
            <a:pPr marL="816582" lvl="1" indent="-349964">
              <a:buFont typeface="Arial" panose="020B0604020202020204" pitchFamily="34" charset="0"/>
              <a:buChar char="•"/>
            </a:pPr>
            <a:r>
              <a:rPr lang="en-US" sz="2000" dirty="0"/>
              <a:t>Parking lots fill up earlier…so it feels like it is more popular</a:t>
            </a:r>
          </a:p>
          <a:p>
            <a:pPr marL="816582" lvl="1" indent="-349964">
              <a:buFont typeface="Arial" panose="020B0604020202020204" pitchFamily="34" charset="0"/>
              <a:buChar char="•"/>
            </a:pPr>
            <a:r>
              <a:rPr lang="en-US" sz="2000" dirty="0"/>
              <a:t>Roadside parking</a:t>
            </a:r>
          </a:p>
          <a:p>
            <a:pPr marL="816582" lvl="1" indent="-349964">
              <a:buFont typeface="Arial" panose="020B0604020202020204" pitchFamily="34" charset="0"/>
              <a:buChar char="•"/>
            </a:pPr>
            <a:r>
              <a:rPr lang="en-US" sz="2000" dirty="0"/>
              <a:t>Commute patterns</a:t>
            </a:r>
          </a:p>
          <a:p>
            <a:pPr marL="816582" lvl="1" indent="-349964">
              <a:buFont typeface="Arial" panose="020B0604020202020204" pitchFamily="34" charset="0"/>
              <a:buChar char="•"/>
            </a:pPr>
            <a:endParaRPr lang="en-US" sz="2000" dirty="0"/>
          </a:p>
          <a:p>
            <a:r>
              <a:rPr lang="en-US" sz="2000" dirty="0"/>
              <a:t>12 Segments in the Tahoe Region</a:t>
            </a:r>
          </a:p>
          <a:p>
            <a:r>
              <a:rPr lang="en-US" sz="2000" dirty="0"/>
              <a:t>Travel times vary between season</a:t>
            </a:r>
          </a:p>
          <a:p>
            <a:r>
              <a:rPr lang="en-US" sz="2000" dirty="0"/>
              <a:t>Local impacts from weather and construction</a:t>
            </a:r>
          </a:p>
          <a:p>
            <a:r>
              <a:rPr lang="en-US" sz="2000" dirty="0"/>
              <a:t>Weekend vs. weekday travel patterns</a:t>
            </a:r>
          </a:p>
          <a:p>
            <a:r>
              <a:rPr lang="en-US" sz="2000" dirty="0"/>
              <a:t>Most travel times are unchanged over the past 5 years</a:t>
            </a:r>
          </a:p>
          <a:p>
            <a:pPr marL="466618" lvl="1"/>
            <a:endParaRPr lang="en-US" sz="2000" dirty="0"/>
          </a:p>
          <a:p>
            <a:endParaRPr lang="en-US" dirty="0"/>
          </a:p>
        </p:txBody>
      </p:sp>
      <p:sp>
        <p:nvSpPr>
          <p:cNvPr id="4" name="Slide Number Placeholder 3"/>
          <p:cNvSpPr>
            <a:spLocks noGrp="1"/>
          </p:cNvSpPr>
          <p:nvPr>
            <p:ph type="sldNum" sz="quarter" idx="5"/>
          </p:nvPr>
        </p:nvSpPr>
        <p:spPr/>
        <p:txBody>
          <a:bodyPr/>
          <a:lstStyle/>
          <a:p>
            <a:pPr defTabSz="466618" eaLnBrk="0" fontAlgn="base" hangingPunct="0">
              <a:spcBef>
                <a:spcPct val="0"/>
              </a:spcBef>
              <a:spcAft>
                <a:spcPct val="0"/>
              </a:spcAft>
              <a:defRPr/>
            </a:pPr>
            <a:fld id="{FB77C7B3-A664-45AF-8545-3C794E10B983}" type="slidenum">
              <a:rPr lang="en-US">
                <a:solidFill>
                  <a:prstClr val="black"/>
                </a:solidFill>
                <a:latin typeface="Calibri" panose="020F0502020204030204" pitchFamily="34" charset="0"/>
              </a:rPr>
              <a:pPr defTabSz="466618" eaLnBrk="0" fontAlgn="base" hangingPunct="0">
                <a:spcBef>
                  <a:spcPct val="0"/>
                </a:spcBef>
                <a:spcAft>
                  <a:spcPct val="0"/>
                </a:spcAft>
                <a:defRPr/>
              </a:pPr>
              <a:t>6</a:t>
            </a:fld>
            <a:endParaRPr 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303528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Tahoe’s transportation challenges are all encompassing </a:t>
            </a:r>
          </a:p>
          <a:p>
            <a:pPr marL="357173" indent="-357173">
              <a:lnSpc>
                <a:spcPct val="107000"/>
              </a:lnSpc>
              <a:buFont typeface="Symbol" panose="05050102010706020507" pitchFamily="18" charset="2"/>
              <a:buChar char="·"/>
            </a:pPr>
            <a:r>
              <a:rPr lang="en-US" dirty="0">
                <a:cs typeface="Arial" panose="020B0604020202020204" pitchFamily="34" charset="0"/>
              </a:rPr>
              <a:t>Lake Tahoe’s clarity and environment</a:t>
            </a:r>
          </a:p>
          <a:p>
            <a:pPr marL="357173" indent="-357173">
              <a:lnSpc>
                <a:spcPct val="107000"/>
              </a:lnSpc>
              <a:buFont typeface="Symbol" panose="05050102010706020507" pitchFamily="18" charset="2"/>
              <a:buChar char="·"/>
            </a:pPr>
            <a:r>
              <a:rPr lang="en-US" dirty="0">
                <a:cs typeface="Arial" panose="020B0604020202020204" pitchFamily="34" charset="0"/>
              </a:rPr>
              <a:t>Economic Development</a:t>
            </a:r>
          </a:p>
          <a:p>
            <a:pPr marL="357173" indent="-357173">
              <a:lnSpc>
                <a:spcPct val="107000"/>
              </a:lnSpc>
              <a:buFont typeface="Symbol" panose="05050102010706020507" pitchFamily="18" charset="2"/>
              <a:buChar char="·"/>
            </a:pPr>
            <a:r>
              <a:rPr lang="en-US" dirty="0">
                <a:cs typeface="Arial" panose="020B0604020202020204" pitchFamily="34" charset="0"/>
              </a:rPr>
              <a:t>Peak periods of congestion</a:t>
            </a:r>
          </a:p>
          <a:p>
            <a:pPr marL="357173" indent="-357173">
              <a:lnSpc>
                <a:spcPct val="107000"/>
              </a:lnSpc>
              <a:buFont typeface="Symbol" panose="05050102010706020507" pitchFamily="18" charset="2"/>
              <a:buChar char="·"/>
            </a:pPr>
            <a:r>
              <a:rPr lang="en-US" dirty="0">
                <a:cs typeface="Arial" panose="020B0604020202020204" pitchFamily="34" charset="0"/>
              </a:rPr>
              <a:t>Inequitable access</a:t>
            </a:r>
          </a:p>
          <a:p>
            <a:pPr marL="357173" indent="-357173">
              <a:lnSpc>
                <a:spcPct val="107000"/>
              </a:lnSpc>
              <a:buFont typeface="Symbol" panose="05050102010706020507" pitchFamily="18" charset="2"/>
              <a:buChar char="·"/>
            </a:pPr>
            <a:r>
              <a:rPr lang="en-US" dirty="0">
                <a:cs typeface="Arial" panose="020B0604020202020204" pitchFamily="34" charset="0"/>
              </a:rPr>
              <a:t>High local housing costs – unmet transit need for workforce </a:t>
            </a:r>
          </a:p>
          <a:p>
            <a:pPr marL="357173" indent="-357173">
              <a:lnSpc>
                <a:spcPct val="107000"/>
              </a:lnSpc>
              <a:buFont typeface="Symbol" panose="05050102010706020507" pitchFamily="18" charset="2"/>
              <a:buChar char="·"/>
            </a:pPr>
            <a:r>
              <a:rPr lang="en-US" dirty="0">
                <a:cs typeface="Arial" panose="020B0604020202020204" pitchFamily="34" charset="0"/>
              </a:rPr>
              <a:t>Safety</a:t>
            </a:r>
          </a:p>
          <a:p>
            <a:pPr marL="357173" indent="-357173">
              <a:lnSpc>
                <a:spcPct val="107000"/>
              </a:lnSpc>
              <a:buFont typeface="Symbol" panose="05050102010706020507" pitchFamily="18" charset="2"/>
              <a:buChar char="·"/>
            </a:pPr>
            <a:r>
              <a:rPr lang="en-US" dirty="0">
                <a:cs typeface="Arial" panose="020B0604020202020204" pitchFamily="34" charset="0"/>
              </a:rPr>
              <a:t>Climate Change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defTabSz="466618" eaLnBrk="0" fontAlgn="base" hangingPunct="0">
              <a:spcBef>
                <a:spcPct val="0"/>
              </a:spcBef>
              <a:spcAft>
                <a:spcPct val="0"/>
              </a:spcAft>
              <a:defRPr/>
            </a:pPr>
            <a:fld id="{ED00B5F0-A5F6-48D9-A358-06DD9A0D3645}" type="slidenum">
              <a:rPr lang="en-US">
                <a:solidFill>
                  <a:prstClr val="black"/>
                </a:solidFill>
                <a:latin typeface="Calibri" panose="020F0502020204030204" pitchFamily="34" charset="0"/>
              </a:rPr>
              <a:pPr defTabSz="466618" eaLnBrk="0" fontAlgn="base" hangingPunct="0">
                <a:spcBef>
                  <a:spcPct val="0"/>
                </a:spcBef>
                <a:spcAft>
                  <a:spcPct val="0"/>
                </a:spcAft>
                <a:defRPr/>
              </a:pPr>
              <a:t>8</a:t>
            </a:fld>
            <a:endParaRPr 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4057605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66618" eaLnBrk="0" fontAlgn="base" hangingPunct="0">
              <a:spcBef>
                <a:spcPct val="0"/>
              </a:spcBef>
              <a:spcAft>
                <a:spcPct val="0"/>
              </a:spcAft>
              <a:defRPr/>
            </a:pPr>
            <a:fld id="{7960D424-C62B-4D54-B88A-A3257FC7586F}" type="slidenum">
              <a:rPr lang="en-US">
                <a:solidFill>
                  <a:prstClr val="black"/>
                </a:solidFill>
                <a:latin typeface="Calibri" panose="020F0502020204030204" pitchFamily="34" charset="0"/>
              </a:rPr>
              <a:pPr defTabSz="466618" eaLnBrk="0" fontAlgn="base" hangingPunct="0">
                <a:spcBef>
                  <a:spcPct val="0"/>
                </a:spcBef>
                <a:spcAft>
                  <a:spcPct val="0"/>
                </a:spcAft>
                <a:defRPr/>
              </a:pPr>
              <a:t>11</a:t>
            </a:fld>
            <a:endParaRPr lang="en-US">
              <a:solidFill>
                <a:prstClr val="black"/>
              </a:solidFill>
              <a:latin typeface="Calibri" panose="020F0502020204030204" pitchFamily="34" charset="0"/>
            </a:endParaRPr>
          </a:p>
        </p:txBody>
      </p:sp>
    </p:spTree>
    <p:extLst>
      <p:ext uri="{BB962C8B-B14F-4D97-AF65-F5344CB8AC3E}">
        <p14:creationId xmlns:p14="http://schemas.microsoft.com/office/powerpoint/2010/main" val="4141702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Action Plan identified priority transportation projects across the region in need of collaboration and funding to accelerate their implementation. I want to call attention to the Nevada projects on this map including regional transit, corridor safety and access improvements, and economic development opportunities. </a:t>
            </a:r>
          </a:p>
          <a:p>
            <a:endParaRPr lang="en-US" dirty="0"/>
          </a:p>
        </p:txBody>
      </p:sp>
      <p:sp>
        <p:nvSpPr>
          <p:cNvPr id="4" name="Slide Number Placeholder 3"/>
          <p:cNvSpPr>
            <a:spLocks noGrp="1"/>
          </p:cNvSpPr>
          <p:nvPr>
            <p:ph type="sldNum" sz="quarter" idx="5"/>
          </p:nvPr>
        </p:nvSpPr>
        <p:spPr/>
        <p:txBody>
          <a:bodyPr/>
          <a:lstStyle/>
          <a:p>
            <a:pPr defTabSz="466618" eaLnBrk="0" fontAlgn="base" hangingPunct="0">
              <a:spcBef>
                <a:spcPct val="0"/>
              </a:spcBef>
              <a:spcAft>
                <a:spcPct val="0"/>
              </a:spcAft>
              <a:defRPr/>
            </a:pPr>
            <a:fld id="{ED00B5F0-A5F6-48D9-A358-06DD9A0D3645}" type="slidenum">
              <a:rPr lang="en-US">
                <a:solidFill>
                  <a:prstClr val="black"/>
                </a:solidFill>
                <a:latin typeface="Calibri" panose="020F0502020204030204" pitchFamily="34" charset="0"/>
              </a:rPr>
              <a:pPr defTabSz="466618" eaLnBrk="0" fontAlgn="base" hangingPunct="0">
                <a:spcBef>
                  <a:spcPct val="0"/>
                </a:spcBef>
                <a:spcAft>
                  <a:spcPct val="0"/>
                </a:spcAft>
                <a:defRPr/>
              </a:pPr>
              <a:t>12</a:t>
            </a:fld>
            <a:endParaRPr 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548728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340706B-4620-2571-14AA-64C8C479BBA4}"/>
              </a:ext>
            </a:extLst>
          </p:cNvPr>
          <p:cNvSpPr>
            <a:spLocks noGrp="1"/>
          </p:cNvSpPr>
          <p:nvPr>
            <p:ph type="dt" sz="half" idx="10"/>
          </p:nvPr>
        </p:nvSpPr>
        <p:spPr/>
        <p:txBody>
          <a:bodyPr/>
          <a:lstStyle>
            <a:lvl1pPr>
              <a:defRPr/>
            </a:lvl1pPr>
          </a:lstStyle>
          <a:p>
            <a:pPr>
              <a:defRPr/>
            </a:pPr>
            <a:fld id="{357F52A0-A29A-44D1-B204-3965B67A6612}" type="datetime1">
              <a:rPr lang="en-US" altLang="en-US"/>
              <a:pPr>
                <a:defRPr/>
              </a:pPr>
              <a:t>3/4/2024</a:t>
            </a:fld>
            <a:endParaRPr lang="en-US" altLang="en-US"/>
          </a:p>
        </p:txBody>
      </p:sp>
      <p:sp>
        <p:nvSpPr>
          <p:cNvPr id="5" name="Footer Placeholder 4">
            <a:extLst>
              <a:ext uri="{FF2B5EF4-FFF2-40B4-BE49-F238E27FC236}">
                <a16:creationId xmlns:a16="http://schemas.microsoft.com/office/drawing/2014/main" id="{E753040F-0280-E3BF-BF1D-7E715044F38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B45E7DA-354A-9D4A-861D-6E000DB1B254}"/>
              </a:ext>
            </a:extLst>
          </p:cNvPr>
          <p:cNvSpPr>
            <a:spLocks noGrp="1"/>
          </p:cNvSpPr>
          <p:nvPr>
            <p:ph type="sldNum" sz="quarter" idx="12"/>
          </p:nvPr>
        </p:nvSpPr>
        <p:spPr/>
        <p:txBody>
          <a:bodyPr/>
          <a:lstStyle>
            <a:lvl1pPr>
              <a:defRPr/>
            </a:lvl1pPr>
          </a:lstStyle>
          <a:p>
            <a:pPr>
              <a:defRPr/>
            </a:pPr>
            <a:fld id="{449A71E8-C744-443B-AF08-3C838ACD9378}" type="slidenum">
              <a:rPr lang="en-US" altLang="en-US"/>
              <a:pPr>
                <a:defRPr/>
              </a:pPr>
              <a:t>‹#›</a:t>
            </a:fld>
            <a:endParaRPr lang="en-US" altLang="en-US"/>
          </a:p>
        </p:txBody>
      </p:sp>
    </p:spTree>
    <p:extLst>
      <p:ext uri="{BB962C8B-B14F-4D97-AF65-F5344CB8AC3E}">
        <p14:creationId xmlns:p14="http://schemas.microsoft.com/office/powerpoint/2010/main" val="974747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6CCE47D-A8CE-3F38-2174-22B874F5B516}"/>
              </a:ext>
            </a:extLst>
          </p:cNvPr>
          <p:cNvSpPr>
            <a:spLocks noGrp="1"/>
          </p:cNvSpPr>
          <p:nvPr>
            <p:ph type="dt" sz="half" idx="10"/>
          </p:nvPr>
        </p:nvSpPr>
        <p:spPr/>
        <p:txBody>
          <a:bodyPr/>
          <a:lstStyle>
            <a:lvl1pPr>
              <a:defRPr/>
            </a:lvl1pPr>
          </a:lstStyle>
          <a:p>
            <a:pPr>
              <a:defRPr/>
            </a:pPr>
            <a:fld id="{9FE85567-84B0-4D33-A827-3C45D9AB7929}" type="datetime1">
              <a:rPr lang="en-US" altLang="en-US"/>
              <a:pPr>
                <a:defRPr/>
              </a:pPr>
              <a:t>3/4/2024</a:t>
            </a:fld>
            <a:endParaRPr lang="en-US" altLang="en-US"/>
          </a:p>
        </p:txBody>
      </p:sp>
      <p:sp>
        <p:nvSpPr>
          <p:cNvPr id="5" name="Footer Placeholder 4">
            <a:extLst>
              <a:ext uri="{FF2B5EF4-FFF2-40B4-BE49-F238E27FC236}">
                <a16:creationId xmlns:a16="http://schemas.microsoft.com/office/drawing/2014/main" id="{70974FE1-C987-C50A-EAE4-F37180A8FA3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0F7D443-A176-6959-3D89-398EBAD0327E}"/>
              </a:ext>
            </a:extLst>
          </p:cNvPr>
          <p:cNvSpPr>
            <a:spLocks noGrp="1"/>
          </p:cNvSpPr>
          <p:nvPr>
            <p:ph type="sldNum" sz="quarter" idx="12"/>
          </p:nvPr>
        </p:nvSpPr>
        <p:spPr/>
        <p:txBody>
          <a:bodyPr/>
          <a:lstStyle>
            <a:lvl1pPr>
              <a:defRPr/>
            </a:lvl1pPr>
          </a:lstStyle>
          <a:p>
            <a:pPr>
              <a:defRPr/>
            </a:pPr>
            <a:fld id="{005CCAD9-BC0E-49E9-AE0E-CE7544CA5EB2}" type="slidenum">
              <a:rPr lang="en-US" altLang="en-US"/>
              <a:pPr>
                <a:defRPr/>
              </a:pPr>
              <a:t>‹#›</a:t>
            </a:fld>
            <a:endParaRPr lang="en-US" altLang="en-US"/>
          </a:p>
        </p:txBody>
      </p:sp>
    </p:spTree>
    <p:extLst>
      <p:ext uri="{BB962C8B-B14F-4D97-AF65-F5344CB8AC3E}">
        <p14:creationId xmlns:p14="http://schemas.microsoft.com/office/powerpoint/2010/main" val="4073929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033F720-6DAB-061A-B739-DD31945FCEAF}"/>
              </a:ext>
            </a:extLst>
          </p:cNvPr>
          <p:cNvSpPr>
            <a:spLocks noGrp="1"/>
          </p:cNvSpPr>
          <p:nvPr>
            <p:ph type="dt" sz="half" idx="10"/>
          </p:nvPr>
        </p:nvSpPr>
        <p:spPr/>
        <p:txBody>
          <a:bodyPr/>
          <a:lstStyle>
            <a:lvl1pPr>
              <a:defRPr/>
            </a:lvl1pPr>
          </a:lstStyle>
          <a:p>
            <a:pPr>
              <a:defRPr/>
            </a:pPr>
            <a:fld id="{37962862-7C13-4C51-91A6-C6C22502C0A3}" type="datetime1">
              <a:rPr lang="en-US" altLang="en-US"/>
              <a:pPr>
                <a:defRPr/>
              </a:pPr>
              <a:t>3/4/2024</a:t>
            </a:fld>
            <a:endParaRPr lang="en-US" altLang="en-US"/>
          </a:p>
        </p:txBody>
      </p:sp>
      <p:sp>
        <p:nvSpPr>
          <p:cNvPr id="5" name="Footer Placeholder 4">
            <a:extLst>
              <a:ext uri="{FF2B5EF4-FFF2-40B4-BE49-F238E27FC236}">
                <a16:creationId xmlns:a16="http://schemas.microsoft.com/office/drawing/2014/main" id="{80B4F5BE-049C-3015-3E62-CD95975F90D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A5CFFAE-5090-BC25-0E9B-905A7103F5B5}"/>
              </a:ext>
            </a:extLst>
          </p:cNvPr>
          <p:cNvSpPr>
            <a:spLocks noGrp="1"/>
          </p:cNvSpPr>
          <p:nvPr>
            <p:ph type="sldNum" sz="quarter" idx="12"/>
          </p:nvPr>
        </p:nvSpPr>
        <p:spPr/>
        <p:txBody>
          <a:bodyPr/>
          <a:lstStyle>
            <a:lvl1pPr>
              <a:defRPr/>
            </a:lvl1pPr>
          </a:lstStyle>
          <a:p>
            <a:pPr>
              <a:defRPr/>
            </a:pPr>
            <a:fld id="{2AD63809-547E-43E0-A576-12185476A0D0}" type="slidenum">
              <a:rPr lang="en-US" altLang="en-US"/>
              <a:pPr>
                <a:defRPr/>
              </a:pPr>
              <a:t>‹#›</a:t>
            </a:fld>
            <a:endParaRPr lang="en-US" altLang="en-US"/>
          </a:p>
        </p:txBody>
      </p:sp>
    </p:spTree>
    <p:extLst>
      <p:ext uri="{BB962C8B-B14F-4D97-AF65-F5344CB8AC3E}">
        <p14:creationId xmlns:p14="http://schemas.microsoft.com/office/powerpoint/2010/main" val="2402857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502A469-FD0D-D8E4-87BD-2A9CC272865E}"/>
              </a:ext>
            </a:extLst>
          </p:cNvPr>
          <p:cNvSpPr>
            <a:spLocks noGrp="1"/>
          </p:cNvSpPr>
          <p:nvPr>
            <p:ph type="dt" sz="half" idx="10"/>
          </p:nvPr>
        </p:nvSpPr>
        <p:spPr/>
        <p:txBody>
          <a:bodyPr/>
          <a:lstStyle>
            <a:lvl1pPr>
              <a:defRPr/>
            </a:lvl1pPr>
          </a:lstStyle>
          <a:p>
            <a:pPr>
              <a:defRPr/>
            </a:pPr>
            <a:fld id="{E6203881-4425-42B9-AA22-0DA68863774D}" type="datetime1">
              <a:rPr lang="en-US" altLang="en-US"/>
              <a:pPr>
                <a:defRPr/>
              </a:pPr>
              <a:t>3/4/2024</a:t>
            </a:fld>
            <a:endParaRPr lang="en-US" altLang="en-US"/>
          </a:p>
        </p:txBody>
      </p:sp>
      <p:sp>
        <p:nvSpPr>
          <p:cNvPr id="5" name="Footer Placeholder 4">
            <a:extLst>
              <a:ext uri="{FF2B5EF4-FFF2-40B4-BE49-F238E27FC236}">
                <a16:creationId xmlns:a16="http://schemas.microsoft.com/office/drawing/2014/main" id="{55E4EF3D-9226-025E-0030-A87A42216E0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C5956F9-EBD6-8A7B-9FBD-0C62AFBD332F}"/>
              </a:ext>
            </a:extLst>
          </p:cNvPr>
          <p:cNvSpPr>
            <a:spLocks noGrp="1"/>
          </p:cNvSpPr>
          <p:nvPr>
            <p:ph type="sldNum" sz="quarter" idx="12"/>
          </p:nvPr>
        </p:nvSpPr>
        <p:spPr/>
        <p:txBody>
          <a:bodyPr/>
          <a:lstStyle>
            <a:lvl1pPr>
              <a:defRPr/>
            </a:lvl1pPr>
          </a:lstStyle>
          <a:p>
            <a:pPr>
              <a:defRPr/>
            </a:pPr>
            <a:fld id="{FA69228F-D03C-41DD-95FA-F1AB0B53CC7A}" type="slidenum">
              <a:rPr lang="en-US" altLang="en-US"/>
              <a:pPr>
                <a:defRPr/>
              </a:pPr>
              <a:t>‹#›</a:t>
            </a:fld>
            <a:endParaRPr lang="en-US" altLang="en-US"/>
          </a:p>
        </p:txBody>
      </p:sp>
    </p:spTree>
    <p:extLst>
      <p:ext uri="{BB962C8B-B14F-4D97-AF65-F5344CB8AC3E}">
        <p14:creationId xmlns:p14="http://schemas.microsoft.com/office/powerpoint/2010/main" val="204365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CC047D0-B7AB-0440-7DEF-F9CC7215854E}"/>
              </a:ext>
            </a:extLst>
          </p:cNvPr>
          <p:cNvSpPr>
            <a:spLocks noGrp="1"/>
          </p:cNvSpPr>
          <p:nvPr>
            <p:ph type="dt" sz="half" idx="10"/>
          </p:nvPr>
        </p:nvSpPr>
        <p:spPr/>
        <p:txBody>
          <a:bodyPr/>
          <a:lstStyle>
            <a:lvl1pPr>
              <a:defRPr/>
            </a:lvl1pPr>
          </a:lstStyle>
          <a:p>
            <a:pPr>
              <a:defRPr/>
            </a:pPr>
            <a:fld id="{6634BB15-33B5-4BC4-946A-C49860D1E7C3}" type="datetime1">
              <a:rPr lang="en-US" altLang="en-US"/>
              <a:pPr>
                <a:defRPr/>
              </a:pPr>
              <a:t>3/4/2024</a:t>
            </a:fld>
            <a:endParaRPr lang="en-US" altLang="en-US"/>
          </a:p>
        </p:txBody>
      </p:sp>
      <p:sp>
        <p:nvSpPr>
          <p:cNvPr id="5" name="Footer Placeholder 4">
            <a:extLst>
              <a:ext uri="{FF2B5EF4-FFF2-40B4-BE49-F238E27FC236}">
                <a16:creationId xmlns:a16="http://schemas.microsoft.com/office/drawing/2014/main" id="{692C58E3-FFE4-E778-4B0A-4486DC2B180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0B7231F-D6BA-D415-6335-42D58667583F}"/>
              </a:ext>
            </a:extLst>
          </p:cNvPr>
          <p:cNvSpPr>
            <a:spLocks noGrp="1"/>
          </p:cNvSpPr>
          <p:nvPr>
            <p:ph type="sldNum" sz="quarter" idx="12"/>
          </p:nvPr>
        </p:nvSpPr>
        <p:spPr/>
        <p:txBody>
          <a:bodyPr/>
          <a:lstStyle>
            <a:lvl1pPr>
              <a:defRPr/>
            </a:lvl1pPr>
          </a:lstStyle>
          <a:p>
            <a:pPr>
              <a:defRPr/>
            </a:pPr>
            <a:fld id="{F353FB59-1609-463D-88E6-E5E34FE4CE69}" type="slidenum">
              <a:rPr lang="en-US" altLang="en-US"/>
              <a:pPr>
                <a:defRPr/>
              </a:pPr>
              <a:t>‹#›</a:t>
            </a:fld>
            <a:endParaRPr lang="en-US" altLang="en-US"/>
          </a:p>
        </p:txBody>
      </p:sp>
    </p:spTree>
    <p:extLst>
      <p:ext uri="{BB962C8B-B14F-4D97-AF65-F5344CB8AC3E}">
        <p14:creationId xmlns:p14="http://schemas.microsoft.com/office/powerpoint/2010/main" val="1728560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A4CA901F-16DC-8D68-3A59-64E597435B0B}"/>
              </a:ext>
            </a:extLst>
          </p:cNvPr>
          <p:cNvSpPr>
            <a:spLocks noGrp="1"/>
          </p:cNvSpPr>
          <p:nvPr>
            <p:ph type="dt" sz="half" idx="10"/>
          </p:nvPr>
        </p:nvSpPr>
        <p:spPr/>
        <p:txBody>
          <a:bodyPr/>
          <a:lstStyle>
            <a:lvl1pPr>
              <a:defRPr/>
            </a:lvl1pPr>
          </a:lstStyle>
          <a:p>
            <a:pPr>
              <a:defRPr/>
            </a:pPr>
            <a:fld id="{B01153DA-9C18-499A-8DF3-4612DE29D449}" type="datetime1">
              <a:rPr lang="en-US" altLang="en-US"/>
              <a:pPr>
                <a:defRPr/>
              </a:pPr>
              <a:t>3/4/2024</a:t>
            </a:fld>
            <a:endParaRPr lang="en-US" altLang="en-US"/>
          </a:p>
        </p:txBody>
      </p:sp>
      <p:sp>
        <p:nvSpPr>
          <p:cNvPr id="6" name="Footer Placeholder 4">
            <a:extLst>
              <a:ext uri="{FF2B5EF4-FFF2-40B4-BE49-F238E27FC236}">
                <a16:creationId xmlns:a16="http://schemas.microsoft.com/office/drawing/2014/main" id="{79A7FA98-9F90-5144-2423-22D92A94AF7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D47F1DF-574A-1B4A-8F20-2BE20B404848}"/>
              </a:ext>
            </a:extLst>
          </p:cNvPr>
          <p:cNvSpPr>
            <a:spLocks noGrp="1"/>
          </p:cNvSpPr>
          <p:nvPr>
            <p:ph type="sldNum" sz="quarter" idx="12"/>
          </p:nvPr>
        </p:nvSpPr>
        <p:spPr/>
        <p:txBody>
          <a:bodyPr/>
          <a:lstStyle>
            <a:lvl1pPr>
              <a:defRPr/>
            </a:lvl1pPr>
          </a:lstStyle>
          <a:p>
            <a:pPr>
              <a:defRPr/>
            </a:pPr>
            <a:fld id="{EBA47BCD-2158-4AAD-BACE-9A2FAF33AD79}" type="slidenum">
              <a:rPr lang="en-US" altLang="en-US"/>
              <a:pPr>
                <a:defRPr/>
              </a:pPr>
              <a:t>‹#›</a:t>
            </a:fld>
            <a:endParaRPr lang="en-US" altLang="en-US"/>
          </a:p>
        </p:txBody>
      </p:sp>
    </p:spTree>
    <p:extLst>
      <p:ext uri="{BB962C8B-B14F-4D97-AF65-F5344CB8AC3E}">
        <p14:creationId xmlns:p14="http://schemas.microsoft.com/office/powerpoint/2010/main" val="511734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7C2D5D1E-78A3-FC9C-0A4C-7CB9F1FC5169}"/>
              </a:ext>
            </a:extLst>
          </p:cNvPr>
          <p:cNvSpPr>
            <a:spLocks noGrp="1"/>
          </p:cNvSpPr>
          <p:nvPr>
            <p:ph type="dt" sz="half" idx="10"/>
          </p:nvPr>
        </p:nvSpPr>
        <p:spPr/>
        <p:txBody>
          <a:bodyPr/>
          <a:lstStyle>
            <a:lvl1pPr>
              <a:defRPr/>
            </a:lvl1pPr>
          </a:lstStyle>
          <a:p>
            <a:pPr>
              <a:defRPr/>
            </a:pPr>
            <a:fld id="{A8C4BBC2-6E77-4367-8E64-03FFC942E20E}" type="datetime1">
              <a:rPr lang="en-US" altLang="en-US"/>
              <a:pPr>
                <a:defRPr/>
              </a:pPr>
              <a:t>3/4/2024</a:t>
            </a:fld>
            <a:endParaRPr lang="en-US" altLang="en-US"/>
          </a:p>
        </p:txBody>
      </p:sp>
      <p:sp>
        <p:nvSpPr>
          <p:cNvPr id="8" name="Footer Placeholder 4">
            <a:extLst>
              <a:ext uri="{FF2B5EF4-FFF2-40B4-BE49-F238E27FC236}">
                <a16:creationId xmlns:a16="http://schemas.microsoft.com/office/drawing/2014/main" id="{FA9DAF90-AB61-C3A5-62C8-28813D46FB8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BEA95A3-FB9A-B276-7F90-93E2A3C926CF}"/>
              </a:ext>
            </a:extLst>
          </p:cNvPr>
          <p:cNvSpPr>
            <a:spLocks noGrp="1"/>
          </p:cNvSpPr>
          <p:nvPr>
            <p:ph type="sldNum" sz="quarter" idx="12"/>
          </p:nvPr>
        </p:nvSpPr>
        <p:spPr/>
        <p:txBody>
          <a:bodyPr/>
          <a:lstStyle>
            <a:lvl1pPr>
              <a:defRPr/>
            </a:lvl1pPr>
          </a:lstStyle>
          <a:p>
            <a:pPr>
              <a:defRPr/>
            </a:pPr>
            <a:fld id="{E2DECF3D-DE06-4156-95D5-9E2EEBB09F0D}" type="slidenum">
              <a:rPr lang="en-US" altLang="en-US"/>
              <a:pPr>
                <a:defRPr/>
              </a:pPr>
              <a:t>‹#›</a:t>
            </a:fld>
            <a:endParaRPr lang="en-US" altLang="en-US"/>
          </a:p>
        </p:txBody>
      </p:sp>
    </p:spTree>
    <p:extLst>
      <p:ext uri="{BB962C8B-B14F-4D97-AF65-F5344CB8AC3E}">
        <p14:creationId xmlns:p14="http://schemas.microsoft.com/office/powerpoint/2010/main" val="647720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A6E8F578-B024-E8AD-BDEB-79FA8B9AB039}"/>
              </a:ext>
            </a:extLst>
          </p:cNvPr>
          <p:cNvSpPr>
            <a:spLocks noGrp="1"/>
          </p:cNvSpPr>
          <p:nvPr>
            <p:ph type="dt" sz="half" idx="10"/>
          </p:nvPr>
        </p:nvSpPr>
        <p:spPr/>
        <p:txBody>
          <a:bodyPr/>
          <a:lstStyle>
            <a:lvl1pPr>
              <a:defRPr/>
            </a:lvl1pPr>
          </a:lstStyle>
          <a:p>
            <a:pPr>
              <a:defRPr/>
            </a:pPr>
            <a:fld id="{28B87075-A7CD-4C2E-944E-FAED68D17BD9}" type="datetime1">
              <a:rPr lang="en-US" altLang="en-US"/>
              <a:pPr>
                <a:defRPr/>
              </a:pPr>
              <a:t>3/4/2024</a:t>
            </a:fld>
            <a:endParaRPr lang="en-US" altLang="en-US"/>
          </a:p>
        </p:txBody>
      </p:sp>
      <p:sp>
        <p:nvSpPr>
          <p:cNvPr id="4" name="Footer Placeholder 4">
            <a:extLst>
              <a:ext uri="{FF2B5EF4-FFF2-40B4-BE49-F238E27FC236}">
                <a16:creationId xmlns:a16="http://schemas.microsoft.com/office/drawing/2014/main" id="{14E0E671-52D8-B73B-648B-276D38B5678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CE08C85-1878-E664-D06D-BE907FDB3D9C}"/>
              </a:ext>
            </a:extLst>
          </p:cNvPr>
          <p:cNvSpPr>
            <a:spLocks noGrp="1"/>
          </p:cNvSpPr>
          <p:nvPr>
            <p:ph type="sldNum" sz="quarter" idx="12"/>
          </p:nvPr>
        </p:nvSpPr>
        <p:spPr/>
        <p:txBody>
          <a:bodyPr/>
          <a:lstStyle>
            <a:lvl1pPr>
              <a:defRPr/>
            </a:lvl1pPr>
          </a:lstStyle>
          <a:p>
            <a:pPr>
              <a:defRPr/>
            </a:pPr>
            <a:fld id="{49BE201B-1620-4B54-8B2F-B7EA8E8406D6}" type="slidenum">
              <a:rPr lang="en-US" altLang="en-US"/>
              <a:pPr>
                <a:defRPr/>
              </a:pPr>
              <a:t>‹#›</a:t>
            </a:fld>
            <a:endParaRPr lang="en-US" altLang="en-US"/>
          </a:p>
        </p:txBody>
      </p:sp>
    </p:spTree>
    <p:extLst>
      <p:ext uri="{BB962C8B-B14F-4D97-AF65-F5344CB8AC3E}">
        <p14:creationId xmlns:p14="http://schemas.microsoft.com/office/powerpoint/2010/main" val="1299014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AC4A88F-4334-EBB3-0CF5-ED3B6FCF1A73}"/>
              </a:ext>
            </a:extLst>
          </p:cNvPr>
          <p:cNvSpPr>
            <a:spLocks noGrp="1"/>
          </p:cNvSpPr>
          <p:nvPr>
            <p:ph type="dt" sz="half" idx="10"/>
          </p:nvPr>
        </p:nvSpPr>
        <p:spPr/>
        <p:txBody>
          <a:bodyPr/>
          <a:lstStyle>
            <a:lvl1pPr>
              <a:defRPr/>
            </a:lvl1pPr>
          </a:lstStyle>
          <a:p>
            <a:pPr>
              <a:defRPr/>
            </a:pPr>
            <a:fld id="{0EB072C3-A99A-4314-9282-73E1F5268C4F}" type="datetime1">
              <a:rPr lang="en-US" altLang="en-US"/>
              <a:pPr>
                <a:defRPr/>
              </a:pPr>
              <a:t>3/4/2024</a:t>
            </a:fld>
            <a:endParaRPr lang="en-US" altLang="en-US"/>
          </a:p>
        </p:txBody>
      </p:sp>
      <p:sp>
        <p:nvSpPr>
          <p:cNvPr id="3" name="Footer Placeholder 4">
            <a:extLst>
              <a:ext uri="{FF2B5EF4-FFF2-40B4-BE49-F238E27FC236}">
                <a16:creationId xmlns:a16="http://schemas.microsoft.com/office/drawing/2014/main" id="{ED25EAE6-5442-E838-A81B-32488EC554A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48EC165-288C-86A1-8C93-C81CFD63517C}"/>
              </a:ext>
            </a:extLst>
          </p:cNvPr>
          <p:cNvSpPr>
            <a:spLocks noGrp="1"/>
          </p:cNvSpPr>
          <p:nvPr>
            <p:ph type="sldNum" sz="quarter" idx="12"/>
          </p:nvPr>
        </p:nvSpPr>
        <p:spPr/>
        <p:txBody>
          <a:bodyPr/>
          <a:lstStyle>
            <a:lvl1pPr>
              <a:defRPr/>
            </a:lvl1pPr>
          </a:lstStyle>
          <a:p>
            <a:pPr>
              <a:defRPr/>
            </a:pPr>
            <a:fld id="{36052EE0-465C-4E9A-A6E2-6B140D7D6EE7}" type="slidenum">
              <a:rPr lang="en-US" altLang="en-US"/>
              <a:pPr>
                <a:defRPr/>
              </a:pPr>
              <a:t>‹#›</a:t>
            </a:fld>
            <a:endParaRPr lang="en-US" altLang="en-US"/>
          </a:p>
        </p:txBody>
      </p:sp>
    </p:spTree>
    <p:extLst>
      <p:ext uri="{BB962C8B-B14F-4D97-AF65-F5344CB8AC3E}">
        <p14:creationId xmlns:p14="http://schemas.microsoft.com/office/powerpoint/2010/main" val="731129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E3C36824-8FE4-0417-DF86-165C0E01B5C9}"/>
              </a:ext>
            </a:extLst>
          </p:cNvPr>
          <p:cNvSpPr>
            <a:spLocks noGrp="1"/>
          </p:cNvSpPr>
          <p:nvPr>
            <p:ph type="dt" sz="half" idx="10"/>
          </p:nvPr>
        </p:nvSpPr>
        <p:spPr/>
        <p:txBody>
          <a:bodyPr/>
          <a:lstStyle>
            <a:lvl1pPr>
              <a:defRPr/>
            </a:lvl1pPr>
          </a:lstStyle>
          <a:p>
            <a:pPr>
              <a:defRPr/>
            </a:pPr>
            <a:fld id="{60F9E69B-E334-431E-8DEB-B7B54C81438A}" type="datetime1">
              <a:rPr lang="en-US" altLang="en-US"/>
              <a:pPr>
                <a:defRPr/>
              </a:pPr>
              <a:t>3/4/2024</a:t>
            </a:fld>
            <a:endParaRPr lang="en-US" altLang="en-US"/>
          </a:p>
        </p:txBody>
      </p:sp>
      <p:sp>
        <p:nvSpPr>
          <p:cNvPr id="6" name="Footer Placeholder 4">
            <a:extLst>
              <a:ext uri="{FF2B5EF4-FFF2-40B4-BE49-F238E27FC236}">
                <a16:creationId xmlns:a16="http://schemas.microsoft.com/office/drawing/2014/main" id="{E25BFC60-3B95-8860-7CC4-0203BBCF6CB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18FDD30-F75B-3333-4927-F5D9D4C59048}"/>
              </a:ext>
            </a:extLst>
          </p:cNvPr>
          <p:cNvSpPr>
            <a:spLocks noGrp="1"/>
          </p:cNvSpPr>
          <p:nvPr>
            <p:ph type="sldNum" sz="quarter" idx="12"/>
          </p:nvPr>
        </p:nvSpPr>
        <p:spPr/>
        <p:txBody>
          <a:bodyPr/>
          <a:lstStyle>
            <a:lvl1pPr>
              <a:defRPr/>
            </a:lvl1pPr>
          </a:lstStyle>
          <a:p>
            <a:pPr>
              <a:defRPr/>
            </a:pPr>
            <a:fld id="{E18ACDFC-368E-45E2-85A3-47B39C57EF40}" type="slidenum">
              <a:rPr lang="en-US" altLang="en-US"/>
              <a:pPr>
                <a:defRPr/>
              </a:pPr>
              <a:t>‹#›</a:t>
            </a:fld>
            <a:endParaRPr lang="en-US" altLang="en-US"/>
          </a:p>
        </p:txBody>
      </p:sp>
    </p:spTree>
    <p:extLst>
      <p:ext uri="{BB962C8B-B14F-4D97-AF65-F5344CB8AC3E}">
        <p14:creationId xmlns:p14="http://schemas.microsoft.com/office/powerpoint/2010/main" val="2305165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8C6AD95F-6E67-F221-D5C5-01EFDAFFCC04}"/>
              </a:ext>
            </a:extLst>
          </p:cNvPr>
          <p:cNvSpPr>
            <a:spLocks noGrp="1"/>
          </p:cNvSpPr>
          <p:nvPr>
            <p:ph type="dt" sz="half" idx="10"/>
          </p:nvPr>
        </p:nvSpPr>
        <p:spPr/>
        <p:txBody>
          <a:bodyPr/>
          <a:lstStyle>
            <a:lvl1pPr>
              <a:defRPr/>
            </a:lvl1pPr>
          </a:lstStyle>
          <a:p>
            <a:pPr>
              <a:defRPr/>
            </a:pPr>
            <a:fld id="{E7B72B93-B339-42D5-A210-DCA63E16D17F}" type="datetime1">
              <a:rPr lang="en-US" altLang="en-US"/>
              <a:pPr>
                <a:defRPr/>
              </a:pPr>
              <a:t>3/4/2024</a:t>
            </a:fld>
            <a:endParaRPr lang="en-US" altLang="en-US"/>
          </a:p>
        </p:txBody>
      </p:sp>
      <p:sp>
        <p:nvSpPr>
          <p:cNvPr id="6" name="Footer Placeholder 4">
            <a:extLst>
              <a:ext uri="{FF2B5EF4-FFF2-40B4-BE49-F238E27FC236}">
                <a16:creationId xmlns:a16="http://schemas.microsoft.com/office/drawing/2014/main" id="{61F18012-5ACC-B97B-CB49-42B2ACF98D2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ACEF6D9-B5F7-E9C8-AD23-AF8831CF87E7}"/>
              </a:ext>
            </a:extLst>
          </p:cNvPr>
          <p:cNvSpPr>
            <a:spLocks noGrp="1"/>
          </p:cNvSpPr>
          <p:nvPr>
            <p:ph type="sldNum" sz="quarter" idx="12"/>
          </p:nvPr>
        </p:nvSpPr>
        <p:spPr/>
        <p:txBody>
          <a:bodyPr/>
          <a:lstStyle>
            <a:lvl1pPr>
              <a:defRPr/>
            </a:lvl1pPr>
          </a:lstStyle>
          <a:p>
            <a:pPr>
              <a:defRPr/>
            </a:pPr>
            <a:fld id="{8773DA4E-FBEC-461B-872B-E00657DA02BC}" type="slidenum">
              <a:rPr lang="en-US" altLang="en-US"/>
              <a:pPr>
                <a:defRPr/>
              </a:pPr>
              <a:t>‹#›</a:t>
            </a:fld>
            <a:endParaRPr lang="en-US" altLang="en-US"/>
          </a:p>
        </p:txBody>
      </p:sp>
    </p:spTree>
    <p:extLst>
      <p:ext uri="{BB962C8B-B14F-4D97-AF65-F5344CB8AC3E}">
        <p14:creationId xmlns:p14="http://schemas.microsoft.com/office/powerpoint/2010/main" val="1087717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F22EBAD-37B0-20B6-CD7E-23161A53987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79494A7-FC05-716B-EEFC-0B91AFC057B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C5E8046-C889-6A42-F58C-504A81C435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96051B6D-F64F-45BA-9FF2-7B62D97B86C1}" type="datetime1">
              <a:rPr lang="en-US" altLang="en-US"/>
              <a:pPr>
                <a:defRPr/>
              </a:pPr>
              <a:t>3/4/2024</a:t>
            </a:fld>
            <a:endParaRPr lang="en-US" altLang="en-US"/>
          </a:p>
        </p:txBody>
      </p:sp>
      <p:sp>
        <p:nvSpPr>
          <p:cNvPr id="5" name="Footer Placeholder 4">
            <a:extLst>
              <a:ext uri="{FF2B5EF4-FFF2-40B4-BE49-F238E27FC236}">
                <a16:creationId xmlns:a16="http://schemas.microsoft.com/office/drawing/2014/main" id="{591D5896-4817-A8A0-C7B3-827CB8A078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811BF9B5-4B5D-1DF5-B31E-41BF1C94E3EB}"/>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26F668A1-47A8-4C4C-AA71-F7B1C4FC0E6D}" type="slidenum">
              <a:rPr lang="en-US" altLang="en-US"/>
              <a:pPr>
                <a:defRPr/>
              </a:pPr>
              <a:t>‹#›</a:t>
            </a:fld>
            <a:endParaRPr lang="en-US" altLang="en-US"/>
          </a:p>
        </p:txBody>
      </p:sp>
      <p:cxnSp>
        <p:nvCxnSpPr>
          <p:cNvPr id="7" name="Straight Connector 6">
            <a:extLst>
              <a:ext uri="{FF2B5EF4-FFF2-40B4-BE49-F238E27FC236}">
                <a16:creationId xmlns:a16="http://schemas.microsoft.com/office/drawing/2014/main" id="{1D9C1648-193C-254B-A4F4-31B0A9891867}"/>
              </a:ext>
            </a:extLst>
          </p:cNvPr>
          <p:cNvCxnSpPr>
            <a:cxnSpLocks/>
          </p:cNvCxnSpPr>
          <p:nvPr userDrawn="1"/>
        </p:nvCxnSpPr>
        <p:spPr>
          <a:xfrm>
            <a:off x="711200" y="6324600"/>
            <a:ext cx="92964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32" name="Picture 9">
            <a:extLst>
              <a:ext uri="{FF2B5EF4-FFF2-40B4-BE49-F238E27FC236}">
                <a16:creationId xmlns:a16="http://schemas.microsoft.com/office/drawing/2014/main" id="{3BE86231-27B8-5798-20FD-F0FCCA7C9F16}"/>
              </a:ext>
            </a:extLst>
          </p:cNvPr>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10007600" y="5614988"/>
            <a:ext cx="181927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72384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snow covered walkway next to a body of water">
            <a:extLst>
              <a:ext uri="{FF2B5EF4-FFF2-40B4-BE49-F238E27FC236}">
                <a16:creationId xmlns:a16="http://schemas.microsoft.com/office/drawing/2014/main" id="{554118A7-E7EE-6CE4-FE9D-2381089EB45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4503" y="-1270644"/>
            <a:ext cx="12527279" cy="8352182"/>
          </a:xfrm>
          <a:prstGeom prst="rect">
            <a:avLst/>
          </a:prstGeom>
        </p:spPr>
      </p:pic>
      <p:sp>
        <p:nvSpPr>
          <p:cNvPr id="6" name="Rectangle 5">
            <a:extLst>
              <a:ext uri="{FF2B5EF4-FFF2-40B4-BE49-F238E27FC236}">
                <a16:creationId xmlns:a16="http://schemas.microsoft.com/office/drawing/2014/main" id="{B7D96DEE-9113-2117-978D-F72254C948DA}"/>
              </a:ext>
              <a:ext uri="{C183D7F6-B498-43B3-948B-1728B52AA6E4}">
                <adec:decorative xmlns:adec="http://schemas.microsoft.com/office/drawing/2017/decorative" val="1"/>
              </a:ext>
            </a:extLst>
          </p:cNvPr>
          <p:cNvSpPr/>
          <p:nvPr/>
        </p:nvSpPr>
        <p:spPr>
          <a:xfrm>
            <a:off x="1" y="4818261"/>
            <a:ext cx="12192000" cy="1569660"/>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descr="Map of the Tahoe Region with locations labeled in Washoe place names&#1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94360" y="5039809"/>
            <a:ext cx="1849068" cy="1104055"/>
          </a:xfrm>
          <a:prstGeom prst="rect">
            <a:avLst/>
          </a:prstGeom>
        </p:spPr>
      </p:pic>
      <p:sp>
        <p:nvSpPr>
          <p:cNvPr id="9" name="Title 8">
            <a:extLst>
              <a:ext uri="{FF2B5EF4-FFF2-40B4-BE49-F238E27FC236}">
                <a16:creationId xmlns:a16="http://schemas.microsoft.com/office/drawing/2014/main" id="{C95C9DF1-E554-77CC-4054-A50C886E785C}"/>
              </a:ext>
            </a:extLst>
          </p:cNvPr>
          <p:cNvSpPr txBox="1">
            <a:spLocks noGrp="1"/>
          </p:cNvSpPr>
          <p:nvPr>
            <p:ph type="title" idx="4294967295"/>
          </p:nvPr>
        </p:nvSpPr>
        <p:spPr>
          <a:xfrm>
            <a:off x="1965960" y="4960895"/>
            <a:ext cx="9479280" cy="12618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Nevada Legislative Oversight Committee</a:t>
            </a:r>
            <a:br>
              <a:rPr kumimoji="0" lang="en-US" altLang="en-US" sz="28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br>
            <a:r>
              <a:rPr kumimoji="0" lang="en-US" altLang="en-US" sz="28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TRPA and Marlette Lake Water System</a:t>
            </a:r>
          </a:p>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By Julie Regan, TRPA Executive Director • March 8, 2024</a:t>
            </a:r>
          </a:p>
        </p:txBody>
      </p:sp>
      <p:sp>
        <p:nvSpPr>
          <p:cNvPr id="2" name="TextBox 1">
            <a:extLst>
              <a:ext uri="{FF2B5EF4-FFF2-40B4-BE49-F238E27FC236}">
                <a16:creationId xmlns:a16="http://schemas.microsoft.com/office/drawing/2014/main" id="{342F1360-B77C-B94A-2532-934275D1A87E}"/>
              </a:ext>
            </a:extLst>
          </p:cNvPr>
          <p:cNvSpPr txBox="1"/>
          <p:nvPr/>
        </p:nvSpPr>
        <p:spPr>
          <a:xfrm>
            <a:off x="3130659" y="6387921"/>
            <a:ext cx="3574941" cy="307777"/>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Image: Tahoe Regional Planning Agency</a:t>
            </a:r>
          </a:p>
        </p:txBody>
      </p:sp>
    </p:spTree>
    <p:extLst>
      <p:ext uri="{BB962C8B-B14F-4D97-AF65-F5344CB8AC3E}">
        <p14:creationId xmlns:p14="http://schemas.microsoft.com/office/powerpoint/2010/main" val="1653709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8EC50-09FE-93FA-9672-573D8978D108}"/>
              </a:ext>
            </a:extLst>
          </p:cNvPr>
          <p:cNvSpPr>
            <a:spLocks noGrp="1"/>
          </p:cNvSpPr>
          <p:nvPr>
            <p:ph type="title"/>
          </p:nvPr>
        </p:nvSpPr>
        <p:spPr/>
        <p:txBody>
          <a:bodyPr/>
          <a:lstStyle/>
          <a:p>
            <a:pPr algn="ctr"/>
            <a:r>
              <a:rPr lang="en-US" dirty="0"/>
              <a:t>Transportation Action Plan and “7-7-7” Funding Strategy</a:t>
            </a:r>
          </a:p>
        </p:txBody>
      </p:sp>
      <p:pic>
        <p:nvPicPr>
          <p:cNvPr id="6" name="Picture 5" descr="Lake Tahoe Transportation Action Plan cover ">
            <a:extLst>
              <a:ext uri="{FF2B5EF4-FFF2-40B4-BE49-F238E27FC236}">
                <a16:creationId xmlns:a16="http://schemas.microsoft.com/office/drawing/2014/main" id="{404B4336-1C3E-F2DA-278F-0BAA7EF7AF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8200" y="1513549"/>
            <a:ext cx="3856963" cy="4979326"/>
          </a:xfrm>
          <a:prstGeom prst="rect">
            <a:avLst/>
          </a:prstGeom>
        </p:spPr>
      </p:pic>
      <p:grpSp>
        <p:nvGrpSpPr>
          <p:cNvPr id="4" name="Group 3" descr="Pie charts showing Regional Transportation Plan funding sources and gap">
            <a:extLst>
              <a:ext uri="{FF2B5EF4-FFF2-40B4-BE49-F238E27FC236}">
                <a16:creationId xmlns:a16="http://schemas.microsoft.com/office/drawing/2014/main" id="{AF3D5A04-DF4A-CEE1-7EEF-7752520886FF}"/>
              </a:ext>
            </a:extLst>
          </p:cNvPr>
          <p:cNvGrpSpPr/>
          <p:nvPr/>
        </p:nvGrpSpPr>
        <p:grpSpPr>
          <a:xfrm>
            <a:off x="1425748" y="2278784"/>
            <a:ext cx="9340503" cy="3065667"/>
            <a:chOff x="816918" y="2470202"/>
            <a:chExt cx="8161610" cy="2687955"/>
          </a:xfrm>
        </p:grpSpPr>
        <p:pic>
          <p:nvPicPr>
            <p:cNvPr id="5" name="Picture 4">
              <a:extLst>
                <a:ext uri="{FF2B5EF4-FFF2-40B4-BE49-F238E27FC236}">
                  <a16:creationId xmlns:a16="http://schemas.microsoft.com/office/drawing/2014/main" id="{7D5CFAC1-A4BD-02F2-F24F-1FBD9BFB7B3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51455" t="31171"/>
            <a:stretch/>
          </p:blipFill>
          <p:spPr>
            <a:xfrm>
              <a:off x="4517991" y="2470202"/>
              <a:ext cx="4460537" cy="2687955"/>
            </a:xfrm>
            <a:prstGeom prst="rect">
              <a:avLst/>
            </a:prstGeom>
          </p:spPr>
        </p:pic>
        <p:sp>
          <p:nvSpPr>
            <p:cNvPr id="7" name="TextBox 6">
              <a:extLst>
                <a:ext uri="{FF2B5EF4-FFF2-40B4-BE49-F238E27FC236}">
                  <a16:creationId xmlns:a16="http://schemas.microsoft.com/office/drawing/2014/main" id="{111A7A8A-60C0-5D88-B700-13472EB61EE8}"/>
                </a:ext>
              </a:extLst>
            </p:cNvPr>
            <p:cNvSpPr txBox="1"/>
            <p:nvPr/>
          </p:nvSpPr>
          <p:spPr>
            <a:xfrm>
              <a:off x="816918" y="4852700"/>
              <a:ext cx="3536805" cy="253916"/>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Graphic: Tahoe Regional Planning Agency</a:t>
              </a:r>
            </a:p>
          </p:txBody>
        </p:sp>
      </p:grpSp>
    </p:spTree>
    <p:extLst>
      <p:ext uri="{BB962C8B-B14F-4D97-AF65-F5344CB8AC3E}">
        <p14:creationId xmlns:p14="http://schemas.microsoft.com/office/powerpoint/2010/main" val="1406360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79D94-20EE-2CAC-1CE4-4D80B8636606}"/>
              </a:ext>
            </a:extLst>
          </p:cNvPr>
          <p:cNvSpPr>
            <a:spLocks noGrp="1"/>
          </p:cNvSpPr>
          <p:nvPr>
            <p:ph type="title"/>
          </p:nvPr>
        </p:nvSpPr>
        <p:spPr/>
        <p:txBody>
          <a:bodyPr/>
          <a:lstStyle/>
          <a:p>
            <a:r>
              <a:rPr lang="en-US" dirty="0"/>
              <a:t>Funding Progress – “7-7-7” Strategy </a:t>
            </a:r>
          </a:p>
        </p:txBody>
      </p:sp>
      <p:graphicFrame>
        <p:nvGraphicFramePr>
          <p:cNvPr id="4" name="Content Placeholder 3">
            <a:extLst>
              <a:ext uri="{FF2B5EF4-FFF2-40B4-BE49-F238E27FC236}">
                <a16:creationId xmlns:a16="http://schemas.microsoft.com/office/drawing/2014/main" id="{DFEB0BFE-908F-107B-FAD7-C18763635185}"/>
              </a:ext>
            </a:extLst>
          </p:cNvPr>
          <p:cNvGraphicFramePr>
            <a:graphicFrameLocks noGrp="1"/>
          </p:cNvGraphicFramePr>
          <p:nvPr>
            <p:ph idx="1"/>
          </p:nvPr>
        </p:nvGraphicFramePr>
        <p:xfrm>
          <a:off x="838200" y="1825625"/>
          <a:ext cx="10515600" cy="148336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145801593"/>
                    </a:ext>
                  </a:extLst>
                </a:gridCol>
                <a:gridCol w="1752600">
                  <a:extLst>
                    <a:ext uri="{9D8B030D-6E8A-4147-A177-3AD203B41FA5}">
                      <a16:colId xmlns:a16="http://schemas.microsoft.com/office/drawing/2014/main" val="790028172"/>
                    </a:ext>
                  </a:extLst>
                </a:gridCol>
                <a:gridCol w="1752600">
                  <a:extLst>
                    <a:ext uri="{9D8B030D-6E8A-4147-A177-3AD203B41FA5}">
                      <a16:colId xmlns:a16="http://schemas.microsoft.com/office/drawing/2014/main" val="1236661266"/>
                    </a:ext>
                  </a:extLst>
                </a:gridCol>
                <a:gridCol w="1752600">
                  <a:extLst>
                    <a:ext uri="{9D8B030D-6E8A-4147-A177-3AD203B41FA5}">
                      <a16:colId xmlns:a16="http://schemas.microsoft.com/office/drawing/2014/main" val="3564293145"/>
                    </a:ext>
                  </a:extLst>
                </a:gridCol>
                <a:gridCol w="1752600">
                  <a:extLst>
                    <a:ext uri="{9D8B030D-6E8A-4147-A177-3AD203B41FA5}">
                      <a16:colId xmlns:a16="http://schemas.microsoft.com/office/drawing/2014/main" val="3780886541"/>
                    </a:ext>
                  </a:extLst>
                </a:gridCol>
                <a:gridCol w="1752600">
                  <a:extLst>
                    <a:ext uri="{9D8B030D-6E8A-4147-A177-3AD203B41FA5}">
                      <a16:colId xmlns:a16="http://schemas.microsoft.com/office/drawing/2014/main" val="4022405114"/>
                    </a:ext>
                  </a:extLst>
                </a:gridCol>
              </a:tblGrid>
              <a:tr h="370840">
                <a:tc>
                  <a:txBody>
                    <a:bodyPr/>
                    <a:lstStyle/>
                    <a:p>
                      <a:r>
                        <a:rPr lang="en-US" dirty="0"/>
                        <a:t>FY 23</a:t>
                      </a:r>
                    </a:p>
                  </a:txBody>
                  <a:tcPr/>
                </a:tc>
                <a:tc>
                  <a:txBody>
                    <a:bodyPr/>
                    <a:lstStyle/>
                    <a:p>
                      <a:r>
                        <a:rPr lang="en-US" dirty="0"/>
                        <a:t>Federal</a:t>
                      </a:r>
                    </a:p>
                  </a:txBody>
                  <a:tcPr/>
                </a:tc>
                <a:tc>
                  <a:txBody>
                    <a:bodyPr/>
                    <a:lstStyle/>
                    <a:p>
                      <a:r>
                        <a:rPr lang="en-US" dirty="0"/>
                        <a:t>State - NV</a:t>
                      </a:r>
                    </a:p>
                  </a:txBody>
                  <a:tcPr/>
                </a:tc>
                <a:tc>
                  <a:txBody>
                    <a:bodyPr/>
                    <a:lstStyle/>
                    <a:p>
                      <a:r>
                        <a:rPr lang="en-US" dirty="0"/>
                        <a:t>State - CA</a:t>
                      </a:r>
                    </a:p>
                  </a:txBody>
                  <a:tcPr/>
                </a:tc>
                <a:tc>
                  <a:txBody>
                    <a:bodyPr/>
                    <a:lstStyle/>
                    <a:p>
                      <a:r>
                        <a:rPr lang="en-US" dirty="0"/>
                        <a:t>Local/Private</a:t>
                      </a:r>
                    </a:p>
                  </a:txBody>
                  <a:tcPr/>
                </a:tc>
                <a:tc>
                  <a:txBody>
                    <a:bodyPr/>
                    <a:lstStyle/>
                    <a:p>
                      <a:r>
                        <a:rPr lang="en-US" dirty="0"/>
                        <a:t>Total</a:t>
                      </a:r>
                    </a:p>
                  </a:txBody>
                  <a:tcPr/>
                </a:tc>
                <a:extLst>
                  <a:ext uri="{0D108BD9-81ED-4DB2-BD59-A6C34878D82A}">
                    <a16:rowId xmlns:a16="http://schemas.microsoft.com/office/drawing/2014/main" val="4097965135"/>
                  </a:ext>
                </a:extLst>
              </a:tr>
              <a:tr h="370840">
                <a:tc>
                  <a:txBody>
                    <a:bodyPr/>
                    <a:lstStyle/>
                    <a:p>
                      <a:r>
                        <a:rPr lang="en-US" dirty="0"/>
                        <a:t>Target</a:t>
                      </a:r>
                    </a:p>
                  </a:txBody>
                  <a:tcPr/>
                </a:tc>
                <a:tc>
                  <a:txBody>
                    <a:bodyPr/>
                    <a:lstStyle/>
                    <a:p>
                      <a:r>
                        <a:rPr lang="en-US" dirty="0"/>
                        <a:t>$7,000,000</a:t>
                      </a:r>
                    </a:p>
                  </a:txBody>
                  <a:tcPr/>
                </a:tc>
                <a:tc>
                  <a:txBody>
                    <a:bodyPr/>
                    <a:lstStyle/>
                    <a:p>
                      <a:r>
                        <a:rPr lang="en-US" dirty="0"/>
                        <a:t>$2,500,000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$4,500,000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$7,000,000</a:t>
                      </a:r>
                    </a:p>
                  </a:txBody>
                  <a:tcPr/>
                </a:tc>
                <a:tc>
                  <a:txBody>
                    <a:bodyPr/>
                    <a:lstStyle/>
                    <a:p>
                      <a:r>
                        <a:rPr lang="en-US" dirty="0"/>
                        <a:t>$21,000,000</a:t>
                      </a:r>
                    </a:p>
                  </a:txBody>
                  <a:tcPr/>
                </a:tc>
                <a:extLst>
                  <a:ext uri="{0D108BD9-81ED-4DB2-BD59-A6C34878D82A}">
                    <a16:rowId xmlns:a16="http://schemas.microsoft.com/office/drawing/2014/main" val="950238740"/>
                  </a:ext>
                </a:extLst>
              </a:tr>
              <a:tr h="370840">
                <a:tc>
                  <a:txBody>
                    <a:bodyPr/>
                    <a:lstStyle/>
                    <a:p>
                      <a:r>
                        <a:rPr lang="en-US" dirty="0"/>
                        <a:t>Secured</a:t>
                      </a:r>
                    </a:p>
                  </a:txBody>
                  <a:tcPr/>
                </a:tc>
                <a:tc>
                  <a:txBody>
                    <a:bodyPr/>
                    <a:lstStyle/>
                    <a:p>
                      <a:r>
                        <a:rPr lang="en-US" dirty="0"/>
                        <a:t>$9,575,000</a:t>
                      </a:r>
                    </a:p>
                  </a:txBody>
                  <a:tcPr/>
                </a:tc>
                <a:tc>
                  <a:txBody>
                    <a:bodyPr/>
                    <a:lstStyle/>
                    <a:p>
                      <a:r>
                        <a:rPr lang="en-US" dirty="0"/>
                        <a:t>$3,200,000</a:t>
                      </a:r>
                    </a:p>
                  </a:txBody>
                  <a:tcPr/>
                </a:tc>
                <a:tc>
                  <a:txBody>
                    <a:bodyPr/>
                    <a:lstStyle/>
                    <a:p>
                      <a:r>
                        <a:rPr lang="en-US" dirty="0"/>
                        <a:t>$4,065,000</a:t>
                      </a:r>
                    </a:p>
                  </a:txBody>
                  <a:tcPr/>
                </a:tc>
                <a:tc>
                  <a:txBody>
                    <a:bodyPr/>
                    <a:lstStyle/>
                    <a:p>
                      <a:r>
                        <a:rPr lang="en-US" dirty="0"/>
                        <a:t>$6,181,000</a:t>
                      </a:r>
                    </a:p>
                  </a:txBody>
                  <a:tcPr/>
                </a:tc>
                <a:tc>
                  <a:txBody>
                    <a:bodyPr/>
                    <a:lstStyle/>
                    <a:p>
                      <a:r>
                        <a:rPr lang="en-US" dirty="0"/>
                        <a:t>$23,021,000</a:t>
                      </a:r>
                    </a:p>
                  </a:txBody>
                  <a:tcPr/>
                </a:tc>
                <a:extLst>
                  <a:ext uri="{0D108BD9-81ED-4DB2-BD59-A6C34878D82A}">
                    <a16:rowId xmlns:a16="http://schemas.microsoft.com/office/drawing/2014/main" val="2648919937"/>
                  </a:ext>
                </a:extLst>
              </a:tr>
              <a:tr h="370840">
                <a:tc>
                  <a:txBody>
                    <a:bodyPr/>
                    <a:lstStyle/>
                    <a:p>
                      <a:r>
                        <a:rPr lang="en-US" b="1" dirty="0"/>
                        <a:t>Difference</a:t>
                      </a:r>
                    </a:p>
                  </a:txBody>
                  <a:tcPr/>
                </a:tc>
                <a:tc>
                  <a:txBody>
                    <a:bodyPr/>
                    <a:lstStyle/>
                    <a:p>
                      <a:r>
                        <a:rPr lang="en-US" b="1" dirty="0"/>
                        <a:t>+$2,575,000</a:t>
                      </a:r>
                    </a:p>
                  </a:txBody>
                  <a:tcPr/>
                </a:tc>
                <a:tc>
                  <a:txBody>
                    <a:bodyPr/>
                    <a:lstStyle/>
                    <a:p>
                      <a:r>
                        <a:rPr lang="en-US" b="1" dirty="0"/>
                        <a:t>+$700,000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-$435,000</a:t>
                      </a:r>
                    </a:p>
                  </a:txBody>
                  <a:tcPr/>
                </a:tc>
                <a:tc>
                  <a:txBody>
                    <a:bodyPr/>
                    <a:lstStyle/>
                    <a:p>
                      <a:r>
                        <a:rPr lang="en-US" b="1" dirty="0"/>
                        <a:t>-$819,000</a:t>
                      </a:r>
                    </a:p>
                  </a:txBody>
                  <a:tcPr/>
                </a:tc>
                <a:tc>
                  <a:txBody>
                    <a:bodyPr/>
                    <a:lstStyle/>
                    <a:p>
                      <a:r>
                        <a:rPr lang="en-US" b="1" dirty="0"/>
                        <a:t>+$2,021,000</a:t>
                      </a:r>
                    </a:p>
                  </a:txBody>
                  <a:tcPr/>
                </a:tc>
                <a:extLst>
                  <a:ext uri="{0D108BD9-81ED-4DB2-BD59-A6C34878D82A}">
                    <a16:rowId xmlns:a16="http://schemas.microsoft.com/office/drawing/2014/main" val="4002016536"/>
                  </a:ext>
                </a:extLst>
              </a:tr>
            </a:tbl>
          </a:graphicData>
        </a:graphic>
      </p:graphicFrame>
      <p:sp>
        <p:nvSpPr>
          <p:cNvPr id="6" name="TextBox 5">
            <a:extLst>
              <a:ext uri="{FF2B5EF4-FFF2-40B4-BE49-F238E27FC236}">
                <a16:creationId xmlns:a16="http://schemas.microsoft.com/office/drawing/2014/main" id="{E770C6AC-AD75-E1F6-E078-84887CC42779}"/>
              </a:ext>
            </a:extLst>
          </p:cNvPr>
          <p:cNvSpPr txBox="1"/>
          <p:nvPr/>
        </p:nvSpPr>
        <p:spPr>
          <a:xfrm>
            <a:off x="1695450" y="3843972"/>
            <a:ext cx="8801099" cy="2308324"/>
          </a:xfrm>
          <a:prstGeom prst="rect">
            <a:avLst/>
          </a:prstGeom>
          <a:noFill/>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Bold"/>
                <a:ea typeface="+mn-ea"/>
                <a:cs typeface="+mn-cs"/>
              </a:rPr>
              <a:t>State of NV:</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Legislative support in place:</a:t>
            </a: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ACR 5 NV support of Tahoe Transportation Action Plan and 7‐7‐7 strategy.</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Funding:</a:t>
            </a: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NV Department of Transportation ‐ Spooner Mobility Hub/AIS 		   $2,600,000</a:t>
            </a: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SB341 – Microtransit Funding ($1.2M over 2 yrs.) 					</a:t>
            </a:r>
            <a:r>
              <a:rPr kumimoji="0" lang="en-US" sz="1800" b="0" i="0" u="sng" strike="noStrike" kern="1200" cap="none" spc="0" normalizeH="0" baseline="0" noProof="0" dirty="0">
                <a:ln>
                  <a:noFill/>
                </a:ln>
                <a:solidFill>
                  <a:prstClr val="black"/>
                </a:solidFill>
                <a:effectLst/>
                <a:uLnTx/>
                <a:uFillTx/>
                <a:latin typeface="Calibri" panose="020F0502020204030204" pitchFamily="34" charset="0"/>
                <a:ea typeface="+mn-ea"/>
                <a:cs typeface="+mn-cs"/>
              </a:rPr>
              <a:t>     $ 600,000</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Bold"/>
                <a:ea typeface="+mn-ea"/>
                <a:cs typeface="+mn-cs"/>
              </a:rPr>
              <a:t>													Total FY23 $3,200,000</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48308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FF91B-8A75-15F9-03EE-C0D90840D10E}"/>
              </a:ext>
            </a:extLst>
          </p:cNvPr>
          <p:cNvSpPr>
            <a:spLocks noGrp="1"/>
          </p:cNvSpPr>
          <p:nvPr>
            <p:ph type="title"/>
          </p:nvPr>
        </p:nvSpPr>
        <p:spPr>
          <a:xfrm>
            <a:off x="53977" y="2164540"/>
            <a:ext cx="3405809" cy="1325563"/>
          </a:xfrm>
        </p:spPr>
        <p:txBody>
          <a:bodyPr/>
          <a:lstStyle/>
          <a:p>
            <a:r>
              <a:rPr lang="en-US" dirty="0"/>
              <a:t>Project Map</a:t>
            </a:r>
          </a:p>
        </p:txBody>
      </p:sp>
      <p:sp>
        <p:nvSpPr>
          <p:cNvPr id="4" name="Subtitle 5">
            <a:extLst>
              <a:ext uri="{FF2B5EF4-FFF2-40B4-BE49-F238E27FC236}">
                <a16:creationId xmlns:a16="http://schemas.microsoft.com/office/drawing/2014/main" id="{F4C6484C-174F-27E1-10E6-7600E6B51274}"/>
              </a:ext>
            </a:extLst>
          </p:cNvPr>
          <p:cNvSpPr txBox="1">
            <a:spLocks/>
          </p:cNvSpPr>
          <p:nvPr/>
        </p:nvSpPr>
        <p:spPr>
          <a:xfrm>
            <a:off x="1183352" y="6335629"/>
            <a:ext cx="3341620" cy="3636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Photos: Tahoe Regional Planning Agency</a:t>
            </a:r>
          </a:p>
        </p:txBody>
      </p:sp>
      <p:pic>
        <p:nvPicPr>
          <p:cNvPr id="7" name="Picture 6" descr="A map of tahoe with priority project images on the map">
            <a:extLst>
              <a:ext uri="{FF2B5EF4-FFF2-40B4-BE49-F238E27FC236}">
                <a16:creationId xmlns:a16="http://schemas.microsoft.com/office/drawing/2014/main" id="{967FA55B-5ABB-586A-08BF-3C3BD7D2E7E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611574" y="63889"/>
            <a:ext cx="5299364" cy="6858000"/>
          </a:xfrm>
          <a:prstGeom prst="rect">
            <a:avLst/>
          </a:prstGeom>
        </p:spPr>
      </p:pic>
    </p:spTree>
    <p:extLst>
      <p:ext uri="{BB962C8B-B14F-4D97-AF65-F5344CB8AC3E}">
        <p14:creationId xmlns:p14="http://schemas.microsoft.com/office/powerpoint/2010/main" val="2196209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655B416-0485-A427-5694-D52BB06E2120}"/>
              </a:ext>
            </a:extLst>
          </p:cNvPr>
          <p:cNvSpPr>
            <a:spLocks noGrp="1"/>
          </p:cNvSpPr>
          <p:nvPr>
            <p:ph type="title"/>
          </p:nvPr>
        </p:nvSpPr>
        <p:spPr>
          <a:xfrm>
            <a:off x="53977" y="2766218"/>
            <a:ext cx="3797547" cy="1325563"/>
          </a:xfrm>
        </p:spPr>
        <p:txBody>
          <a:bodyPr/>
          <a:lstStyle/>
          <a:p>
            <a:r>
              <a:rPr lang="en-US" dirty="0"/>
              <a:t>State Route 28</a:t>
            </a:r>
          </a:p>
        </p:txBody>
      </p:sp>
      <p:pic>
        <p:nvPicPr>
          <p:cNvPr id="9" name="Picture 8" descr="Map of the SR28 corridor and projects">
            <a:extLst>
              <a:ext uri="{FF2B5EF4-FFF2-40B4-BE49-F238E27FC236}">
                <a16:creationId xmlns:a16="http://schemas.microsoft.com/office/drawing/2014/main" id="{6CCF0B9A-D8F1-8941-413F-41B926CFE632}"/>
              </a:ext>
            </a:extLst>
          </p:cNvPr>
          <p:cNvPicPr>
            <a:picLocks noChangeAspect="1"/>
          </p:cNvPicPr>
          <p:nvPr/>
        </p:nvPicPr>
        <p:blipFill>
          <a:blip r:embed="rId2"/>
          <a:stretch>
            <a:fillRect/>
          </a:stretch>
        </p:blipFill>
        <p:spPr>
          <a:xfrm>
            <a:off x="3851524" y="0"/>
            <a:ext cx="5318008" cy="6858000"/>
          </a:xfrm>
          <a:prstGeom prst="rect">
            <a:avLst/>
          </a:prstGeom>
        </p:spPr>
      </p:pic>
      <p:sp>
        <p:nvSpPr>
          <p:cNvPr id="2" name="Subtitle 5">
            <a:extLst>
              <a:ext uri="{FF2B5EF4-FFF2-40B4-BE49-F238E27FC236}">
                <a16:creationId xmlns:a16="http://schemas.microsoft.com/office/drawing/2014/main" id="{386AFA54-8773-F3EE-0464-66EF792C1754}"/>
              </a:ext>
            </a:extLst>
          </p:cNvPr>
          <p:cNvSpPr txBox="1">
            <a:spLocks/>
          </p:cNvSpPr>
          <p:nvPr/>
        </p:nvSpPr>
        <p:spPr>
          <a:xfrm>
            <a:off x="9169532" y="5233672"/>
            <a:ext cx="3341620" cy="3636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Photo: Tahoe Regional Planning Agency</a:t>
            </a:r>
          </a:p>
        </p:txBody>
      </p:sp>
    </p:spTree>
    <p:extLst>
      <p:ext uri="{BB962C8B-B14F-4D97-AF65-F5344CB8AC3E}">
        <p14:creationId xmlns:p14="http://schemas.microsoft.com/office/powerpoint/2010/main" val="4063468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311D4-AD92-C1EF-08B7-BBC25336F900}"/>
              </a:ext>
            </a:extLst>
          </p:cNvPr>
          <p:cNvSpPr>
            <a:spLocks noGrp="1"/>
          </p:cNvSpPr>
          <p:nvPr>
            <p:ph type="title"/>
          </p:nvPr>
        </p:nvSpPr>
        <p:spPr>
          <a:xfrm>
            <a:off x="1001684" y="170412"/>
            <a:ext cx="10178934" cy="1328730"/>
          </a:xfrm>
        </p:spPr>
        <p:txBody>
          <a:bodyPr vert="horz" lIns="91440" tIns="45720" rIns="91440" bIns="45720" rtlCol="0" anchor="b">
            <a:normAutofit/>
          </a:bodyPr>
          <a:lstStyle/>
          <a:p>
            <a:pPr algn="ctr"/>
            <a:r>
              <a:rPr lang="en-US" sz="5200" kern="1200" dirty="0">
                <a:solidFill>
                  <a:schemeClr val="tx1"/>
                </a:solidFill>
                <a:latin typeface="+mj-lt"/>
                <a:ea typeface="+mj-ea"/>
                <a:cs typeface="+mj-cs"/>
              </a:rPr>
              <a:t>Transit Operations</a:t>
            </a:r>
          </a:p>
        </p:txBody>
      </p:sp>
      <p:pic>
        <p:nvPicPr>
          <p:cNvPr id="5" name="Content Placeholder 4" descr="Two people waiting for a bus at a bus stop">
            <a:extLst>
              <a:ext uri="{FF2B5EF4-FFF2-40B4-BE49-F238E27FC236}">
                <a16:creationId xmlns:a16="http://schemas.microsoft.com/office/drawing/2014/main" id="{4E739D9E-5BE0-CA7D-41A4-2DF6527EC7E6}"/>
              </a:ext>
            </a:extLst>
          </p:cNvPr>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r="-3" b="-3"/>
          <a:stretch/>
        </p:blipFill>
        <p:spPr>
          <a:xfrm>
            <a:off x="247509" y="1630160"/>
            <a:ext cx="5803323" cy="3890357"/>
          </a:xfrm>
          <a:prstGeom prst="rect">
            <a:avLst/>
          </a:prstGeom>
        </p:spPr>
      </p:pic>
      <p:pic>
        <p:nvPicPr>
          <p:cNvPr id="7" name="Picture 6" descr="Lake Link micro transit van parked in front of Tahoe">
            <a:extLst>
              <a:ext uri="{FF2B5EF4-FFF2-40B4-BE49-F238E27FC236}">
                <a16:creationId xmlns:a16="http://schemas.microsoft.com/office/drawing/2014/main" id="{5BB1D27D-F457-B0E0-EAD4-CD5A4DBB0E1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2"/>
          <a:stretch/>
        </p:blipFill>
        <p:spPr>
          <a:xfrm>
            <a:off x="6238702" y="1630160"/>
            <a:ext cx="5803323" cy="3890357"/>
          </a:xfrm>
          <a:prstGeom prst="rect">
            <a:avLst/>
          </a:prstGeom>
        </p:spPr>
      </p:pic>
      <p:sp>
        <p:nvSpPr>
          <p:cNvPr id="8" name="Subtitle 5">
            <a:extLst>
              <a:ext uri="{FF2B5EF4-FFF2-40B4-BE49-F238E27FC236}">
                <a16:creationId xmlns:a16="http://schemas.microsoft.com/office/drawing/2014/main" id="{BF73A124-1132-BF3D-E174-9BCCA4270524}"/>
              </a:ext>
            </a:extLst>
          </p:cNvPr>
          <p:cNvSpPr txBox="1">
            <a:spLocks/>
          </p:cNvSpPr>
          <p:nvPr/>
        </p:nvSpPr>
        <p:spPr>
          <a:xfrm>
            <a:off x="5133560" y="5520517"/>
            <a:ext cx="3341620" cy="3636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Photos: Tahoe Regional Planning Agency</a:t>
            </a:r>
          </a:p>
        </p:txBody>
      </p:sp>
    </p:spTree>
    <p:extLst>
      <p:ext uri="{BB962C8B-B14F-4D97-AF65-F5344CB8AC3E}">
        <p14:creationId xmlns:p14="http://schemas.microsoft.com/office/powerpoint/2010/main" val="2286138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A38E9C-4891-EECD-EB82-9DB07311C19E}"/>
              </a:ext>
              <a:ext uri="{C183D7F6-B498-43B3-948B-1728B52AA6E4}">
                <adec:decorative xmlns:adec="http://schemas.microsoft.com/office/drawing/2017/decorative" val="1"/>
              </a:ext>
            </a:extLst>
          </p:cNvPr>
          <p:cNvSpPr/>
          <p:nvPr/>
        </p:nvSpPr>
        <p:spPr>
          <a:xfrm>
            <a:off x="10009632" y="5462016"/>
            <a:ext cx="2048256" cy="12923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C63CC26A-7FED-2A54-B930-BD1B22303C18}"/>
              </a:ext>
            </a:extLst>
          </p:cNvPr>
          <p:cNvSpPr>
            <a:spLocks noGrp="1"/>
          </p:cNvSpPr>
          <p:nvPr>
            <p:ph type="title"/>
          </p:nvPr>
        </p:nvSpPr>
        <p:spPr>
          <a:xfrm>
            <a:off x="-156754" y="0"/>
            <a:ext cx="12501154" cy="1325563"/>
          </a:xfrm>
        </p:spPr>
        <p:txBody>
          <a:bodyPr/>
          <a:lstStyle/>
          <a:p>
            <a:pPr algn="ctr"/>
            <a:r>
              <a:rPr lang="en-US" sz="4000" dirty="0"/>
              <a:t>Monitoring and Transparency – www.laketahoeinfo.org</a:t>
            </a:r>
          </a:p>
        </p:txBody>
      </p:sp>
      <p:pic>
        <p:nvPicPr>
          <p:cNvPr id="5" name="Picture 4" descr="Screen shot of project description from ltinfo.org">
            <a:extLst>
              <a:ext uri="{FF2B5EF4-FFF2-40B4-BE49-F238E27FC236}">
                <a16:creationId xmlns:a16="http://schemas.microsoft.com/office/drawing/2014/main" id="{E0A1C3C9-6FBD-412B-7197-486B8C10D6A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849511" y="1050406"/>
            <a:ext cx="8304410" cy="1993538"/>
          </a:xfrm>
          <a:prstGeom prst="rect">
            <a:avLst/>
          </a:prstGeom>
        </p:spPr>
      </p:pic>
      <p:pic>
        <p:nvPicPr>
          <p:cNvPr id="9" name="Picture 8" descr="Screen shot of project description from ltinfo.org">
            <a:extLst>
              <a:ext uri="{FF2B5EF4-FFF2-40B4-BE49-F238E27FC236}">
                <a16:creationId xmlns:a16="http://schemas.microsoft.com/office/drawing/2014/main" id="{55A34DB9-1609-3E02-61B8-A4019497532C}"/>
              </a:ext>
            </a:extLst>
          </p:cNvPr>
          <p:cNvPicPr>
            <a:picLocks noChangeAspect="1"/>
          </p:cNvPicPr>
          <p:nvPr/>
        </p:nvPicPr>
        <p:blipFill>
          <a:blip r:embed="rId3"/>
          <a:stretch>
            <a:fillRect/>
          </a:stretch>
        </p:blipFill>
        <p:spPr>
          <a:xfrm>
            <a:off x="2069521" y="2357872"/>
            <a:ext cx="7729728" cy="4415059"/>
          </a:xfrm>
          <a:prstGeom prst="rect">
            <a:avLst/>
          </a:prstGeom>
        </p:spPr>
      </p:pic>
      <p:sp>
        <p:nvSpPr>
          <p:cNvPr id="13" name="Subtitle 5">
            <a:extLst>
              <a:ext uri="{FF2B5EF4-FFF2-40B4-BE49-F238E27FC236}">
                <a16:creationId xmlns:a16="http://schemas.microsoft.com/office/drawing/2014/main" id="{C9130D79-B24A-C787-8D9B-B2CEB62DC48C}"/>
              </a:ext>
            </a:extLst>
          </p:cNvPr>
          <p:cNvSpPr txBox="1">
            <a:spLocks/>
          </p:cNvSpPr>
          <p:nvPr/>
        </p:nvSpPr>
        <p:spPr>
          <a:xfrm>
            <a:off x="9588866" y="6494325"/>
            <a:ext cx="3341620" cy="3636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Images: Tahoe Regional Planning Agency</a:t>
            </a:r>
          </a:p>
        </p:txBody>
      </p:sp>
    </p:spTree>
    <p:extLst>
      <p:ext uri="{BB962C8B-B14F-4D97-AF65-F5344CB8AC3E}">
        <p14:creationId xmlns:p14="http://schemas.microsoft.com/office/powerpoint/2010/main" val="1844799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3C0DE-FE2C-EBA4-B036-E6FF6CC0E694}"/>
              </a:ext>
            </a:extLst>
          </p:cNvPr>
          <p:cNvSpPr>
            <a:spLocks noGrp="1"/>
          </p:cNvSpPr>
          <p:nvPr>
            <p:ph type="title"/>
          </p:nvPr>
        </p:nvSpPr>
        <p:spPr>
          <a:xfrm>
            <a:off x="522732" y="389509"/>
            <a:ext cx="11146536" cy="1325563"/>
          </a:xfrm>
        </p:spPr>
        <p:txBody>
          <a:bodyPr/>
          <a:lstStyle/>
          <a:p>
            <a:pPr algn="ctr"/>
            <a:r>
              <a:rPr lang="en-US" dirty="0"/>
              <a:t>Transportation Support from the 2023 Session</a:t>
            </a:r>
          </a:p>
        </p:txBody>
      </p:sp>
      <p:sp>
        <p:nvSpPr>
          <p:cNvPr id="3" name="Content Placeholder 2">
            <a:extLst>
              <a:ext uri="{FF2B5EF4-FFF2-40B4-BE49-F238E27FC236}">
                <a16:creationId xmlns:a16="http://schemas.microsoft.com/office/drawing/2014/main" id="{DAC337B0-426E-A0FF-01B3-BDAF777392CE}"/>
              </a:ext>
            </a:extLst>
          </p:cNvPr>
          <p:cNvSpPr>
            <a:spLocks noGrp="1"/>
          </p:cNvSpPr>
          <p:nvPr>
            <p:ph sz="half" idx="1"/>
          </p:nvPr>
        </p:nvSpPr>
        <p:spPr>
          <a:xfrm>
            <a:off x="838200" y="1825625"/>
            <a:ext cx="9963150" cy="4351338"/>
          </a:xfrm>
        </p:spPr>
        <p:txBody>
          <a:bodyPr>
            <a:normAutofit/>
          </a:bodyPr>
          <a:lstStyle/>
          <a:p>
            <a:r>
              <a:rPr lang="en-US" sz="3200" dirty="0"/>
              <a:t>ACR 5 – Endorsing Transportation Action Plan and 7-7-7 funding strategy  </a:t>
            </a:r>
          </a:p>
          <a:p>
            <a:r>
              <a:rPr lang="en-US" sz="3200" dirty="0"/>
              <a:t>$5 million in EIP bonds (AB 424)</a:t>
            </a:r>
          </a:p>
          <a:p>
            <a:r>
              <a:rPr lang="en-US" sz="3200" dirty="0"/>
              <a:t>General Fund support for the Tahoe Transportation District</a:t>
            </a:r>
          </a:p>
          <a:p>
            <a:r>
              <a:rPr lang="en-US" sz="3200" dirty="0"/>
              <a:t>South Shore Lake Link Micro-Transit Funding (SB 341)</a:t>
            </a:r>
          </a:p>
        </p:txBody>
      </p:sp>
    </p:spTree>
    <p:extLst>
      <p:ext uri="{BB962C8B-B14F-4D97-AF65-F5344CB8AC3E}">
        <p14:creationId xmlns:p14="http://schemas.microsoft.com/office/powerpoint/2010/main" val="2537914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265C3-37E0-6DD5-2DE4-A238E6396118}"/>
              </a:ext>
            </a:extLst>
          </p:cNvPr>
          <p:cNvSpPr>
            <a:spLocks noGrp="1"/>
          </p:cNvSpPr>
          <p:nvPr>
            <p:ph type="title"/>
          </p:nvPr>
        </p:nvSpPr>
        <p:spPr/>
        <p:txBody>
          <a:bodyPr/>
          <a:lstStyle/>
          <a:p>
            <a:pPr algn="ctr"/>
            <a:r>
              <a:rPr lang="en-US" dirty="0"/>
              <a:t>Legislative Support Opportunities </a:t>
            </a:r>
          </a:p>
        </p:txBody>
      </p:sp>
      <p:sp>
        <p:nvSpPr>
          <p:cNvPr id="3" name="Content Placeholder 2">
            <a:extLst>
              <a:ext uri="{FF2B5EF4-FFF2-40B4-BE49-F238E27FC236}">
                <a16:creationId xmlns:a16="http://schemas.microsoft.com/office/drawing/2014/main" id="{62E0FCAE-86AA-F0F1-E527-A3F55DB84148}"/>
              </a:ext>
            </a:extLst>
          </p:cNvPr>
          <p:cNvSpPr>
            <a:spLocks noGrp="1"/>
          </p:cNvSpPr>
          <p:nvPr>
            <p:ph idx="1"/>
          </p:nvPr>
        </p:nvSpPr>
        <p:spPr>
          <a:xfrm>
            <a:off x="620268" y="1690688"/>
            <a:ext cx="10951464" cy="4083050"/>
          </a:xfrm>
        </p:spPr>
        <p:txBody>
          <a:bodyPr>
            <a:noAutofit/>
          </a:bodyPr>
          <a:lstStyle/>
          <a:p>
            <a:r>
              <a:rPr lang="en-US" sz="3200" dirty="0"/>
              <a:t>Help secure the State’s $2.5 million/year “7-7-7” commitment to transportation funding </a:t>
            </a:r>
          </a:p>
          <a:p>
            <a:pPr lvl="1"/>
            <a:endParaRPr lang="en-US" sz="3200" dirty="0"/>
          </a:p>
          <a:p>
            <a:r>
              <a:rPr lang="en-US" sz="3200" dirty="0"/>
              <a:t>Support enabling legislation to empower local jurisdiction “self-help” transportation funding</a:t>
            </a:r>
          </a:p>
          <a:p>
            <a:pPr lvl="1"/>
            <a:endParaRPr lang="en-US" sz="3200" dirty="0"/>
          </a:p>
          <a:p>
            <a:r>
              <a:rPr lang="en-US" sz="3200" dirty="0"/>
              <a:t>Support cross-jurisdictional enforcement strategies and tools</a:t>
            </a:r>
          </a:p>
        </p:txBody>
      </p:sp>
    </p:spTree>
    <p:extLst>
      <p:ext uri="{BB962C8B-B14F-4D97-AF65-F5344CB8AC3E}">
        <p14:creationId xmlns:p14="http://schemas.microsoft.com/office/powerpoint/2010/main" val="45282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of Lake Tahoe containing outdoor, sky, snow, nature&#10;&#10;">
            <a:extLst>
              <a:ext uri="{FF2B5EF4-FFF2-40B4-BE49-F238E27FC236}">
                <a16:creationId xmlns:a16="http://schemas.microsoft.com/office/drawing/2014/main" id="{DF7D3F0D-EA96-0563-523B-4187AFF2776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9341" y="-1474319"/>
            <a:ext cx="12610681" cy="8417630"/>
          </a:xfrm>
          <a:prstGeom prst="rect">
            <a:avLst/>
          </a:prstGeom>
        </p:spPr>
      </p:pic>
      <p:sp>
        <p:nvSpPr>
          <p:cNvPr id="2" name="Title 1">
            <a:extLst>
              <a:ext uri="{FF2B5EF4-FFF2-40B4-BE49-F238E27FC236}">
                <a16:creationId xmlns:a16="http://schemas.microsoft.com/office/drawing/2014/main" id="{60992468-5B15-C97E-2464-B2CC5F832BEB}"/>
              </a:ext>
            </a:extLst>
          </p:cNvPr>
          <p:cNvSpPr>
            <a:spLocks noGrp="1"/>
          </p:cNvSpPr>
          <p:nvPr>
            <p:ph type="title"/>
          </p:nvPr>
        </p:nvSpPr>
        <p:spPr>
          <a:xfrm>
            <a:off x="3672672" y="6072972"/>
            <a:ext cx="4505012" cy="1143000"/>
          </a:xfrm>
          <a:noFill/>
        </p:spPr>
        <p:txBody>
          <a:bodyPr/>
          <a:lstStyle/>
          <a:p>
            <a:r>
              <a:rPr lang="en-US" sz="1600" dirty="0">
                <a:solidFill>
                  <a:sysClr val="windowText" lastClr="000000"/>
                </a:solidFill>
              </a:rPr>
              <a:t>Image: Tahoe Regional Planning Agency</a:t>
            </a:r>
          </a:p>
        </p:txBody>
      </p:sp>
    </p:spTree>
    <p:extLst>
      <p:ext uri="{BB962C8B-B14F-4D97-AF65-F5344CB8AC3E}">
        <p14:creationId xmlns:p14="http://schemas.microsoft.com/office/powerpoint/2010/main" val="1402637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EF195-F3A5-AA1B-1EFF-A397AA0F6C74}"/>
              </a:ext>
            </a:extLst>
          </p:cNvPr>
          <p:cNvSpPr>
            <a:spLocks noGrp="1"/>
          </p:cNvSpPr>
          <p:nvPr>
            <p:ph type="title"/>
          </p:nvPr>
        </p:nvSpPr>
        <p:spPr/>
        <p:txBody>
          <a:bodyPr/>
          <a:lstStyle/>
          <a:p>
            <a:r>
              <a:rPr lang="en-US" dirty="0"/>
              <a:t>TRPA’s Transportation Role</a:t>
            </a:r>
          </a:p>
        </p:txBody>
      </p:sp>
      <p:sp>
        <p:nvSpPr>
          <p:cNvPr id="3" name="Content Placeholder 2">
            <a:extLst>
              <a:ext uri="{FF2B5EF4-FFF2-40B4-BE49-F238E27FC236}">
                <a16:creationId xmlns:a16="http://schemas.microsoft.com/office/drawing/2014/main" id="{046C5423-0CF9-7C24-4459-3F3FCE6286BA}"/>
              </a:ext>
            </a:extLst>
          </p:cNvPr>
          <p:cNvSpPr>
            <a:spLocks noGrp="1"/>
          </p:cNvSpPr>
          <p:nvPr>
            <p:ph idx="1"/>
          </p:nvPr>
        </p:nvSpPr>
        <p:spPr>
          <a:xfrm>
            <a:off x="838200" y="1557401"/>
            <a:ext cx="10515600" cy="4343528"/>
          </a:xfrm>
        </p:spPr>
        <p:txBody>
          <a:bodyPr>
            <a:normAutofit fontScale="92500" lnSpcReduction="10000"/>
          </a:bodyPr>
          <a:lstStyle/>
          <a:p>
            <a:pPr marL="0" indent="0">
              <a:buNone/>
            </a:pPr>
            <a:r>
              <a:rPr lang="en-US" sz="3600" dirty="0"/>
              <a:t>Bi-State Compact</a:t>
            </a:r>
          </a:p>
          <a:p>
            <a:pPr lvl="1"/>
            <a:r>
              <a:rPr lang="en-US" sz="3200" dirty="0"/>
              <a:t>Requires a transportation plan for the region</a:t>
            </a:r>
          </a:p>
          <a:p>
            <a:pPr lvl="2"/>
            <a:r>
              <a:rPr lang="en-US" sz="2800" dirty="0"/>
              <a:t>Must reduce dependency on the automobile</a:t>
            </a:r>
          </a:p>
          <a:p>
            <a:pPr lvl="2"/>
            <a:r>
              <a:rPr lang="en-US" sz="2800" dirty="0"/>
              <a:t>Preference for transit and alternative transportation</a:t>
            </a:r>
          </a:p>
          <a:p>
            <a:pPr lvl="2"/>
            <a:r>
              <a:rPr lang="en-US" sz="2800" dirty="0"/>
              <a:t>No roadway expansions</a:t>
            </a:r>
          </a:p>
          <a:p>
            <a:pPr marL="0" indent="0">
              <a:buNone/>
            </a:pPr>
            <a:endParaRPr lang="en-US" sz="3600" dirty="0"/>
          </a:p>
          <a:p>
            <a:pPr marL="0" indent="0">
              <a:buNone/>
            </a:pPr>
            <a:r>
              <a:rPr lang="en-US" sz="3600" dirty="0"/>
              <a:t>Metropolitan Planning Organization (MPO)</a:t>
            </a:r>
          </a:p>
          <a:p>
            <a:pPr lvl="1"/>
            <a:r>
              <a:rPr lang="en-US" sz="3200" dirty="0"/>
              <a:t>Designated in 1998</a:t>
            </a:r>
          </a:p>
          <a:p>
            <a:pPr lvl="1"/>
            <a:r>
              <a:rPr lang="en-US" sz="3200" dirty="0"/>
              <a:t>2015 – recognition of visitor population for formula funding</a:t>
            </a:r>
          </a:p>
        </p:txBody>
      </p:sp>
    </p:spTree>
    <p:extLst>
      <p:ext uri="{BB962C8B-B14F-4D97-AF65-F5344CB8AC3E}">
        <p14:creationId xmlns:p14="http://schemas.microsoft.com/office/powerpoint/2010/main" val="3148350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A90F28-3AAD-D706-DFBF-0B42C1B7FA00}"/>
              </a:ext>
            </a:extLst>
          </p:cNvPr>
          <p:cNvSpPr>
            <a:spLocks noGrp="1"/>
          </p:cNvSpPr>
          <p:nvPr>
            <p:ph type="title"/>
          </p:nvPr>
        </p:nvSpPr>
        <p:spPr>
          <a:xfrm>
            <a:off x="511666" y="-1260431"/>
            <a:ext cx="10972800" cy="1143000"/>
          </a:xfrm>
        </p:spPr>
        <p:txBody>
          <a:bodyPr vert="horz" wrap="square" lIns="91440" tIns="45720" rIns="91440" bIns="45720" numCol="1" anchor="b" anchorCtr="0" compatLnSpc="1">
            <a:prstTxWarp prst="textNoShape">
              <a:avLst/>
            </a:prstTxWarp>
          </a:bodyPr>
          <a:lstStyle/>
          <a:p>
            <a:r>
              <a:rPr lang="en-US" dirty="0"/>
              <a:t>Transportation Connections</a:t>
            </a:r>
          </a:p>
        </p:txBody>
      </p:sp>
      <p:graphicFrame>
        <p:nvGraphicFramePr>
          <p:cNvPr id="6" name="Diagram 5" descr="Chart ">
            <a:extLst>
              <a:ext uri="{FF2B5EF4-FFF2-40B4-BE49-F238E27FC236}">
                <a16:creationId xmlns:a16="http://schemas.microsoft.com/office/drawing/2014/main" id="{4AC14959-E51D-D9A0-1A83-5CC0C037C3D5}"/>
              </a:ext>
            </a:extLst>
          </p:cNvPr>
          <p:cNvGraphicFramePr/>
          <p:nvPr/>
        </p:nvGraphicFramePr>
        <p:xfrm>
          <a:off x="872503" y="360128"/>
          <a:ext cx="10251126" cy="5648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2222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descr="Graphic of a person with different percentages based on the type of trip being taken">
            <a:extLst>
              <a:ext uri="{FF2B5EF4-FFF2-40B4-BE49-F238E27FC236}">
                <a16:creationId xmlns:a16="http://schemas.microsoft.com/office/drawing/2014/main" id="{C949632B-6B38-AB4A-2DAB-DCDBA5CB51AD}"/>
              </a:ext>
            </a:extLst>
          </p:cNvPr>
          <p:cNvGrpSpPr/>
          <p:nvPr/>
        </p:nvGrpSpPr>
        <p:grpSpPr>
          <a:xfrm>
            <a:off x="2599509" y="1477150"/>
            <a:ext cx="5177383" cy="5380850"/>
            <a:chOff x="2195512" y="800100"/>
            <a:chExt cx="5581381" cy="5800725"/>
          </a:xfrm>
        </p:grpSpPr>
        <p:pic>
          <p:nvPicPr>
            <p:cNvPr id="3" name="Picture 2">
              <a:extLst>
                <a:ext uri="{FF2B5EF4-FFF2-40B4-BE49-F238E27FC236}">
                  <a16:creationId xmlns:a16="http://schemas.microsoft.com/office/drawing/2014/main" id="{6FD20492-FE70-FBF9-172B-8F29EDB37DB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195512" y="800100"/>
              <a:ext cx="3239683" cy="5800725"/>
            </a:xfrm>
            <a:prstGeom prst="rect">
              <a:avLst/>
            </a:prstGeom>
          </p:spPr>
        </p:pic>
        <p:sp>
          <p:nvSpPr>
            <p:cNvPr id="4" name="Rectangle 3">
              <a:extLst>
                <a:ext uri="{FF2B5EF4-FFF2-40B4-BE49-F238E27FC236}">
                  <a16:creationId xmlns:a16="http://schemas.microsoft.com/office/drawing/2014/main" id="{862E362F-65A2-8F40-D644-BCFC49E82119}"/>
                </a:ext>
              </a:extLst>
            </p:cNvPr>
            <p:cNvSpPr/>
            <p:nvPr/>
          </p:nvSpPr>
          <p:spPr>
            <a:xfrm>
              <a:off x="5514974" y="1000125"/>
              <a:ext cx="1876425" cy="4000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11121511-F039-A48E-0BC1-E28251132190}"/>
                </a:ext>
              </a:extLst>
            </p:cNvPr>
            <p:cNvSpPr/>
            <p:nvPr/>
          </p:nvSpPr>
          <p:spPr>
            <a:xfrm>
              <a:off x="5591174" y="2647950"/>
              <a:ext cx="1876425" cy="4000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E865F263-D268-3C15-B059-9A79C3CFB3EB}"/>
                </a:ext>
              </a:extLst>
            </p:cNvPr>
            <p:cNvSpPr/>
            <p:nvPr/>
          </p:nvSpPr>
          <p:spPr>
            <a:xfrm>
              <a:off x="5514974" y="4624387"/>
              <a:ext cx="1876425" cy="4000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6FC6E6DE-4538-29A3-BA0A-36ABA72736DC}"/>
                </a:ext>
              </a:extLst>
            </p:cNvPr>
            <p:cNvSpPr txBox="1"/>
            <p:nvPr/>
          </p:nvSpPr>
          <p:spPr>
            <a:xfrm>
              <a:off x="4725244" y="1083931"/>
              <a:ext cx="2718693" cy="400110"/>
            </a:xfrm>
            <a:prstGeom prst="rect">
              <a:avLst/>
            </a:prstGeom>
            <a:noFill/>
          </p:spPr>
          <p:txBody>
            <a:bodyPr wrap="non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Regional Entry/Exit Trips</a:t>
              </a:r>
            </a:p>
          </p:txBody>
        </p:sp>
        <p:sp>
          <p:nvSpPr>
            <p:cNvPr id="8" name="TextBox 7">
              <a:extLst>
                <a:ext uri="{FF2B5EF4-FFF2-40B4-BE49-F238E27FC236}">
                  <a16:creationId xmlns:a16="http://schemas.microsoft.com/office/drawing/2014/main" id="{0E726094-481D-6BA0-160C-A71BDFCD431B}"/>
                </a:ext>
              </a:extLst>
            </p:cNvPr>
            <p:cNvSpPr txBox="1"/>
            <p:nvPr/>
          </p:nvSpPr>
          <p:spPr>
            <a:xfrm>
              <a:off x="4676774" y="2612918"/>
              <a:ext cx="2922851" cy="400110"/>
            </a:xfrm>
            <a:prstGeom prst="rect">
              <a:avLst/>
            </a:prstGeom>
            <a:noFill/>
          </p:spPr>
          <p:txBody>
            <a:bodyPr wrap="non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Recreation Trips (all users)</a:t>
              </a:r>
            </a:p>
          </p:txBody>
        </p:sp>
        <p:sp>
          <p:nvSpPr>
            <p:cNvPr id="9" name="TextBox 8">
              <a:extLst>
                <a:ext uri="{FF2B5EF4-FFF2-40B4-BE49-F238E27FC236}">
                  <a16:creationId xmlns:a16="http://schemas.microsoft.com/office/drawing/2014/main" id="{B5CBEC31-E34A-343F-4524-B855E009D3EF}"/>
                </a:ext>
              </a:extLst>
            </p:cNvPr>
            <p:cNvSpPr txBox="1"/>
            <p:nvPr/>
          </p:nvSpPr>
          <p:spPr>
            <a:xfrm>
              <a:off x="4600574" y="4589356"/>
              <a:ext cx="3176319" cy="400110"/>
            </a:xfrm>
            <a:prstGeom prst="rect">
              <a:avLst/>
            </a:prstGeom>
            <a:noFill/>
          </p:spPr>
          <p:txBody>
            <a:bodyPr wrap="non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Resident and Commute Trips</a:t>
              </a:r>
            </a:p>
          </p:txBody>
        </p:sp>
      </p:grpSp>
      <p:sp>
        <p:nvSpPr>
          <p:cNvPr id="10" name="Title 1">
            <a:extLst>
              <a:ext uri="{FF2B5EF4-FFF2-40B4-BE49-F238E27FC236}">
                <a16:creationId xmlns:a16="http://schemas.microsoft.com/office/drawing/2014/main" id="{B17E4DD2-1213-469D-5560-D675E6184093}"/>
              </a:ext>
            </a:extLst>
          </p:cNvPr>
          <p:cNvSpPr txBox="1">
            <a:spLocks noGrp="1"/>
          </p:cNvSpPr>
          <p:nvPr>
            <p:ph type="title" idx="4294967295"/>
          </p:nvPr>
        </p:nvSpPr>
        <p:spPr bwMode="auto">
          <a:xfrm>
            <a:off x="609600" y="487256"/>
            <a:ext cx="10972800" cy="1143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457200" rtl="0" eaLnBrk="1" fontAlgn="base" hangingPunct="1">
              <a:spcBef>
                <a:spcPct val="0"/>
              </a:spcBef>
              <a:spcAft>
                <a:spcPct val="0"/>
              </a:spcAft>
              <a:defRPr sz="4400" kern="1200">
                <a:solidFill>
                  <a:schemeClr val="tx1"/>
                </a:solidFill>
                <a:latin typeface="+mj-lt"/>
                <a:ea typeface="ヒラギノ角ゴ Pro W3" pitchFamily="-111" charset="-128"/>
                <a:cs typeface="ヒラギノ角ゴ Pro W3" pitchFamily="-111" charset="-128"/>
              </a:defRPr>
            </a:lvl1pPr>
            <a:lvl2pPr algn="ctr" defTabSz="457200" rtl="0" eaLnBrk="1" fontAlgn="base" hangingPunct="1">
              <a:spcBef>
                <a:spcPct val="0"/>
              </a:spcBef>
              <a:spcAft>
                <a:spcPct val="0"/>
              </a:spcAft>
              <a:defRPr sz="4400">
                <a:solidFill>
                  <a:schemeClr val="tx1"/>
                </a:solidFill>
                <a:latin typeface="Calibri" pitchFamily="-111" charset="0"/>
                <a:ea typeface="ヒラギノ角ゴ Pro W3" pitchFamily="-111" charset="-128"/>
                <a:cs typeface="ヒラギノ角ゴ Pro W3" pitchFamily="-111" charset="-128"/>
              </a:defRPr>
            </a:lvl2pPr>
            <a:lvl3pPr algn="ctr" defTabSz="457200" rtl="0" eaLnBrk="1" fontAlgn="base" hangingPunct="1">
              <a:spcBef>
                <a:spcPct val="0"/>
              </a:spcBef>
              <a:spcAft>
                <a:spcPct val="0"/>
              </a:spcAft>
              <a:defRPr sz="4400">
                <a:solidFill>
                  <a:schemeClr val="tx1"/>
                </a:solidFill>
                <a:latin typeface="Calibri" pitchFamily="-111" charset="0"/>
                <a:ea typeface="ヒラギノ角ゴ Pro W3" pitchFamily="-111" charset="-128"/>
                <a:cs typeface="ヒラギノ角ゴ Pro W3" pitchFamily="-111" charset="-128"/>
              </a:defRPr>
            </a:lvl3pPr>
            <a:lvl4pPr algn="ctr" defTabSz="457200" rtl="0" eaLnBrk="1" fontAlgn="base" hangingPunct="1">
              <a:spcBef>
                <a:spcPct val="0"/>
              </a:spcBef>
              <a:spcAft>
                <a:spcPct val="0"/>
              </a:spcAft>
              <a:defRPr sz="4400">
                <a:solidFill>
                  <a:schemeClr val="tx1"/>
                </a:solidFill>
                <a:latin typeface="Calibri" pitchFamily="-111" charset="0"/>
                <a:ea typeface="ヒラギノ角ゴ Pro W3" pitchFamily="-111" charset="-128"/>
                <a:cs typeface="ヒラギノ角ゴ Pro W3" pitchFamily="-111" charset="-128"/>
              </a:defRPr>
            </a:lvl4pPr>
            <a:lvl5pPr algn="ctr" defTabSz="457200" rtl="0" eaLnBrk="1" fontAlgn="base" hangingPunct="1">
              <a:spcBef>
                <a:spcPct val="0"/>
              </a:spcBef>
              <a:spcAft>
                <a:spcPct val="0"/>
              </a:spcAft>
              <a:defRPr sz="4400">
                <a:solidFill>
                  <a:schemeClr val="tx1"/>
                </a:solidFill>
                <a:latin typeface="Calibri" pitchFamily="-111" charset="0"/>
                <a:ea typeface="ヒラギノ角ゴ Pro W3" pitchFamily="-111" charset="-128"/>
                <a:cs typeface="ヒラギノ角ゴ Pro W3" pitchFamily="-111" charset="-128"/>
              </a:defRPr>
            </a:lvl5pPr>
            <a:lvl6pPr marL="457200" algn="ctr" defTabSz="457200" rtl="0" eaLnBrk="1" fontAlgn="base" hangingPunct="1">
              <a:spcBef>
                <a:spcPct val="0"/>
              </a:spcBef>
              <a:spcAft>
                <a:spcPct val="0"/>
              </a:spcAft>
              <a:defRPr sz="4400">
                <a:solidFill>
                  <a:schemeClr val="tx1"/>
                </a:solidFill>
                <a:latin typeface="Calibri" pitchFamily="-111" charset="0"/>
                <a:ea typeface="ヒラギノ角ゴ Pro W3" pitchFamily="-111" charset="-128"/>
                <a:cs typeface="ヒラギノ角ゴ Pro W3" pitchFamily="-111" charset="-128"/>
              </a:defRPr>
            </a:lvl6pPr>
            <a:lvl7pPr marL="914400" algn="ctr" defTabSz="457200" rtl="0" eaLnBrk="1" fontAlgn="base" hangingPunct="1">
              <a:spcBef>
                <a:spcPct val="0"/>
              </a:spcBef>
              <a:spcAft>
                <a:spcPct val="0"/>
              </a:spcAft>
              <a:defRPr sz="4400">
                <a:solidFill>
                  <a:schemeClr val="tx1"/>
                </a:solidFill>
                <a:latin typeface="Calibri" pitchFamily="-111" charset="0"/>
                <a:ea typeface="ヒラギノ角ゴ Pro W3" pitchFamily="-111" charset="-128"/>
                <a:cs typeface="ヒラギノ角ゴ Pro W3" pitchFamily="-111" charset="-128"/>
              </a:defRPr>
            </a:lvl7pPr>
            <a:lvl8pPr marL="1371600" algn="ctr" defTabSz="457200" rtl="0" eaLnBrk="1" fontAlgn="base" hangingPunct="1">
              <a:spcBef>
                <a:spcPct val="0"/>
              </a:spcBef>
              <a:spcAft>
                <a:spcPct val="0"/>
              </a:spcAft>
              <a:defRPr sz="4400">
                <a:solidFill>
                  <a:schemeClr val="tx1"/>
                </a:solidFill>
                <a:latin typeface="Calibri" pitchFamily="-111" charset="0"/>
                <a:ea typeface="ヒラギノ角ゴ Pro W3" pitchFamily="-111" charset="-128"/>
                <a:cs typeface="ヒラギノ角ゴ Pro W3" pitchFamily="-111" charset="-128"/>
              </a:defRPr>
            </a:lvl8pPr>
            <a:lvl9pPr marL="1828800" algn="ctr" defTabSz="457200" rtl="0" eaLnBrk="1" fontAlgn="base" hangingPunct="1">
              <a:spcBef>
                <a:spcPct val="0"/>
              </a:spcBef>
              <a:spcAft>
                <a:spcPct val="0"/>
              </a:spcAft>
              <a:defRPr sz="4400">
                <a:solidFill>
                  <a:schemeClr val="tx1"/>
                </a:solidFill>
                <a:latin typeface="Calibri" pitchFamily="-111" charset="0"/>
                <a:ea typeface="ヒラギノ角ゴ Pro W3" pitchFamily="-111" charset="-128"/>
                <a:cs typeface="ヒラギノ角ゴ Pro W3" pitchFamily="-111"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Light" panose="020F0302020204030204"/>
                <a:ea typeface="ヒラギノ角ゴ Pro W3" pitchFamily="-111" charset="-128"/>
                <a:cs typeface="ヒラギノ角ゴ Pro W3" pitchFamily="-111" charset="-128"/>
              </a:rPr>
              <a:t>How Transportation Data Drives Planning: Regional Trips by Type </a:t>
            </a: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Light" panose="020F0302020204030204"/>
              <a:ea typeface="ヒラギノ角ゴ Pro W3" pitchFamily="-111" charset="-128"/>
              <a:cs typeface="ヒラギノ角ゴ Pro W3" pitchFamily="-111" charset="-128"/>
            </a:endParaRPr>
          </a:p>
        </p:txBody>
      </p:sp>
      <p:sp>
        <p:nvSpPr>
          <p:cNvPr id="2" name="TextBox 1">
            <a:extLst>
              <a:ext uri="{FF2B5EF4-FFF2-40B4-BE49-F238E27FC236}">
                <a16:creationId xmlns:a16="http://schemas.microsoft.com/office/drawing/2014/main" id="{D0224796-4418-F99F-994E-F2F5BA34850A}"/>
              </a:ext>
            </a:extLst>
          </p:cNvPr>
          <p:cNvSpPr txBox="1"/>
          <p:nvPr/>
        </p:nvSpPr>
        <p:spPr>
          <a:xfrm>
            <a:off x="6936950" y="6370744"/>
            <a:ext cx="3574941" cy="307777"/>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Image: Tahoe Regional Planning Agency</a:t>
            </a:r>
          </a:p>
        </p:txBody>
      </p:sp>
    </p:spTree>
    <p:extLst>
      <p:ext uri="{BB962C8B-B14F-4D97-AF65-F5344CB8AC3E}">
        <p14:creationId xmlns:p14="http://schemas.microsoft.com/office/powerpoint/2010/main" val="1138712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 with blue dots showing traffic volumes going down since 1980">
            <a:extLst>
              <a:ext uri="{FF2B5EF4-FFF2-40B4-BE49-F238E27FC236}">
                <a16:creationId xmlns:a16="http://schemas.microsoft.com/office/drawing/2014/main" id="{27C4EFE0-0335-9C6F-1CCC-9C2020CB3F7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51889" y="1391307"/>
            <a:ext cx="10710067" cy="5466693"/>
          </a:xfrm>
          <a:prstGeom prst="rect">
            <a:avLst/>
          </a:prstGeom>
        </p:spPr>
      </p:pic>
      <p:sp>
        <p:nvSpPr>
          <p:cNvPr id="11" name="Title 1">
            <a:extLst>
              <a:ext uri="{FF2B5EF4-FFF2-40B4-BE49-F238E27FC236}">
                <a16:creationId xmlns:a16="http://schemas.microsoft.com/office/drawing/2014/main" id="{32D7F74C-A4B5-F675-85EC-0F28D36B41BD}"/>
              </a:ext>
            </a:extLst>
          </p:cNvPr>
          <p:cNvSpPr txBox="1">
            <a:spLocks noGrp="1"/>
          </p:cNvSpPr>
          <p:nvPr>
            <p:ph type="title" idx="4294967295"/>
          </p:nvPr>
        </p:nvSpPr>
        <p:spPr bwMode="auto">
          <a:xfrm>
            <a:off x="609600" y="511043"/>
            <a:ext cx="10972800" cy="1143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457200" rtl="0" eaLnBrk="1" fontAlgn="base" hangingPunct="1">
              <a:spcBef>
                <a:spcPct val="0"/>
              </a:spcBef>
              <a:spcAft>
                <a:spcPct val="0"/>
              </a:spcAft>
              <a:defRPr sz="4400" kern="1200">
                <a:solidFill>
                  <a:schemeClr val="tx1"/>
                </a:solidFill>
                <a:latin typeface="+mj-lt"/>
                <a:ea typeface="ヒラギノ角ゴ Pro W3" pitchFamily="-111" charset="-128"/>
                <a:cs typeface="ヒラギノ角ゴ Pro W3" pitchFamily="-111" charset="-128"/>
              </a:defRPr>
            </a:lvl1pPr>
            <a:lvl2pPr algn="ctr" defTabSz="457200" rtl="0" eaLnBrk="1" fontAlgn="base" hangingPunct="1">
              <a:spcBef>
                <a:spcPct val="0"/>
              </a:spcBef>
              <a:spcAft>
                <a:spcPct val="0"/>
              </a:spcAft>
              <a:defRPr sz="4400">
                <a:solidFill>
                  <a:schemeClr val="tx1"/>
                </a:solidFill>
                <a:latin typeface="Calibri" pitchFamily="-111" charset="0"/>
                <a:ea typeface="ヒラギノ角ゴ Pro W3" pitchFamily="-111" charset="-128"/>
                <a:cs typeface="ヒラギノ角ゴ Pro W3" pitchFamily="-111" charset="-128"/>
              </a:defRPr>
            </a:lvl2pPr>
            <a:lvl3pPr algn="ctr" defTabSz="457200" rtl="0" eaLnBrk="1" fontAlgn="base" hangingPunct="1">
              <a:spcBef>
                <a:spcPct val="0"/>
              </a:spcBef>
              <a:spcAft>
                <a:spcPct val="0"/>
              </a:spcAft>
              <a:defRPr sz="4400">
                <a:solidFill>
                  <a:schemeClr val="tx1"/>
                </a:solidFill>
                <a:latin typeface="Calibri" pitchFamily="-111" charset="0"/>
                <a:ea typeface="ヒラギノ角ゴ Pro W3" pitchFamily="-111" charset="-128"/>
                <a:cs typeface="ヒラギノ角ゴ Pro W3" pitchFamily="-111" charset="-128"/>
              </a:defRPr>
            </a:lvl3pPr>
            <a:lvl4pPr algn="ctr" defTabSz="457200" rtl="0" eaLnBrk="1" fontAlgn="base" hangingPunct="1">
              <a:spcBef>
                <a:spcPct val="0"/>
              </a:spcBef>
              <a:spcAft>
                <a:spcPct val="0"/>
              </a:spcAft>
              <a:defRPr sz="4400">
                <a:solidFill>
                  <a:schemeClr val="tx1"/>
                </a:solidFill>
                <a:latin typeface="Calibri" pitchFamily="-111" charset="0"/>
                <a:ea typeface="ヒラギノ角ゴ Pro W3" pitchFamily="-111" charset="-128"/>
                <a:cs typeface="ヒラギノ角ゴ Pro W3" pitchFamily="-111" charset="-128"/>
              </a:defRPr>
            </a:lvl4pPr>
            <a:lvl5pPr algn="ctr" defTabSz="457200" rtl="0" eaLnBrk="1" fontAlgn="base" hangingPunct="1">
              <a:spcBef>
                <a:spcPct val="0"/>
              </a:spcBef>
              <a:spcAft>
                <a:spcPct val="0"/>
              </a:spcAft>
              <a:defRPr sz="4400">
                <a:solidFill>
                  <a:schemeClr val="tx1"/>
                </a:solidFill>
                <a:latin typeface="Calibri" pitchFamily="-111" charset="0"/>
                <a:ea typeface="ヒラギノ角ゴ Pro W3" pitchFamily="-111" charset="-128"/>
                <a:cs typeface="ヒラギノ角ゴ Pro W3" pitchFamily="-111" charset="-128"/>
              </a:defRPr>
            </a:lvl5pPr>
            <a:lvl6pPr marL="457200" algn="ctr" defTabSz="457200" rtl="0" eaLnBrk="1" fontAlgn="base" hangingPunct="1">
              <a:spcBef>
                <a:spcPct val="0"/>
              </a:spcBef>
              <a:spcAft>
                <a:spcPct val="0"/>
              </a:spcAft>
              <a:defRPr sz="4400">
                <a:solidFill>
                  <a:schemeClr val="tx1"/>
                </a:solidFill>
                <a:latin typeface="Calibri" pitchFamily="-111" charset="0"/>
                <a:ea typeface="ヒラギノ角ゴ Pro W3" pitchFamily="-111" charset="-128"/>
                <a:cs typeface="ヒラギノ角ゴ Pro W3" pitchFamily="-111" charset="-128"/>
              </a:defRPr>
            </a:lvl6pPr>
            <a:lvl7pPr marL="914400" algn="ctr" defTabSz="457200" rtl="0" eaLnBrk="1" fontAlgn="base" hangingPunct="1">
              <a:spcBef>
                <a:spcPct val="0"/>
              </a:spcBef>
              <a:spcAft>
                <a:spcPct val="0"/>
              </a:spcAft>
              <a:defRPr sz="4400">
                <a:solidFill>
                  <a:schemeClr val="tx1"/>
                </a:solidFill>
                <a:latin typeface="Calibri" pitchFamily="-111" charset="0"/>
                <a:ea typeface="ヒラギノ角ゴ Pro W3" pitchFamily="-111" charset="-128"/>
                <a:cs typeface="ヒラギノ角ゴ Pro W3" pitchFamily="-111" charset="-128"/>
              </a:defRPr>
            </a:lvl7pPr>
            <a:lvl8pPr marL="1371600" algn="ctr" defTabSz="457200" rtl="0" eaLnBrk="1" fontAlgn="base" hangingPunct="1">
              <a:spcBef>
                <a:spcPct val="0"/>
              </a:spcBef>
              <a:spcAft>
                <a:spcPct val="0"/>
              </a:spcAft>
              <a:defRPr sz="4400">
                <a:solidFill>
                  <a:schemeClr val="tx1"/>
                </a:solidFill>
                <a:latin typeface="Calibri" pitchFamily="-111" charset="0"/>
                <a:ea typeface="ヒラギノ角ゴ Pro W3" pitchFamily="-111" charset="-128"/>
                <a:cs typeface="ヒラギノ角ゴ Pro W3" pitchFamily="-111" charset="-128"/>
              </a:defRPr>
            </a:lvl8pPr>
            <a:lvl9pPr marL="1828800" algn="ctr" defTabSz="457200" rtl="0" eaLnBrk="1" fontAlgn="base" hangingPunct="1">
              <a:spcBef>
                <a:spcPct val="0"/>
              </a:spcBef>
              <a:spcAft>
                <a:spcPct val="0"/>
              </a:spcAft>
              <a:defRPr sz="4400">
                <a:solidFill>
                  <a:schemeClr val="tx1"/>
                </a:solidFill>
                <a:latin typeface="Calibri" pitchFamily="-111" charset="0"/>
                <a:ea typeface="ヒラギノ角ゴ Pro W3" pitchFamily="-111" charset="-128"/>
                <a:cs typeface="ヒラギノ角ゴ Pro W3" pitchFamily="-111"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Light" panose="020F0302020204030204"/>
                <a:ea typeface="ヒラギノ角ゴ Pro W3" pitchFamily="-111" charset="-128"/>
                <a:cs typeface="ヒラギノ角ゴ Pro W3" pitchFamily="-111" charset="-128"/>
              </a:rPr>
              <a:t>How Transportation Data Drives Planning: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Light" panose="020F0302020204030204"/>
                <a:ea typeface="ヒラギノ角ゴ Pro W3" pitchFamily="-111" charset="-128"/>
                <a:cs typeface="ヒラギノ角ゴ Pro W3" pitchFamily="-111" charset="-128"/>
              </a:rPr>
              <a:t>Traffic Volumes</a:t>
            </a: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Light" panose="020F0302020204030204"/>
              <a:ea typeface="ヒラギノ角ゴ Pro W3" pitchFamily="-111" charset="-128"/>
              <a:cs typeface="ヒラギノ角ゴ Pro W3" pitchFamily="-111" charset="-128"/>
            </a:endParaRPr>
          </a:p>
        </p:txBody>
      </p:sp>
      <p:sp>
        <p:nvSpPr>
          <p:cNvPr id="13" name="TextBox 12">
            <a:extLst>
              <a:ext uri="{FF2B5EF4-FFF2-40B4-BE49-F238E27FC236}">
                <a16:creationId xmlns:a16="http://schemas.microsoft.com/office/drawing/2014/main" id="{75E95EEC-B62C-F8CF-174E-3075910CB974}"/>
              </a:ext>
            </a:extLst>
          </p:cNvPr>
          <p:cNvSpPr txBox="1"/>
          <p:nvPr/>
        </p:nvSpPr>
        <p:spPr>
          <a:xfrm>
            <a:off x="9180588" y="6492101"/>
            <a:ext cx="2803677" cy="276999"/>
          </a:xfrm>
          <a:prstGeom prst="rect">
            <a:avLst/>
          </a:prstGeom>
          <a:noFill/>
        </p:spPr>
        <p:txBody>
          <a:bodyPr wrap="square" rtlCol="0">
            <a:spAutoFit/>
          </a:bodyPr>
          <a:lstStyle>
            <a:defPPr>
              <a:defRPr lang="en-US"/>
            </a:defPPr>
            <a:lvl1pPr marL="0" defTabSz="914400" eaLnBrk="1" latinLnBrk="0" hangingPunct="1">
              <a:defRPr sz="1800">
                <a:latin typeface="Syntax LT Std" panose="020D0502030503020204" pitchFamily="34" charset="0"/>
                <a:ea typeface="+mn-ea"/>
              </a:defRPr>
            </a:lvl1pPr>
            <a:lvl2pPr defTabSz="914400" eaLnBrk="1" latinLnBrk="0" hangingPunct="1">
              <a:defRPr sz="1800">
                <a:latin typeface="+mn-lt"/>
                <a:ea typeface="+mn-ea"/>
              </a:defRPr>
            </a:lvl2pPr>
            <a:lvl3pPr defTabSz="914400" eaLnBrk="1" latinLnBrk="0" hangingPunct="1">
              <a:defRPr sz="1800">
                <a:latin typeface="+mn-lt"/>
                <a:ea typeface="+mn-ea"/>
              </a:defRPr>
            </a:lvl3pPr>
            <a:lvl4pPr defTabSz="914400" eaLnBrk="1" latinLnBrk="0" hangingPunct="1">
              <a:defRPr sz="1800">
                <a:latin typeface="+mn-lt"/>
                <a:ea typeface="+mn-ea"/>
              </a:defRPr>
            </a:lvl4pPr>
            <a:lvl5pPr defTabSz="914400" eaLnBrk="1" latinLnBrk="0" hangingPunct="1">
              <a:defRPr sz="1800">
                <a:latin typeface="+mn-lt"/>
                <a:ea typeface="+mn-ea"/>
              </a:defRPr>
            </a:lvl5pPr>
            <a:lvl6pPr>
              <a:defRPr sz="1800">
                <a:latin typeface="+mn-lt"/>
                <a:ea typeface="+mn-ea"/>
              </a:defRPr>
            </a:lvl6pPr>
            <a:lvl7pPr>
              <a:defRPr sz="1800">
                <a:latin typeface="+mn-lt"/>
                <a:ea typeface="+mn-ea"/>
              </a:defRPr>
            </a:lvl7pPr>
            <a:lvl8pPr>
              <a:defRPr sz="1800">
                <a:latin typeface="+mn-lt"/>
                <a:ea typeface="+mn-ea"/>
              </a:defRPr>
            </a:lvl8pPr>
            <a:lvl9pPr>
              <a:defRPr sz="1800">
                <a:latin typeface="+mn-lt"/>
                <a:ea typeface="+mn-ea"/>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Syntax LT Std" panose="020D0502030503020204" pitchFamily="34" charset="0"/>
                <a:ea typeface="+mn-ea"/>
                <a:cs typeface="+mn-cs"/>
              </a:rPr>
              <a:t>Sources: Tahoe Regional Planning Agency</a:t>
            </a:r>
          </a:p>
        </p:txBody>
      </p:sp>
    </p:spTree>
    <p:extLst>
      <p:ext uri="{BB962C8B-B14F-4D97-AF65-F5344CB8AC3E}">
        <p14:creationId xmlns:p14="http://schemas.microsoft.com/office/powerpoint/2010/main" val="380215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3EE1238-EB33-AAB8-6A80-692596DA08D4}"/>
              </a:ext>
            </a:extLst>
          </p:cNvPr>
          <p:cNvSpPr txBox="1">
            <a:spLocks noGrp="1"/>
          </p:cNvSpPr>
          <p:nvPr>
            <p:ph type="title" idx="4294967295"/>
          </p:nvPr>
        </p:nvSpPr>
        <p:spPr bwMode="auto">
          <a:xfrm>
            <a:off x="587502" y="158275"/>
            <a:ext cx="11016996" cy="1143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457200" rtl="0" eaLnBrk="1" fontAlgn="base" hangingPunct="1">
              <a:spcBef>
                <a:spcPct val="0"/>
              </a:spcBef>
              <a:spcAft>
                <a:spcPct val="0"/>
              </a:spcAft>
              <a:defRPr sz="4400" kern="1200">
                <a:solidFill>
                  <a:schemeClr val="tx1"/>
                </a:solidFill>
                <a:latin typeface="+mj-lt"/>
                <a:ea typeface="ヒラギノ角ゴ Pro W3" pitchFamily="-111" charset="-128"/>
                <a:cs typeface="ヒラギノ角ゴ Pro W3" pitchFamily="-111" charset="-128"/>
              </a:defRPr>
            </a:lvl1pPr>
            <a:lvl2pPr algn="ctr" defTabSz="457200" rtl="0" eaLnBrk="1" fontAlgn="base" hangingPunct="1">
              <a:spcBef>
                <a:spcPct val="0"/>
              </a:spcBef>
              <a:spcAft>
                <a:spcPct val="0"/>
              </a:spcAft>
              <a:defRPr sz="4400">
                <a:solidFill>
                  <a:schemeClr val="tx1"/>
                </a:solidFill>
                <a:latin typeface="Calibri" pitchFamily="-111" charset="0"/>
                <a:ea typeface="ヒラギノ角ゴ Pro W3" pitchFamily="-111" charset="-128"/>
                <a:cs typeface="ヒラギノ角ゴ Pro W3" pitchFamily="-111" charset="-128"/>
              </a:defRPr>
            </a:lvl2pPr>
            <a:lvl3pPr algn="ctr" defTabSz="457200" rtl="0" eaLnBrk="1" fontAlgn="base" hangingPunct="1">
              <a:spcBef>
                <a:spcPct val="0"/>
              </a:spcBef>
              <a:spcAft>
                <a:spcPct val="0"/>
              </a:spcAft>
              <a:defRPr sz="4400">
                <a:solidFill>
                  <a:schemeClr val="tx1"/>
                </a:solidFill>
                <a:latin typeface="Calibri" pitchFamily="-111" charset="0"/>
                <a:ea typeface="ヒラギノ角ゴ Pro W3" pitchFamily="-111" charset="-128"/>
                <a:cs typeface="ヒラギノ角ゴ Pro W3" pitchFamily="-111" charset="-128"/>
              </a:defRPr>
            </a:lvl3pPr>
            <a:lvl4pPr algn="ctr" defTabSz="457200" rtl="0" eaLnBrk="1" fontAlgn="base" hangingPunct="1">
              <a:spcBef>
                <a:spcPct val="0"/>
              </a:spcBef>
              <a:spcAft>
                <a:spcPct val="0"/>
              </a:spcAft>
              <a:defRPr sz="4400">
                <a:solidFill>
                  <a:schemeClr val="tx1"/>
                </a:solidFill>
                <a:latin typeface="Calibri" pitchFamily="-111" charset="0"/>
                <a:ea typeface="ヒラギノ角ゴ Pro W3" pitchFamily="-111" charset="-128"/>
                <a:cs typeface="ヒラギノ角ゴ Pro W3" pitchFamily="-111" charset="-128"/>
              </a:defRPr>
            </a:lvl4pPr>
            <a:lvl5pPr algn="ctr" defTabSz="457200" rtl="0" eaLnBrk="1" fontAlgn="base" hangingPunct="1">
              <a:spcBef>
                <a:spcPct val="0"/>
              </a:spcBef>
              <a:spcAft>
                <a:spcPct val="0"/>
              </a:spcAft>
              <a:defRPr sz="4400">
                <a:solidFill>
                  <a:schemeClr val="tx1"/>
                </a:solidFill>
                <a:latin typeface="Calibri" pitchFamily="-111" charset="0"/>
                <a:ea typeface="ヒラギノ角ゴ Pro W3" pitchFamily="-111" charset="-128"/>
                <a:cs typeface="ヒラギノ角ゴ Pro W3" pitchFamily="-111" charset="-128"/>
              </a:defRPr>
            </a:lvl5pPr>
            <a:lvl6pPr marL="457200" algn="ctr" defTabSz="457200" rtl="0" eaLnBrk="1" fontAlgn="base" hangingPunct="1">
              <a:spcBef>
                <a:spcPct val="0"/>
              </a:spcBef>
              <a:spcAft>
                <a:spcPct val="0"/>
              </a:spcAft>
              <a:defRPr sz="4400">
                <a:solidFill>
                  <a:schemeClr val="tx1"/>
                </a:solidFill>
                <a:latin typeface="Calibri" pitchFamily="-111" charset="0"/>
                <a:ea typeface="ヒラギノ角ゴ Pro W3" pitchFamily="-111" charset="-128"/>
                <a:cs typeface="ヒラギノ角ゴ Pro W3" pitchFamily="-111" charset="-128"/>
              </a:defRPr>
            </a:lvl6pPr>
            <a:lvl7pPr marL="914400" algn="ctr" defTabSz="457200" rtl="0" eaLnBrk="1" fontAlgn="base" hangingPunct="1">
              <a:spcBef>
                <a:spcPct val="0"/>
              </a:spcBef>
              <a:spcAft>
                <a:spcPct val="0"/>
              </a:spcAft>
              <a:defRPr sz="4400">
                <a:solidFill>
                  <a:schemeClr val="tx1"/>
                </a:solidFill>
                <a:latin typeface="Calibri" pitchFamily="-111" charset="0"/>
                <a:ea typeface="ヒラギノ角ゴ Pro W3" pitchFamily="-111" charset="-128"/>
                <a:cs typeface="ヒラギノ角ゴ Pro W3" pitchFamily="-111" charset="-128"/>
              </a:defRPr>
            </a:lvl7pPr>
            <a:lvl8pPr marL="1371600" algn="ctr" defTabSz="457200" rtl="0" eaLnBrk="1" fontAlgn="base" hangingPunct="1">
              <a:spcBef>
                <a:spcPct val="0"/>
              </a:spcBef>
              <a:spcAft>
                <a:spcPct val="0"/>
              </a:spcAft>
              <a:defRPr sz="4400">
                <a:solidFill>
                  <a:schemeClr val="tx1"/>
                </a:solidFill>
                <a:latin typeface="Calibri" pitchFamily="-111" charset="0"/>
                <a:ea typeface="ヒラギノ角ゴ Pro W3" pitchFamily="-111" charset="-128"/>
                <a:cs typeface="ヒラギノ角ゴ Pro W3" pitchFamily="-111" charset="-128"/>
              </a:defRPr>
            </a:lvl8pPr>
            <a:lvl9pPr marL="1828800" algn="ctr" defTabSz="457200" rtl="0" eaLnBrk="1" fontAlgn="base" hangingPunct="1">
              <a:spcBef>
                <a:spcPct val="0"/>
              </a:spcBef>
              <a:spcAft>
                <a:spcPct val="0"/>
              </a:spcAft>
              <a:defRPr sz="4400">
                <a:solidFill>
                  <a:schemeClr val="tx1"/>
                </a:solidFill>
                <a:latin typeface="Calibri" pitchFamily="-111" charset="0"/>
                <a:ea typeface="ヒラギノ角ゴ Pro W3" pitchFamily="-111" charset="-128"/>
                <a:cs typeface="ヒラギノ角ゴ Pro W3" pitchFamily="-111"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Light" panose="020F0302020204030204"/>
                <a:ea typeface="ヒラギノ角ゴ Pro W3" pitchFamily="-111" charset="-128"/>
                <a:cs typeface="ヒラギノ角ゴ Pro W3" pitchFamily="-111" charset="-128"/>
              </a:rPr>
              <a:t>How Transportation Data Drives Planning:</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Light" panose="020F0302020204030204"/>
                <a:ea typeface="ヒラギノ角ゴ Pro W3" pitchFamily="-111" charset="-128"/>
                <a:cs typeface="ヒラギノ角ゴ Pro W3" pitchFamily="-111" charset="-128"/>
              </a:rPr>
              <a:t>Travel Time and Hot Spots</a:t>
            </a:r>
          </a:p>
        </p:txBody>
      </p:sp>
      <p:pic>
        <p:nvPicPr>
          <p:cNvPr id="4" name="Picture 3" descr="Bar chart showing travel time remaining about the same since 2015">
            <a:extLst>
              <a:ext uri="{FF2B5EF4-FFF2-40B4-BE49-F238E27FC236}">
                <a16:creationId xmlns:a16="http://schemas.microsoft.com/office/drawing/2014/main" id="{45BF495E-04DE-EE68-2CB5-45E580F67ACD}"/>
              </a:ext>
            </a:extLst>
          </p:cNvPr>
          <p:cNvPicPr>
            <a:picLocks noChangeAspect="1"/>
          </p:cNvPicPr>
          <p:nvPr/>
        </p:nvPicPr>
        <p:blipFill>
          <a:blip r:embed="rId3"/>
          <a:stretch>
            <a:fillRect/>
          </a:stretch>
        </p:blipFill>
        <p:spPr>
          <a:xfrm>
            <a:off x="146304" y="2175425"/>
            <a:ext cx="7270496" cy="3288674"/>
          </a:xfrm>
          <a:prstGeom prst="rect">
            <a:avLst/>
          </a:prstGeom>
        </p:spPr>
      </p:pic>
      <p:pic>
        <p:nvPicPr>
          <p:cNvPr id="5" name="Picture 4" descr="A map of a lake lake tahoe with visitation hot spots displayed">
            <a:extLst>
              <a:ext uri="{FF2B5EF4-FFF2-40B4-BE49-F238E27FC236}">
                <a16:creationId xmlns:a16="http://schemas.microsoft.com/office/drawing/2014/main" id="{8E81D955-6506-9A7C-9339-E1302688712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751863" y="1301275"/>
            <a:ext cx="4293833" cy="5556725"/>
          </a:xfrm>
          <a:prstGeom prst="rect">
            <a:avLst/>
          </a:prstGeom>
        </p:spPr>
      </p:pic>
    </p:spTree>
    <p:extLst>
      <p:ext uri="{BB962C8B-B14F-4D97-AF65-F5344CB8AC3E}">
        <p14:creationId xmlns:p14="http://schemas.microsoft.com/office/powerpoint/2010/main" val="1835671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7FA73-D9F0-DBFF-E626-80066A3D1B7C}"/>
              </a:ext>
            </a:extLst>
          </p:cNvPr>
          <p:cNvSpPr>
            <a:spLocks noGrp="1"/>
          </p:cNvSpPr>
          <p:nvPr>
            <p:ph type="title"/>
          </p:nvPr>
        </p:nvSpPr>
        <p:spPr/>
        <p:txBody>
          <a:bodyPr/>
          <a:lstStyle/>
          <a:p>
            <a:pPr algn="ctr"/>
            <a:r>
              <a:rPr lang="en-US" dirty="0"/>
              <a:t>Transportation’s Connection to Evacuation Planning</a:t>
            </a:r>
          </a:p>
        </p:txBody>
      </p:sp>
      <p:sp>
        <p:nvSpPr>
          <p:cNvPr id="3" name="Content Placeholder 2">
            <a:extLst>
              <a:ext uri="{FF2B5EF4-FFF2-40B4-BE49-F238E27FC236}">
                <a16:creationId xmlns:a16="http://schemas.microsoft.com/office/drawing/2014/main" id="{A40DFFAB-9DC3-87CA-0DCE-D39BC9FCA825}"/>
              </a:ext>
            </a:extLst>
          </p:cNvPr>
          <p:cNvSpPr>
            <a:spLocks noGrp="1"/>
          </p:cNvSpPr>
          <p:nvPr>
            <p:ph idx="1"/>
          </p:nvPr>
        </p:nvSpPr>
        <p:spPr>
          <a:xfrm>
            <a:off x="838200" y="2068739"/>
            <a:ext cx="10515600" cy="4351338"/>
          </a:xfrm>
        </p:spPr>
        <p:txBody>
          <a:bodyPr/>
          <a:lstStyle/>
          <a:p>
            <a:r>
              <a:rPr lang="en-US" dirty="0"/>
              <a:t>Support fire districts, police, and first responders</a:t>
            </a:r>
            <a:br>
              <a:rPr lang="en-US" dirty="0"/>
            </a:br>
            <a:endParaRPr lang="en-US" dirty="0"/>
          </a:p>
          <a:p>
            <a:r>
              <a:rPr lang="en-US" dirty="0"/>
              <a:t>Require project-level review for safety and evacuation </a:t>
            </a:r>
          </a:p>
          <a:p>
            <a:endParaRPr lang="en-US" dirty="0"/>
          </a:p>
          <a:p>
            <a:r>
              <a:rPr lang="en-US" dirty="0"/>
              <a:t>Evacuation planning as part of the Regional Transportation Plan </a:t>
            </a:r>
          </a:p>
        </p:txBody>
      </p:sp>
    </p:spTree>
    <p:extLst>
      <p:ext uri="{BB962C8B-B14F-4D97-AF65-F5344CB8AC3E}">
        <p14:creationId xmlns:p14="http://schemas.microsoft.com/office/powerpoint/2010/main" val="2521646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6DFA3-92F9-531C-372A-B5FC58EF36BD}"/>
              </a:ext>
            </a:extLst>
          </p:cNvPr>
          <p:cNvSpPr>
            <a:spLocks noGrp="1"/>
          </p:cNvSpPr>
          <p:nvPr>
            <p:ph type="title"/>
          </p:nvPr>
        </p:nvSpPr>
        <p:spPr>
          <a:xfrm>
            <a:off x="1457946" y="366393"/>
            <a:ext cx="9614916" cy="61622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r>
              <a:rPr lang="en-US" dirty="0">
                <a:cs typeface="Arial" panose="020B0604020202020204" pitchFamily="34" charset="0"/>
              </a:rPr>
              <a:t>Lake Tahoe Regional Transportation Plan</a:t>
            </a:r>
            <a:endParaRPr lang="en-US" dirty="0"/>
          </a:p>
        </p:txBody>
      </p:sp>
      <p:sp>
        <p:nvSpPr>
          <p:cNvPr id="8" name="Content Placeholder 7">
            <a:extLst>
              <a:ext uri="{FF2B5EF4-FFF2-40B4-BE49-F238E27FC236}">
                <a16:creationId xmlns:a16="http://schemas.microsoft.com/office/drawing/2014/main" id="{E9D2CF72-7661-A86F-A7EB-BEF0822A5E36}"/>
              </a:ext>
            </a:extLst>
          </p:cNvPr>
          <p:cNvSpPr>
            <a:spLocks noGrp="1"/>
          </p:cNvSpPr>
          <p:nvPr>
            <p:ph sz="half" idx="2"/>
          </p:nvPr>
        </p:nvSpPr>
        <p:spPr>
          <a:xfrm>
            <a:off x="779004" y="991183"/>
            <a:ext cx="10972800" cy="5214546"/>
          </a:xfrm>
        </p:spPr>
        <p:txBody>
          <a:bodyPr>
            <a:normAutofit fontScale="92500" lnSpcReduction="10000"/>
          </a:bodyPr>
          <a:lstStyle/>
          <a:p>
            <a:pPr marL="0" indent="-114300">
              <a:lnSpc>
                <a:spcPct val="107000"/>
              </a:lnSpc>
              <a:buNone/>
            </a:pPr>
            <a:r>
              <a:rPr lang="en-US" dirty="0"/>
              <a:t>Tahoe Transportation Goals</a:t>
            </a:r>
            <a:endParaRPr lang="en-US" dirty="0">
              <a:cs typeface="Arial" panose="020B0604020202020204" pitchFamily="34" charset="0"/>
            </a:endParaRPr>
          </a:p>
          <a:p>
            <a:pPr lvl="1" indent="-342900">
              <a:lnSpc>
                <a:spcPct val="107000"/>
              </a:lnSpc>
              <a:buFont typeface="Symbol" panose="05050102010706020507" pitchFamily="18" charset="2"/>
              <a:buChar char="·"/>
            </a:pPr>
            <a:r>
              <a:rPr lang="en-US" dirty="0">
                <a:cs typeface="Arial" panose="020B0604020202020204" pitchFamily="34" charset="0"/>
              </a:rPr>
              <a:t>Reduce congestion</a:t>
            </a:r>
          </a:p>
          <a:p>
            <a:pPr lvl="1" indent="-342900">
              <a:lnSpc>
                <a:spcPct val="107000"/>
              </a:lnSpc>
              <a:buFont typeface="Symbol" panose="05050102010706020507" pitchFamily="18" charset="2"/>
              <a:buChar char="·"/>
            </a:pPr>
            <a:r>
              <a:rPr lang="en-US" dirty="0">
                <a:cs typeface="Arial" panose="020B0604020202020204" pitchFamily="34" charset="0"/>
              </a:rPr>
              <a:t>Preserve environment</a:t>
            </a:r>
          </a:p>
          <a:p>
            <a:pPr lvl="1" indent="-342900">
              <a:lnSpc>
                <a:spcPct val="107000"/>
              </a:lnSpc>
              <a:buFont typeface="Symbol" panose="05050102010706020507" pitchFamily="18" charset="2"/>
              <a:buChar char="·"/>
            </a:pPr>
            <a:r>
              <a:rPr lang="en-US" dirty="0">
                <a:cs typeface="Arial" panose="020B0604020202020204" pitchFamily="34" charset="0"/>
              </a:rPr>
              <a:t>Safety and evacuation</a:t>
            </a:r>
          </a:p>
          <a:p>
            <a:pPr lvl="1" indent="-342900">
              <a:lnSpc>
                <a:spcPct val="107000"/>
              </a:lnSpc>
              <a:buFont typeface="Symbol" panose="05050102010706020507" pitchFamily="18" charset="2"/>
              <a:buChar char="·"/>
            </a:pPr>
            <a:r>
              <a:rPr lang="en-US" dirty="0">
                <a:cs typeface="Arial" panose="020B0604020202020204" pitchFamily="34" charset="0"/>
              </a:rPr>
              <a:t>Equitable public access</a:t>
            </a:r>
          </a:p>
          <a:p>
            <a:pPr lvl="1" indent="-342900">
              <a:lnSpc>
                <a:spcPct val="107000"/>
              </a:lnSpc>
              <a:buFont typeface="Symbol" panose="05050102010706020507" pitchFamily="18" charset="2"/>
              <a:buChar char="·"/>
            </a:pPr>
            <a:r>
              <a:rPr lang="en-US" dirty="0">
                <a:cs typeface="Arial" panose="020B0604020202020204" pitchFamily="34" charset="0"/>
              </a:rPr>
              <a:t>Economic development – jobs and workforce </a:t>
            </a:r>
          </a:p>
          <a:p>
            <a:pPr lvl="1" indent="-342900">
              <a:lnSpc>
                <a:spcPct val="107000"/>
              </a:lnSpc>
              <a:buFont typeface="Symbol" panose="05050102010706020507" pitchFamily="18" charset="2"/>
              <a:buChar char="·"/>
            </a:pPr>
            <a:r>
              <a:rPr lang="en-US" dirty="0">
                <a:cs typeface="Arial" panose="020B0604020202020204" pitchFamily="34" charset="0"/>
              </a:rPr>
              <a:t>Climate resilience</a:t>
            </a:r>
          </a:p>
          <a:p>
            <a:pPr lvl="1" indent="-342900">
              <a:lnSpc>
                <a:spcPct val="107000"/>
              </a:lnSpc>
              <a:buFont typeface="Symbol" panose="05050102010706020507" pitchFamily="18" charset="2"/>
              <a:buChar char="·"/>
            </a:pPr>
            <a:endParaRPr lang="en-US" dirty="0">
              <a:cs typeface="Arial" panose="020B0604020202020204" pitchFamily="34" charset="0"/>
            </a:endParaRPr>
          </a:p>
          <a:p>
            <a:pPr marL="0" indent="-114300">
              <a:lnSpc>
                <a:spcPct val="107000"/>
              </a:lnSpc>
              <a:buNone/>
            </a:pPr>
            <a:r>
              <a:rPr lang="en-US" dirty="0">
                <a:cs typeface="Arial" panose="020B0604020202020204" pitchFamily="34" charset="0"/>
              </a:rPr>
              <a:t>Public Engagement from 2020-2023</a:t>
            </a:r>
          </a:p>
          <a:p>
            <a:pPr marL="342900" indent="-457200">
              <a:lnSpc>
                <a:spcPct val="107000"/>
              </a:lnSpc>
            </a:pPr>
            <a:r>
              <a:rPr lang="en-US" dirty="0">
                <a:cs typeface="Arial" panose="020B0604020202020204" pitchFamily="34" charset="0"/>
              </a:rPr>
              <a:t>9,724 people engaged</a:t>
            </a:r>
          </a:p>
          <a:p>
            <a:pPr marL="800100" lvl="1" indent="-457200">
              <a:lnSpc>
                <a:spcPct val="107000"/>
              </a:lnSpc>
            </a:pPr>
            <a:r>
              <a:rPr lang="en-US" dirty="0">
                <a:cs typeface="Arial" panose="020B0604020202020204" pitchFamily="34" charset="0"/>
              </a:rPr>
              <a:t>405 primarily Spanish-speaking residents</a:t>
            </a:r>
          </a:p>
          <a:p>
            <a:pPr marL="342900" indent="-457200">
              <a:lnSpc>
                <a:spcPct val="107000"/>
              </a:lnSpc>
            </a:pPr>
            <a:r>
              <a:rPr lang="en-US" dirty="0">
                <a:cs typeface="Arial" panose="020B0604020202020204" pitchFamily="34" charset="0"/>
              </a:rPr>
              <a:t>6,220 survey responses</a:t>
            </a:r>
          </a:p>
          <a:p>
            <a:pPr marL="0" indent="0">
              <a:buNone/>
            </a:pPr>
            <a:endParaRPr lang="en-US" sz="2400" dirty="0"/>
          </a:p>
        </p:txBody>
      </p:sp>
      <p:pic>
        <p:nvPicPr>
          <p:cNvPr id="7" name="Picture 6" descr="Cover of Regional Transportation Plan document">
            <a:extLst>
              <a:ext uri="{FF2B5EF4-FFF2-40B4-BE49-F238E27FC236}">
                <a16:creationId xmlns:a16="http://schemas.microsoft.com/office/drawing/2014/main" id="{8EA65B80-1583-CC24-EDC2-72E67133690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332708" y="991183"/>
            <a:ext cx="3740154" cy="4525963"/>
          </a:xfrm>
          <a:prstGeom prst="rect">
            <a:avLst/>
          </a:prstGeom>
        </p:spPr>
      </p:pic>
      <p:sp>
        <p:nvSpPr>
          <p:cNvPr id="9" name="TextBox 8">
            <a:extLst>
              <a:ext uri="{FF2B5EF4-FFF2-40B4-BE49-F238E27FC236}">
                <a16:creationId xmlns:a16="http://schemas.microsoft.com/office/drawing/2014/main" id="{B8C3A937-68EF-D094-7C0A-4E19EBB5F1D2}"/>
              </a:ext>
            </a:extLst>
          </p:cNvPr>
          <p:cNvSpPr txBox="1"/>
          <p:nvPr/>
        </p:nvSpPr>
        <p:spPr>
          <a:xfrm>
            <a:off x="7332708" y="5517146"/>
            <a:ext cx="2509020" cy="261610"/>
          </a:xfrm>
          <a:prstGeom prst="rect">
            <a:avLst/>
          </a:prstGeom>
          <a:noFill/>
        </p:spPr>
        <p:txBody>
          <a:bodyPr wrap="non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Images: Tahoe Regional Planning Agency</a:t>
            </a:r>
          </a:p>
        </p:txBody>
      </p:sp>
    </p:spTree>
    <p:extLst>
      <p:ext uri="{BB962C8B-B14F-4D97-AF65-F5344CB8AC3E}">
        <p14:creationId xmlns:p14="http://schemas.microsoft.com/office/powerpoint/2010/main" val="3377377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C1767-4F4F-0A64-B066-85D523922848}"/>
              </a:ext>
            </a:extLst>
          </p:cNvPr>
          <p:cNvSpPr>
            <a:spLocks noGrp="1"/>
          </p:cNvSpPr>
          <p:nvPr>
            <p:ph type="title"/>
          </p:nvPr>
        </p:nvSpPr>
        <p:spPr>
          <a:xfrm>
            <a:off x="838200" y="18255"/>
            <a:ext cx="10515600" cy="13255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algn="ctr"/>
            <a:r>
              <a:rPr lang="en-US"/>
              <a:t>Transportation Funding</a:t>
            </a:r>
            <a:endParaRPr lang="en-US" dirty="0"/>
          </a:p>
        </p:txBody>
      </p:sp>
      <p:sp>
        <p:nvSpPr>
          <p:cNvPr id="4" name="TextBox 3">
            <a:extLst>
              <a:ext uri="{FF2B5EF4-FFF2-40B4-BE49-F238E27FC236}">
                <a16:creationId xmlns:a16="http://schemas.microsoft.com/office/drawing/2014/main" id="{BC14C2FB-BEF8-D643-2566-9A7996376AC2}"/>
              </a:ext>
            </a:extLst>
          </p:cNvPr>
          <p:cNvSpPr txBox="1"/>
          <p:nvPr/>
        </p:nvSpPr>
        <p:spPr>
          <a:xfrm>
            <a:off x="6800851" y="6531968"/>
            <a:ext cx="3574941" cy="307777"/>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Image: Tahoe Regional Planning Agency</a:t>
            </a:r>
          </a:p>
        </p:txBody>
      </p:sp>
      <p:grpSp>
        <p:nvGrpSpPr>
          <p:cNvPr id="5" name="Group 4" descr="Pie charts showing Regional Transportation Plan funding sources and gap">
            <a:extLst>
              <a:ext uri="{FF2B5EF4-FFF2-40B4-BE49-F238E27FC236}">
                <a16:creationId xmlns:a16="http://schemas.microsoft.com/office/drawing/2014/main" id="{BDFEB977-8259-E09C-DE17-4DE925A8B87D}"/>
              </a:ext>
            </a:extLst>
          </p:cNvPr>
          <p:cNvGrpSpPr/>
          <p:nvPr/>
        </p:nvGrpSpPr>
        <p:grpSpPr>
          <a:xfrm>
            <a:off x="3052583" y="1201991"/>
            <a:ext cx="5828692" cy="4833049"/>
            <a:chOff x="2185900" y="1677726"/>
            <a:chExt cx="5093035" cy="4237583"/>
          </a:xfrm>
        </p:grpSpPr>
        <p:pic>
          <p:nvPicPr>
            <p:cNvPr id="7" name="Picture 6">
              <a:extLst>
                <a:ext uri="{FF2B5EF4-FFF2-40B4-BE49-F238E27FC236}">
                  <a16:creationId xmlns:a16="http://schemas.microsoft.com/office/drawing/2014/main" id="{36B63EF3-C1B0-D678-7407-2BF58C0BA2A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48918"/>
            <a:stretch/>
          </p:blipFill>
          <p:spPr>
            <a:xfrm>
              <a:off x="2185900" y="1677726"/>
              <a:ext cx="5093035" cy="4237583"/>
            </a:xfrm>
            <a:prstGeom prst="rect">
              <a:avLst/>
            </a:prstGeom>
          </p:spPr>
        </p:pic>
        <p:sp>
          <p:nvSpPr>
            <p:cNvPr id="9" name="TextBox 8">
              <a:extLst>
                <a:ext uri="{FF2B5EF4-FFF2-40B4-BE49-F238E27FC236}">
                  <a16:creationId xmlns:a16="http://schemas.microsoft.com/office/drawing/2014/main" id="{C6095BE9-4F91-35C5-20E7-BCFA28547E37}"/>
                </a:ext>
              </a:extLst>
            </p:cNvPr>
            <p:cNvSpPr txBox="1"/>
            <p:nvPr/>
          </p:nvSpPr>
          <p:spPr>
            <a:xfrm>
              <a:off x="2299967" y="5456019"/>
              <a:ext cx="3536805" cy="253916"/>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Graphic: Tahoe Regional Planning Agency</a:t>
              </a:r>
            </a:p>
          </p:txBody>
        </p:sp>
      </p:grpSp>
    </p:spTree>
    <p:extLst>
      <p:ext uri="{BB962C8B-B14F-4D97-AF65-F5344CB8AC3E}">
        <p14:creationId xmlns:p14="http://schemas.microsoft.com/office/powerpoint/2010/main" val="1617305111"/>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654BA84CA36F439A8F80B967CC29F5" ma:contentTypeVersion="14" ma:contentTypeDescription="Create a new document." ma:contentTypeScope="" ma:versionID="36c99da8183aa92c9fc599ff3841b145">
  <xsd:schema xmlns:xsd="http://www.w3.org/2001/XMLSchema" xmlns:xs="http://www.w3.org/2001/XMLSchema" xmlns:p="http://schemas.microsoft.com/office/2006/metadata/properties" xmlns:ns2="c9506d0f-8bf9-49cd-971e-b4a3b7abcf2c" xmlns:ns3="6afe98bc-8c14-4102-be79-c2fbba98e6b3" targetNamespace="http://schemas.microsoft.com/office/2006/metadata/properties" ma:root="true" ma:fieldsID="4dcc4052f624ded4ad9ef28585a1d002" ns2:_="" ns3:_="">
    <xsd:import namespace="c9506d0f-8bf9-49cd-971e-b4a3b7abcf2c"/>
    <xsd:import namespace="6afe98bc-8c14-4102-be79-c2fbba98e6b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506d0f-8bf9-49cd-971e-b4a3b7abcf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Location" ma:index="11" nillable="true" ma:displayName="Location" ma:indexed="true"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5275bea-d2d5-48ff-9e03-e3cfe37ae2f2"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afe98bc-8c14-4102-be79-c2fbba98e6b3"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b5b07258-1eb4-4161-be9a-b1e9c713135a}" ma:internalName="TaxCatchAll" ma:showField="CatchAllData" ma:web="6afe98bc-8c14-4102-be79-c2fbba98e6b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229019-CD89-4D2D-99B5-9BC80D98F5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506d0f-8bf9-49cd-971e-b4a3b7abcf2c"/>
    <ds:schemaRef ds:uri="6afe98bc-8c14-4102-be79-c2fbba98e6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8BCC7C4-802B-4C34-A475-4AF17C55B1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2642</TotalTime>
  <Words>1481</Words>
  <Application>Microsoft Office PowerPoint</Application>
  <PresentationFormat>Widescreen</PresentationFormat>
  <Paragraphs>237</Paragraphs>
  <Slides>18</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Calibri-Bold</vt:lpstr>
      <vt:lpstr>Courier New</vt:lpstr>
      <vt:lpstr>Symbol</vt:lpstr>
      <vt:lpstr>Syntax LT Std</vt:lpstr>
      <vt:lpstr>1_Office Theme</vt:lpstr>
      <vt:lpstr>Nevada Legislative Oversight Committee TRPA and Marlette Lake Water System By Julie Regan, TRPA Executive Director • March 8, 2024</vt:lpstr>
      <vt:lpstr>TRPA’s Transportation Role</vt:lpstr>
      <vt:lpstr>Transportation Connections</vt:lpstr>
      <vt:lpstr>How Transportation Data Drives Planning: Regional Trips by Type  </vt:lpstr>
      <vt:lpstr>How Transportation Data Drives Planning:  Traffic Volumes </vt:lpstr>
      <vt:lpstr>How Transportation Data Drives Planning: Travel Time and Hot Spots</vt:lpstr>
      <vt:lpstr>Transportation’s Connection to Evacuation Planning</vt:lpstr>
      <vt:lpstr>Lake Tahoe Regional Transportation Plan</vt:lpstr>
      <vt:lpstr>Transportation Funding</vt:lpstr>
      <vt:lpstr>Transportation Action Plan and “7-7-7” Funding Strategy</vt:lpstr>
      <vt:lpstr>Funding Progress – “7-7-7” Strategy </vt:lpstr>
      <vt:lpstr>Project Map</vt:lpstr>
      <vt:lpstr>State Route 28</vt:lpstr>
      <vt:lpstr>Transit Operations</vt:lpstr>
      <vt:lpstr>Monitoring and Transparency – www.laketahoeinfo.org</vt:lpstr>
      <vt:lpstr>Transportation Support from the 2023 Session</vt:lpstr>
      <vt:lpstr>Legislative Support Opportunities </vt:lpstr>
      <vt:lpstr>Image: Tahoe Regional Planning Agency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Nevada Interim Oversight</dc:title>
  <dc:creator>Devin Middlebrook</dc:creator>
  <cp:lastModifiedBy>Devin Middlebrook</cp:lastModifiedBy>
  <cp:revision>3</cp:revision>
  <cp:lastPrinted>2024-02-28T15:41:46Z</cp:lastPrinted>
  <dcterms:created xsi:type="dcterms:W3CDTF">2024-02-22T21:10:32Z</dcterms:created>
  <dcterms:modified xsi:type="dcterms:W3CDTF">2024-03-04T19:11:28Z</dcterms:modified>
</cp:coreProperties>
</file>